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0"/>
  </p:handoutMasterIdLst>
  <p:sldIdLst>
    <p:sldId id="911" r:id="rId3"/>
    <p:sldId id="888" r:id="rId5"/>
    <p:sldId id="969" r:id="rId6"/>
    <p:sldId id="693" r:id="rId7"/>
    <p:sldId id="837" r:id="rId8"/>
    <p:sldId id="972" r:id="rId9"/>
    <p:sldId id="973" r:id="rId10"/>
    <p:sldId id="974" r:id="rId11"/>
    <p:sldId id="996" r:id="rId12"/>
    <p:sldId id="976" r:id="rId13"/>
    <p:sldId id="979" r:id="rId14"/>
    <p:sldId id="970" r:id="rId15"/>
    <p:sldId id="985" r:id="rId16"/>
    <p:sldId id="995" r:id="rId17"/>
    <p:sldId id="977" r:id="rId18"/>
    <p:sldId id="978" r:id="rId19"/>
    <p:sldId id="980" r:id="rId20"/>
    <p:sldId id="997" r:id="rId21"/>
    <p:sldId id="984" r:id="rId22"/>
    <p:sldId id="1000" r:id="rId23"/>
    <p:sldId id="1001" r:id="rId24"/>
    <p:sldId id="983" r:id="rId25"/>
    <p:sldId id="998" r:id="rId26"/>
    <p:sldId id="1004" r:id="rId27"/>
    <p:sldId id="1003" r:id="rId28"/>
    <p:sldId id="999" r:id="rId29"/>
  </p:sldIdLst>
  <p:sldSz cx="23039070" cy="129603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>
            <p14:sldId id="888"/>
            <p14:sldId id="969"/>
            <p14:sldId id="693"/>
            <p14:sldId id="972"/>
            <p14:sldId id="979"/>
            <p14:sldId id="985"/>
            <p14:sldId id="995"/>
            <p14:sldId id="983"/>
            <p14:sldId id="999"/>
            <p14:sldId id="977"/>
            <p14:sldId id="978"/>
            <p14:sldId id="980"/>
            <p14:sldId id="976"/>
            <p14:sldId id="1000"/>
            <p14:sldId id="997"/>
            <p14:sldId id="974"/>
            <p14:sldId id="984"/>
            <p14:sldId id="1001"/>
            <p14:sldId id="998"/>
            <p14:sldId id="1004"/>
            <p14:sldId id="1003"/>
            <p14:sldId id="911"/>
            <p14:sldId id="837"/>
            <p14:sldId id="973"/>
            <p14:sldId id="996"/>
            <p14:sldId id="970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95959"/>
    <a:srgbClr val="1577BA"/>
    <a:srgbClr val="E86348"/>
    <a:srgbClr val="FA7736"/>
    <a:srgbClr val="87A896"/>
    <a:srgbClr val="C4C4C4"/>
    <a:srgbClr val="4D4D4D"/>
    <a:srgbClr val="828282"/>
    <a:srgbClr val="7F8F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85" autoAdjust="0"/>
    <p:restoredTop sz="95268" autoAdjust="0"/>
  </p:normalViewPr>
  <p:slideViewPr>
    <p:cSldViewPr>
      <p:cViewPr varScale="1">
        <p:scale>
          <a:sx n="44" d="100"/>
          <a:sy n="44" d="100"/>
        </p:scale>
        <p:origin x="970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802"/>
    </p:cViewPr>
  </p:sorterViewPr>
  <p:notesViewPr>
    <p:cSldViewPr>
      <p:cViewPr varScale="1">
        <p:scale>
          <a:sx n="87" d="100"/>
          <a:sy n="87" d="100"/>
        </p:scale>
        <p:origin x="3840" y="72"/>
      </p:cViewPr>
      <p:guideLst>
        <p:guide orient="horz" pos="2700"/>
        <p:guide pos="2165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commentAuthors" Target="commentAuthors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18527484" y="12240175"/>
            <a:ext cx="4511904" cy="461665"/>
            <a:chOff x="14617521" y="12240174"/>
            <a:chExt cx="4511904" cy="461665"/>
          </a:xfrm>
        </p:grpSpPr>
        <p:sp>
          <p:nvSpPr>
            <p:cNvPr id="5" name="文本框 4"/>
            <p:cNvSpPr txBox="1"/>
            <p:nvPr userDrawn="1"/>
          </p:nvSpPr>
          <p:spPr>
            <a:xfrm>
              <a:off x="16443027" y="12240175"/>
              <a:ext cx="22148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 b="1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</a:t>
              </a:r>
              <a:r>
                <a:rPr lang="en-US" altLang="zh-CN" sz="2000">
                  <a:solidFill>
                    <a:srgbClr val="090A3C"/>
                  </a:solidFill>
                  <a:uFillTx/>
                  <a:latin typeface="微软雅黑" panose="020B0503020204020204" pitchFamily="34" charset="-122"/>
                  <a:ea typeface="黑体" panose="02010609060101010101" pitchFamily="49" charset="-122"/>
                </a:rPr>
                <a:t>ANDROID</a:t>
              </a:r>
              <a:r>
                <a:rPr lang="zh-CN" altLang="en-US" sz="2000">
                  <a:solidFill>
                    <a:srgbClr val="090A3C"/>
                  </a:solidFill>
                  <a:uFillTx/>
                  <a:latin typeface="微软雅黑" panose="020B0503020204020204" pitchFamily="34" charset="-122"/>
                  <a:ea typeface="黑体" panose="02010609060101010101" pitchFamily="49" charset="-122"/>
                </a:rPr>
                <a:t>课程</a:t>
              </a:r>
              <a:endParaRPr lang="zh-CN" altLang="en-US" sz="2000">
                <a:solidFill>
                  <a:srgbClr val="090A3C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17521" y="12241039"/>
              <a:ext cx="1843200" cy="460800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 userDrawn="1"/>
          </p:nvSpPr>
          <p:spPr>
            <a:xfrm>
              <a:off x="18944694" y="12240174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endParaRPr lang="en-US" sz="240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0">
              <a:latin typeface="微软雅黑" panose="020B0503020204020204" pitchFamily="34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0">
              <a:ea typeface="黑体" panose="02010609060101010101" pitchFamily="49" charset="-122"/>
            </a:endParaRPr>
          </a:p>
        </p:txBody>
      </p: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6000" b="1" u="none" strike="noStrike" kern="1200" cap="none" spc="0" normalizeH="0">
                <a:solidFill>
                  <a:srgbClr val="00B05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18527484" y="12240175"/>
            <a:ext cx="4511904" cy="461665"/>
            <a:chOff x="14617521" y="12240174"/>
            <a:chExt cx="4511904" cy="461665"/>
          </a:xfrm>
        </p:grpSpPr>
        <p:sp>
          <p:nvSpPr>
            <p:cNvPr id="5" name="文本框 4"/>
            <p:cNvSpPr txBox="1"/>
            <p:nvPr userDrawn="1"/>
          </p:nvSpPr>
          <p:spPr>
            <a:xfrm>
              <a:off x="16443027" y="12240175"/>
              <a:ext cx="22148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 b="1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</a:t>
              </a:r>
              <a:r>
                <a:rPr lang="en-US" altLang="zh-CN" sz="2000">
                  <a:solidFill>
                    <a:srgbClr val="090A3C"/>
                  </a:solidFill>
                  <a:uFillTx/>
                  <a:latin typeface="微软雅黑" panose="020B0503020204020204" pitchFamily="34" charset="-122"/>
                  <a:ea typeface="黑体" panose="02010609060101010101" pitchFamily="49" charset="-122"/>
                </a:rPr>
                <a:t>ANDROID</a:t>
              </a:r>
              <a:r>
                <a:rPr lang="zh-CN" altLang="en-US" sz="2000">
                  <a:solidFill>
                    <a:srgbClr val="090A3C"/>
                  </a:solidFill>
                  <a:uFillTx/>
                  <a:latin typeface="微软雅黑" panose="020B0503020204020204" pitchFamily="34" charset="-122"/>
                  <a:ea typeface="黑体" panose="02010609060101010101" pitchFamily="49" charset="-122"/>
                </a:rPr>
                <a:t>课程</a:t>
              </a:r>
              <a:endParaRPr lang="zh-CN" altLang="en-US" sz="2000">
                <a:solidFill>
                  <a:srgbClr val="090A3C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17521" y="12241039"/>
              <a:ext cx="1843200" cy="460800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 userDrawn="1"/>
          </p:nvSpPr>
          <p:spPr>
            <a:xfrm>
              <a:off x="18944694" y="12240174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endParaRPr lang="en-US" sz="240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rotWithShape="1">
          <a:blip r:embed="rId2">
            <a:alphaModFix amt="13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98060" y="4453255"/>
            <a:ext cx="13921740" cy="2454910"/>
          </a:xfrm>
        </p:spPr>
        <p:txBody>
          <a:bodyPr>
            <a:noAutofit/>
          </a:bodyPr>
          <a:lstStyle>
            <a:lvl1pPr algn="ctr" eaLnBrk="1" fontAlgn="auto" latinLnBrk="0" hangingPunct="1">
              <a:lnSpc>
                <a:spcPct val="100000"/>
              </a:lnSpc>
              <a:defRPr sz="8800" b="1" u="none" strike="noStrike" kern="1200" cap="none" spc="0" normalizeH="0">
                <a:solidFill>
                  <a:srgbClr val="00B05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18527484" y="12240175"/>
            <a:ext cx="4511904" cy="461665"/>
            <a:chOff x="14617521" y="12240174"/>
            <a:chExt cx="4511904" cy="461665"/>
          </a:xfrm>
        </p:grpSpPr>
        <p:sp>
          <p:nvSpPr>
            <p:cNvPr id="5" name="文本框 4"/>
            <p:cNvSpPr txBox="1"/>
            <p:nvPr userDrawn="1"/>
          </p:nvSpPr>
          <p:spPr>
            <a:xfrm>
              <a:off x="16443027" y="12240175"/>
              <a:ext cx="22148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 b="1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</a:t>
              </a:r>
              <a:r>
                <a:rPr lang="en-US" altLang="zh-CN" sz="2000">
                  <a:solidFill>
                    <a:srgbClr val="090A3C"/>
                  </a:solidFill>
                  <a:uFillTx/>
                  <a:latin typeface="微软雅黑" panose="020B0503020204020204" pitchFamily="34" charset="-122"/>
                  <a:ea typeface="黑体" panose="02010609060101010101" pitchFamily="49" charset="-122"/>
                </a:rPr>
                <a:t>ANDROID</a:t>
              </a:r>
              <a:r>
                <a:rPr lang="zh-CN" altLang="en-US" sz="2000">
                  <a:solidFill>
                    <a:srgbClr val="090A3C"/>
                  </a:solidFill>
                  <a:uFillTx/>
                  <a:latin typeface="微软雅黑" panose="020B0503020204020204" pitchFamily="34" charset="-122"/>
                  <a:ea typeface="黑体" panose="02010609060101010101" pitchFamily="49" charset="-122"/>
                </a:rPr>
                <a:t>课程</a:t>
              </a:r>
              <a:endParaRPr lang="zh-CN" altLang="en-US" sz="2000">
                <a:solidFill>
                  <a:srgbClr val="090A3C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17521" y="12241039"/>
              <a:ext cx="1843200" cy="460800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 userDrawn="1"/>
          </p:nvSpPr>
          <p:spPr>
            <a:xfrm>
              <a:off x="18944694" y="12240174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endParaRPr lang="en-US" sz="240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83958" y="690019"/>
            <a:ext cx="19871472" cy="250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83958" y="3450093"/>
            <a:ext cx="19871472" cy="8223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8395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C84F8-6015-41F6-B7C9-6E32EB8C5074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7631798" y="12012325"/>
            <a:ext cx="7775793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627156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23484-B154-4550-BE4F-07484FF64C5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dt="0"/>
  <p:txStyles>
    <p:titleStyle>
      <a:lvl1pPr algn="l" defTabSz="1727835" rtl="0" eaLnBrk="1" latinLnBrk="0" hangingPunct="1">
        <a:lnSpc>
          <a:spcPct val="90000"/>
        </a:lnSpc>
        <a:spcBef>
          <a:spcPct val="0"/>
        </a:spcBef>
        <a:buNone/>
        <a:defRPr sz="83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800" indent="-431800" algn="l" defTabSz="1727835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5290" kern="1200">
          <a:solidFill>
            <a:schemeClr val="tx1"/>
          </a:solidFill>
          <a:latin typeface="+mn-lt"/>
          <a:ea typeface="+mn-ea"/>
          <a:cs typeface="+mn-cs"/>
        </a:defRPr>
      </a:lvl1pPr>
      <a:lvl2pPr marL="1296035" indent="-431800" algn="l" defTabSz="17278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4535" kern="1200">
          <a:solidFill>
            <a:schemeClr val="tx1"/>
          </a:solidFill>
          <a:latin typeface="+mn-lt"/>
          <a:ea typeface="+mn-ea"/>
          <a:cs typeface="+mn-cs"/>
        </a:defRPr>
      </a:lvl2pPr>
      <a:lvl3pPr marL="2159635" indent="-431800" algn="l" defTabSz="17278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3023870" indent="-431800" algn="l" defTabSz="17278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888105" indent="-431800" algn="l" defTabSz="17278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751705" indent="-431800" algn="l" defTabSz="17278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615940" indent="-431800" algn="l" defTabSz="17278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6479540" indent="-431800" algn="l" defTabSz="17278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7343775" indent="-431800" algn="l" defTabSz="17278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64235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727835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592070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455670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319905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184140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6047740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911975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sv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流程图: 过程 15"/>
          <p:cNvSpPr/>
          <p:nvPr/>
        </p:nvSpPr>
        <p:spPr>
          <a:xfrm>
            <a:off x="0" y="10260439"/>
            <a:ext cx="23039469" cy="2699911"/>
          </a:xfrm>
          <a:prstGeom prst="flowChartProcess">
            <a:avLst/>
          </a:prstGeom>
          <a:solidFill>
            <a:srgbClr val="87A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>
              <a:latin typeface="微软雅黑" panose="020B0503020204020204" pitchFamily="34" charset="-122"/>
              <a:ea typeface="黑体" panose="02010609060101010101" pitchFamily="49" charset="-122"/>
            </a:endParaRPr>
          </a:p>
        </p:txBody>
      </p:sp>
      <p:pic>
        <p:nvPicPr>
          <p:cNvPr id="2" name="图片 1" descr="灰字logo  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08610" y="1665605"/>
            <a:ext cx="4297045" cy="140906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075" y="1806575"/>
            <a:ext cx="4091940" cy="1022985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20708796" y="12301955"/>
            <a:ext cx="21043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|</a:t>
            </a:r>
            <a:r>
              <a:rPr lang="en-US" altLang="zh-CN" sz="2000" b="1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</a:rPr>
              <a:t>ANDROID</a:t>
            </a:r>
            <a:r>
              <a:rPr lang="zh-CN" altLang="en-US" sz="200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</a:rPr>
              <a:t>课程</a:t>
            </a:r>
            <a:endParaRPr lang="zh-CN" altLang="en-US" sz="2000">
              <a:solidFill>
                <a:schemeClr val="bg1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1013" y="12291842"/>
            <a:ext cx="2133333" cy="533333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3836180" y="4500175"/>
            <a:ext cx="15367028" cy="5190160"/>
            <a:chOff x="5266365" y="4481724"/>
            <a:chExt cx="13633330" cy="5190160"/>
          </a:xfrm>
        </p:grpSpPr>
        <p:sp>
          <p:nvSpPr>
            <p:cNvPr id="5" name="TextBox 29"/>
            <p:cNvSpPr txBox="1"/>
            <p:nvPr/>
          </p:nvSpPr>
          <p:spPr>
            <a:xfrm>
              <a:off x="5266365" y="4481724"/>
              <a:ext cx="13633330" cy="1585153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p>
              <a:pPr algn="ctr">
                <a:lnSpc>
                  <a:spcPct val="105000"/>
                </a:lnSpc>
              </a:pPr>
              <a:r>
                <a:rPr lang="en-US" altLang="zh-CN" sz="8000" b="1">
                  <a:solidFill>
                    <a:srgbClr val="00B050"/>
                  </a:solidFill>
                  <a:latin typeface="微软雅黑" panose="020B0503020204020204" pitchFamily="34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《Android</a:t>
              </a:r>
              <a:r>
                <a:rPr lang="zh-CN" altLang="en-US" sz="8000" b="1">
                  <a:solidFill>
                    <a:srgbClr val="00B050"/>
                  </a:solidFill>
                  <a:latin typeface="微软雅黑" panose="020B0503020204020204" pitchFamily="34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高级课程</a:t>
              </a:r>
              <a:r>
                <a:rPr lang="en-US" altLang="zh-CN" sz="8000" b="1">
                  <a:solidFill>
                    <a:srgbClr val="00B050"/>
                  </a:solidFill>
                  <a:latin typeface="微软雅黑" panose="020B0503020204020204" pitchFamily="34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》</a:t>
              </a:r>
              <a:endParaRPr lang="zh-CN" altLang="en-US" sz="8000" b="1" dirty="0">
                <a:solidFill>
                  <a:srgbClr val="00B05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TextBox 53"/>
            <p:cNvSpPr txBox="1"/>
            <p:nvPr/>
          </p:nvSpPr>
          <p:spPr>
            <a:xfrm>
              <a:off x="6615530" y="6349742"/>
              <a:ext cx="10935000" cy="1106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6600">
                  <a:solidFill>
                    <a:srgbClr val="00B050"/>
                  </a:solidFill>
                  <a:latin typeface="微软雅黑" panose="020B0503020204020204" pitchFamily="34" charset="-122"/>
                  <a:ea typeface="黑体" panose="02010609060101010101" pitchFamily="49" charset="-122"/>
                  <a:cs typeface="Noto Sans CJK SC Medium" charset="-122"/>
                </a:rPr>
                <a:t>Android Gradle</a:t>
              </a:r>
              <a:endParaRPr lang="en-US" sz="6600" dirty="0">
                <a:solidFill>
                  <a:srgbClr val="00B05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Noto Sans CJK SC Medium" charset="-122"/>
              </a:endParaRPr>
            </a:p>
          </p:txBody>
        </p:sp>
        <p:sp>
          <p:nvSpPr>
            <p:cNvPr id="17" name="TextBox 53"/>
            <p:cNvSpPr txBox="1"/>
            <p:nvPr/>
          </p:nvSpPr>
          <p:spPr>
            <a:xfrm>
              <a:off x="6615530" y="9026724"/>
              <a:ext cx="1093500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3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黑体" panose="02010609060101010101" pitchFamily="49" charset="-122"/>
                  <a:cs typeface="Noto Sans CJK SC Medium" charset="-122"/>
                </a:rPr>
                <a:t>让人人都能享受到高品质的教育服务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Noto Sans CJK SC Medium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 b="1"/>
              <a:t>Gradle</a:t>
            </a:r>
            <a:r>
              <a:rPr lang="zh-CN" altLang="en-US" b="1"/>
              <a:t>命令行</a:t>
            </a:r>
            <a:endParaRPr lang="zh-CN" altLang="en-US" b="1"/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657945" cy="5323205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gradlew -?/-h/-help 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使用帮助。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gradlew tasks 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查看所有可执行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Tasks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gradlew --refresh-dependencies assemble 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强制刷新依赖。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gradlew cBC 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等价与执行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Task cleanBuildCache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，这种通过缩写名快速执行任务。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gradlew :app:dependencies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查找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app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工程依赖树。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9895" y="4845050"/>
            <a:ext cx="18345785" cy="2363470"/>
          </a:xfrm>
        </p:spPr>
        <p:txBody>
          <a:bodyPr/>
          <a:p>
            <a:r>
              <a:rPr lang="en-US" spc="-200">
                <a:sym typeface="+mn-ea"/>
              </a:rPr>
              <a:t>Gradle</a:t>
            </a:r>
            <a:r>
              <a:rPr lang="zh-CN" altLang="en-US" spc="-200">
                <a:sym typeface="+mn-ea"/>
              </a:rPr>
              <a:t>构建机制</a:t>
            </a:r>
            <a:endParaRPr lang="zh-CN" altLang="en-US" spc="-200">
              <a:sym typeface="+mn-ea"/>
            </a:endParaRPr>
          </a:p>
        </p:txBody>
      </p:sp>
      <p:pic>
        <p:nvPicPr>
          <p:cNvPr id="3" name="图片 2" descr="303b32313533393132313bb5c6c5d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64300" y="5310505"/>
            <a:ext cx="1343660" cy="1343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 b="1"/>
              <a:t>使用</a:t>
            </a:r>
            <a:r>
              <a:rPr lang="en-US" altLang="zh-CN" b="1"/>
              <a:t>IDEA</a:t>
            </a:r>
            <a:r>
              <a:rPr lang="zh-CN" altLang="en-US" b="1"/>
              <a:t>创建</a:t>
            </a:r>
            <a:r>
              <a:rPr lang="en-US" altLang="zh-CN" b="1"/>
              <a:t>gradle</a:t>
            </a:r>
            <a:r>
              <a:rPr lang="zh-CN" altLang="en-US" b="1"/>
              <a:t>工程</a:t>
            </a:r>
            <a:endParaRPr lang="zh-CN" altLang="en-US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9655" y="1980565"/>
            <a:ext cx="13965555" cy="96043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b="1"/>
              <a:t>Gradle</a:t>
            </a:r>
            <a:r>
              <a:rPr lang="zh-CN" altLang="en-US">
                <a:sym typeface="+mn-ea"/>
              </a:rPr>
              <a:t>标准</a:t>
            </a:r>
            <a:r>
              <a:rPr lang="zh-CN" altLang="en-US" b="1"/>
              <a:t>工程</a:t>
            </a:r>
            <a:endParaRPr lang="en-US" altLang="zh-CN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29530" y="2562860"/>
            <a:ext cx="12738735" cy="76625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b="1"/>
              <a:t>Java</a:t>
            </a:r>
            <a:r>
              <a:rPr lang="zh-CN" altLang="en-US" b="1"/>
              <a:t>、</a:t>
            </a:r>
            <a:r>
              <a:rPr lang="en-US" b="1"/>
              <a:t>Android</a:t>
            </a:r>
            <a:r>
              <a:rPr lang="zh-CN" altLang="en-US" b="1"/>
              <a:t>工程目录</a:t>
            </a:r>
            <a:endParaRPr lang="zh-CN" altLang="en-US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84295" y="2296160"/>
            <a:ext cx="8726170" cy="82537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1995" y="2295525"/>
            <a:ext cx="5793740" cy="82543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b="1"/>
              <a:t>Gradle DSL</a:t>
            </a:r>
            <a:endParaRPr lang="en-US" b="1"/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657945" cy="4276725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DSL(Domain Specific Language) 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领域特定语言，或领域专属语言。简单来说就是专门关注某一领域的语言，它在于专而不是全，最典型的比如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HTML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 Gradle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可以使用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Groovy DSL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，专门用来开发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Gradle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的构建脚本。所以说</a:t>
            </a:r>
            <a:r>
              <a:rPr lang="en-US" altLang="zh-CN" sz="400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Gradle</a:t>
            </a:r>
            <a:r>
              <a:rPr lang="zh-CN" altLang="en-US" sz="400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整体设计是以作为一种语言为导向的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并非成为一个严格死板的框架。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b="1"/>
              <a:t>settings</a:t>
            </a:r>
            <a:r>
              <a:rPr lang="en-US" altLang="zh-CN" b="1"/>
              <a:t>.gradle</a:t>
            </a:r>
            <a:endParaRPr lang="zh-CN" altLang="en-US" b="1"/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657945" cy="5218430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Gradle支持多工程构建，使用settings.gradle来配置添加子工程(模块)。</a:t>
            </a:r>
            <a:endParaRPr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settings文件在初始化阶段执行，创建Settings对象</a:t>
            </a: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在执行脚本时调用</a:t>
            </a: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该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对象的方法。</a:t>
            </a:r>
            <a:endParaRPr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Settings.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include(String... projectPaths)：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将给定的目录添加到项目构建中，':app'表示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文件相对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路径，相当于'./app'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文件夹。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多项目架构进行分层，把同层次的子工程放在同一文件夹下便于管理，使用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':xxx:yyy'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表示。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b="1"/>
              <a:t>build</a:t>
            </a:r>
            <a:r>
              <a:rPr lang="en-US" altLang="zh-CN" b="1"/>
              <a:t>.gradle</a:t>
            </a:r>
            <a:endParaRPr lang="en-US" altLang="zh-CN" b="1"/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657945" cy="3230245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build.gradle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是项目构建文件，每个工程都有一个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build.gradle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文件。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build.gradle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在配置阶段执行，并创建相应工程的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Project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对象，执行的代码可以直接调用该对象提供的方法或属性。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Project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后面讲到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Gradle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核心模型时再专门介绍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)</a:t>
            </a:r>
            <a:endParaRPr lang="en-US" altLang="zh-CN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b="1"/>
              <a:t>Daemon(</a:t>
            </a:r>
            <a:r>
              <a:rPr lang="zh-CN" altLang="en-US" b="1"/>
              <a:t>守护进程</a:t>
            </a:r>
            <a:r>
              <a:rPr lang="en-US" b="1"/>
              <a:t>)</a:t>
            </a:r>
            <a:endParaRPr lang="en-US" b="1"/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850350" cy="5323205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项目启动时，会开启一个client，然后启动一个daemon，通过client向daemon收发请求，项目关闭，client关闭，daemon保持启动，有类似项目再次部署时，会直接通过新的client访问已经启动的daemon，所以速度很快，默认daemon不使用3小时后关闭；不同项目兼容性考虑，也可使用--no-daemon 启动项目，就没有速度优势了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。</a:t>
            </a:r>
            <a:endParaRPr lang="en-US" altLang="zh-CN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手动停止daemon：gradle wrapper --stop</a:t>
            </a:r>
            <a:endParaRPr lang="en-US" altLang="zh-CN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b="1"/>
              <a:t>Gradle</a:t>
            </a:r>
            <a:r>
              <a:rPr lang="zh-CN" altLang="en-US" b="1"/>
              <a:t>生命周期</a:t>
            </a:r>
            <a:endParaRPr lang="zh-CN" altLang="en-US" b="1"/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850350" cy="8199755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sz="400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Initialization</a:t>
            </a:r>
            <a:endParaRPr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l"/>
            </a:pPr>
            <a:r>
              <a:rPr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Gradle支持单项目和多项目构建。在初始化阶段，Gradle确定哪些项目将参与构建，并为每个项目创建</a:t>
            </a:r>
            <a:r>
              <a:rPr 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Project</a:t>
            </a:r>
            <a:r>
              <a:rPr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实例</a:t>
            </a:r>
            <a:r>
              <a:rPr 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，一般我们不会接触到它。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比如解析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settings.gradle)</a:t>
            </a:r>
            <a:endParaRPr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sz="400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Configuration</a:t>
            </a:r>
            <a:endParaRPr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配置阶段，解析每个工程的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build.gradle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文件，创建要执行的任务子集和确定</a:t>
            </a:r>
            <a:r>
              <a:rPr 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各种任务之间的关系，并对任务的做一些初始化配置。</a:t>
            </a:r>
            <a:endParaRPr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sz="400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Execution</a:t>
            </a:r>
            <a:endParaRPr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运行阶段，</a:t>
            </a:r>
            <a:r>
              <a:rPr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Gradle</a:t>
            </a:r>
            <a:r>
              <a:rPr 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根据</a:t>
            </a:r>
            <a:r>
              <a:rPr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配置阶段创建和配置的要执行的任务子集</a:t>
            </a:r>
            <a:r>
              <a:rPr 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，执行任务。</a:t>
            </a:r>
            <a:endParaRPr lang="zh-CN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en-US" altLang="zh-CN" b="1" spc="-200">
                <a:solidFill>
                  <a:srgbClr val="00B050"/>
                </a:solidFill>
                <a:sym typeface="+mn-ea"/>
              </a:rPr>
              <a:t>Android Gradle 04</a:t>
            </a:r>
            <a:endParaRPr lang="en-US" altLang="zh-CN" b="1" spc="-200">
              <a:solidFill>
                <a:srgbClr val="00B050"/>
              </a:solidFill>
              <a:sym typeface="+mn-ea"/>
            </a:endParaRPr>
          </a:p>
        </p:txBody>
      </p:sp>
      <p:cxnSp>
        <p:nvCxnSpPr>
          <p:cNvPr id="23" name="直接连接符 22"/>
          <p:cNvCxnSpPr/>
          <p:nvPr>
            <p:custDataLst>
              <p:tags r:id="rId1"/>
            </p:custDataLst>
          </p:nvPr>
        </p:nvCxnSpPr>
        <p:spPr>
          <a:xfrm>
            <a:off x="1077891" y="8953799"/>
            <a:ext cx="20716060" cy="0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>
            <p:custDataLst>
              <p:tags r:id="rId2"/>
            </p:custDataLst>
          </p:nvPr>
        </p:nvSpPr>
        <p:spPr>
          <a:xfrm>
            <a:off x="1079796" y="4320154"/>
            <a:ext cx="6508618" cy="3510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>
              <a:lnSpc>
                <a:spcPct val="120000"/>
              </a:lnSpc>
            </a:pPr>
            <a:endParaRPr lang="zh-CN" altLang="en-US" sz="2645" spc="15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等腰三角形 1"/>
          <p:cNvSpPr/>
          <p:nvPr>
            <p:custDataLst>
              <p:tags r:id="rId3"/>
            </p:custDataLst>
          </p:nvPr>
        </p:nvSpPr>
        <p:spPr>
          <a:xfrm rot="10800000">
            <a:off x="1083760" y="7846503"/>
            <a:ext cx="3260820" cy="455651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 sz="3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矩形 35"/>
          <p:cNvSpPr/>
          <p:nvPr>
            <p:custDataLst>
              <p:tags r:id="rId4"/>
            </p:custDataLst>
          </p:nvPr>
        </p:nvSpPr>
        <p:spPr>
          <a:xfrm>
            <a:off x="1276142" y="4810135"/>
            <a:ext cx="6329642" cy="2562264"/>
          </a:xfrm>
          <a:prstGeom prst="rect">
            <a:avLst/>
          </a:prstGeom>
        </p:spPr>
        <p:txBody>
          <a:bodyPr wrap="square" anchor="ctr">
            <a:normAutofit/>
          </a:bodyPr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340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rPr>
              <a:t>掌握</a:t>
            </a:r>
            <a:r>
              <a:rPr lang="en-US" altLang="zh-CN" sz="340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rPr>
              <a:t>Gradle</a:t>
            </a:r>
            <a:r>
              <a:rPr lang="zh-CN" altLang="en-US" sz="340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rPr>
              <a:t>基础</a:t>
            </a:r>
            <a:endParaRPr lang="zh-CN" altLang="en-US" sz="3400" spc="15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30" name="椭圆 29"/>
          <p:cNvSpPr/>
          <p:nvPr>
            <p:custDataLst>
              <p:tags r:id="rId5"/>
            </p:custDataLst>
          </p:nvPr>
        </p:nvSpPr>
        <p:spPr>
          <a:xfrm>
            <a:off x="3998093" y="8609531"/>
            <a:ext cx="692974" cy="692974"/>
          </a:xfrm>
          <a:prstGeom prst="ellipse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80000" lnSpcReduction="20000"/>
          </a:bodyPr>
          <a:p>
            <a:pPr algn="ctr"/>
            <a:r>
              <a:rPr lang="en-US" altLang="zh-CN" sz="3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</a:t>
            </a:r>
            <a:endParaRPr lang="en-US" altLang="zh-CN" sz="3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矩形 59"/>
          <p:cNvSpPr/>
          <p:nvPr>
            <p:custDataLst>
              <p:tags r:id="rId6"/>
            </p:custDataLst>
          </p:nvPr>
        </p:nvSpPr>
        <p:spPr>
          <a:xfrm>
            <a:off x="8181611" y="4336029"/>
            <a:ext cx="6508618" cy="3510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>
              <a:lnSpc>
                <a:spcPct val="120000"/>
              </a:lnSpc>
            </a:pPr>
            <a:endParaRPr lang="zh-CN" altLang="en-US" sz="2645" spc="15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等腰三角形 2"/>
          <p:cNvSpPr/>
          <p:nvPr>
            <p:custDataLst>
              <p:tags r:id="rId7"/>
            </p:custDataLst>
          </p:nvPr>
        </p:nvSpPr>
        <p:spPr>
          <a:xfrm rot="10800000">
            <a:off x="8187479" y="7846503"/>
            <a:ext cx="3260820" cy="455651"/>
          </a:xfrm>
          <a:prstGeom prst="triangle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 sz="3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矩形 58"/>
          <p:cNvSpPr/>
          <p:nvPr>
            <p:custDataLst>
              <p:tags r:id="rId8"/>
            </p:custDataLst>
          </p:nvPr>
        </p:nvSpPr>
        <p:spPr>
          <a:xfrm>
            <a:off x="8379862" y="4810135"/>
            <a:ext cx="6329642" cy="2562264"/>
          </a:xfrm>
          <a:prstGeom prst="rect">
            <a:avLst/>
          </a:prstGeom>
        </p:spPr>
        <p:txBody>
          <a:bodyPr wrap="square" anchor="ctr">
            <a:normAutofit/>
          </a:bodyPr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340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rPr>
              <a:t>Gradle</a:t>
            </a:r>
            <a:r>
              <a:rPr lang="zh-CN" altLang="en-US" sz="340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rPr>
              <a:t>构建机制</a:t>
            </a:r>
            <a:endParaRPr lang="zh-CN" altLang="en-US" sz="3400" spc="15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65" name="矩形 64"/>
          <p:cNvSpPr/>
          <p:nvPr>
            <p:custDataLst>
              <p:tags r:id="rId9"/>
            </p:custDataLst>
          </p:nvPr>
        </p:nvSpPr>
        <p:spPr>
          <a:xfrm>
            <a:off x="15285333" y="4336029"/>
            <a:ext cx="6508618" cy="3510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>
              <a:lnSpc>
                <a:spcPct val="120000"/>
              </a:lnSpc>
            </a:pPr>
            <a:endParaRPr lang="zh-CN" altLang="en-US" sz="2645" spc="15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6" name="等腰三角形 65"/>
          <p:cNvSpPr/>
          <p:nvPr>
            <p:custDataLst>
              <p:tags r:id="rId10"/>
            </p:custDataLst>
          </p:nvPr>
        </p:nvSpPr>
        <p:spPr>
          <a:xfrm rot="10800000">
            <a:off x="15291201" y="7846503"/>
            <a:ext cx="3260820" cy="455651"/>
          </a:xfrm>
          <a:prstGeom prst="triangle">
            <a:avLst>
              <a:gd name="adj" fmla="val 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 sz="3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4" name="矩形 63"/>
          <p:cNvSpPr/>
          <p:nvPr>
            <p:custDataLst>
              <p:tags r:id="rId11"/>
            </p:custDataLst>
          </p:nvPr>
        </p:nvSpPr>
        <p:spPr>
          <a:xfrm>
            <a:off x="15483585" y="4810135"/>
            <a:ext cx="6329642" cy="2562264"/>
          </a:xfrm>
          <a:prstGeom prst="rect">
            <a:avLst/>
          </a:prstGeom>
        </p:spPr>
        <p:txBody>
          <a:bodyPr wrap="square" anchor="ctr">
            <a:normAutofit/>
          </a:bodyPr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340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rPr>
              <a:t>Gradle</a:t>
            </a:r>
            <a:r>
              <a:rPr lang="zh-CN" altLang="en-US" sz="340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rPr>
              <a:t>任务</a:t>
            </a:r>
            <a:endParaRPr lang="zh-CN" altLang="en-US" sz="3400" spc="15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68" name="椭圆 67"/>
          <p:cNvSpPr/>
          <p:nvPr>
            <p:custDataLst>
              <p:tags r:id="rId12"/>
            </p:custDataLst>
          </p:nvPr>
        </p:nvSpPr>
        <p:spPr>
          <a:xfrm>
            <a:off x="11089429" y="8609531"/>
            <a:ext cx="692974" cy="692974"/>
          </a:xfrm>
          <a:prstGeom prst="ellipse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80000" lnSpcReduction="20000"/>
          </a:bodyPr>
          <a:p>
            <a:pPr algn="ctr"/>
            <a:r>
              <a:rPr lang="en-US" altLang="zh-CN" sz="3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</a:t>
            </a:r>
            <a:endParaRPr lang="en-US" altLang="zh-CN" sz="3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" name="椭圆 70"/>
          <p:cNvSpPr/>
          <p:nvPr>
            <p:custDataLst>
              <p:tags r:id="rId13"/>
            </p:custDataLst>
          </p:nvPr>
        </p:nvSpPr>
        <p:spPr>
          <a:xfrm>
            <a:off x="18205533" y="8609531"/>
            <a:ext cx="692974" cy="692974"/>
          </a:xfrm>
          <a:prstGeom prst="ellipse">
            <a:avLst/>
          </a:prstGeom>
          <a:solidFill>
            <a:schemeClr val="accent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80000" lnSpcReduction="20000"/>
          </a:bodyPr>
          <a:p>
            <a:pPr algn="ctr"/>
            <a:r>
              <a:rPr lang="en-US" altLang="zh-CN" sz="3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</a:t>
            </a:r>
            <a:endParaRPr lang="en-US" altLang="zh-CN" sz="3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b="1"/>
              <a:t>Gradle</a:t>
            </a:r>
            <a:r>
              <a:rPr lang="zh-CN" altLang="en-US" b="1"/>
              <a:t>执行流程</a:t>
            </a:r>
            <a:endParaRPr lang="zh-CN" altLang="en-US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9510" y="2115185"/>
            <a:ext cx="17830800" cy="91738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 b="1"/>
              <a:t>Configuation</a:t>
            </a:r>
            <a:r>
              <a:rPr lang="zh-CN" altLang="en-US" b="1"/>
              <a:t>阶段</a:t>
            </a:r>
            <a:endParaRPr lang="zh-CN" altLang="en-US" b="1"/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850350" cy="5323205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解析每个Project中的build.gradle，解析过程中并不会执行各个build.gradle中的task。</a:t>
            </a:r>
            <a:endParaRPr lang="en-US" altLang="zh-CN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经过Configration阶段，Project之间及内部Task之间的关系就确定了。一个Project包含很多Task，每个Task之间有依赖关系。Configuration会建立一个有向图来描述Task之间的依赖关系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所有Project配置完成后，会有一个回调project.afterEvaluate()，表示所有的模块都已经配置完了。</a:t>
            </a:r>
            <a:endParaRPr lang="en-US" altLang="zh-CN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9895" y="4845050"/>
            <a:ext cx="18345785" cy="2363470"/>
          </a:xfrm>
        </p:spPr>
        <p:txBody>
          <a:bodyPr/>
          <a:p>
            <a:r>
              <a:rPr lang="en-US" spc="-200">
                <a:sym typeface="+mn-ea"/>
              </a:rPr>
              <a:t>Gradle</a:t>
            </a:r>
            <a:r>
              <a:rPr lang="zh-CN" altLang="en-US" spc="-200">
                <a:sym typeface="+mn-ea"/>
              </a:rPr>
              <a:t>任务</a:t>
            </a:r>
            <a:endParaRPr lang="zh-CN" altLang="en-US" spc="-200">
              <a:sym typeface="+mn-ea"/>
            </a:endParaRPr>
          </a:p>
        </p:txBody>
      </p:sp>
      <p:pic>
        <p:nvPicPr>
          <p:cNvPr id="3" name="图片 2" descr="303b32313533393132313bb5c6c5d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31100" y="5310505"/>
            <a:ext cx="1343660" cy="1343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b="1"/>
              <a:t>task</a:t>
            </a:r>
            <a:endParaRPr lang="en-US" b="1"/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657945" cy="7311390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t</a:t>
            </a: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ask是gardle中最小的任务单元，任务之间可以进行复杂的操作（</a:t>
            </a: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如</a:t>
            </a: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动态创建任务，多任务间依赖调用</a:t>
            </a: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等等</a:t>
            </a: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)</a:t>
            </a: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。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gradle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的执行其实就是由各种任务组合执行，来对项目进行构建的。</a:t>
            </a:r>
            <a:endParaRPr lang="zh-CN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使用gradlew help命令，任何gradle项目都有一个该task，可以执行此命令观察taks执行的流程是否如预期</a:t>
            </a: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可以使用工具查看，还可以通过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 gradlew tasks </a:t>
            </a: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命令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查看可运行任务。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使用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gradlew tasks --all 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命令查看所有任务。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使用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gradlew </a:t>
            </a:r>
            <a:r>
              <a:rPr 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 B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命令表示执行任务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B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，支持驼峰简写。</a:t>
            </a:r>
            <a:endParaRPr lang="en-US" altLang="zh-CN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 b="1"/>
              <a:t>自定义任务</a:t>
            </a:r>
            <a:endParaRPr lang="zh-CN" altLang="en-US" b="1"/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657945" cy="6106795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在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build.gradle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中自定义任务：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task &lt;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任务名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&gt;{ .. }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，在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Gradle5.x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以上已经删除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&lt;&lt;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操作符这种写法。</a:t>
            </a:r>
            <a:endParaRPr 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{ ... }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执行的是配置阶段的代码，执行阶段要处理的逻辑需要调用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doFirst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doLast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方法，在闭包中实现。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doFirst{}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表示任务执行开始时调用的方法，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doLast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{}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表示任务执行结束调用的方法。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task A(dependsOn:[B]){ .. } 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表示任务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依赖于任务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B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，那么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B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执行在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之前。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自定义的任务默认分组到other中。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 b="1"/>
              <a:t>自定义任务类</a:t>
            </a:r>
            <a:endParaRPr lang="zh-CN" altLang="en-US" b="1"/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657945" cy="1137285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task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定义的任务其实就是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DefaultTask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的一种具体实现类的对象。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 b="1"/>
              <a:t>下节内容</a:t>
            </a:r>
            <a:endParaRPr lang="zh-CN" altLang="en-US" b="1"/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657945" cy="8252460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Gradle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的核心模型：Project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Gradle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插件：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Gradle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插件基础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自定义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Gradle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插件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Gradle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依赖管理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作业：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6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自定义任务，使用</a:t>
            </a:r>
            <a:r>
              <a:rPr lang="en-US" altLang="zh-CN" sz="36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@Input</a:t>
            </a:r>
            <a:r>
              <a:rPr lang="zh-CN" altLang="en-US" sz="36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 sz="36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@OutputFile</a:t>
            </a:r>
            <a:r>
              <a:rPr lang="zh-CN" altLang="en-US" sz="36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来进行输入输出关联，用到</a:t>
            </a:r>
            <a:r>
              <a:rPr lang="en-US" altLang="zh-CN" sz="36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assembleDeubg</a:t>
            </a:r>
            <a:endParaRPr lang="en-US" altLang="zh-CN" sz="36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333976" y="3559808"/>
            <a:ext cx="11744209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5395" b="1">
                <a:solidFill>
                  <a:srgbClr val="595959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</a:rPr>
              <a:t>Zee</a:t>
            </a:r>
            <a:endParaRPr lang="en-US" altLang="zh-CN" sz="5395" b="1">
              <a:solidFill>
                <a:srgbClr val="595959"/>
              </a:solidFill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67270" y="5741035"/>
            <a:ext cx="121221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sz="3200" dirty="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</a:rPr>
              <a:t>曾任阿里</a:t>
            </a:r>
            <a:r>
              <a:rPr lang="en-US" altLang="zh-CN" sz="3200" dirty="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</a:rPr>
              <a:t>Andorid</a:t>
            </a:r>
            <a:r>
              <a:rPr lang="zh-CN" sz="3200" dirty="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</a:rPr>
              <a:t>架构师，擅长移动架构、性能安全等领域。</a:t>
            </a:r>
            <a:endParaRPr lang="zh-CN" altLang="en-US" sz="3200" dirty="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</a:endParaRP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lang="en-US" altLang="zh-CN" sz="6000" b="1"/>
              <a:t>讲师简介</a:t>
            </a:r>
            <a:endParaRPr lang="en-US" altLang="zh-CN" sz="6000" b="1"/>
          </a:p>
        </p:txBody>
      </p:sp>
      <p:sp>
        <p:nvSpPr>
          <p:cNvPr id="13" name="TextBox 12"/>
          <p:cNvSpPr txBox="1"/>
          <p:nvPr/>
        </p:nvSpPr>
        <p:spPr>
          <a:xfrm>
            <a:off x="7333976" y="4750851"/>
            <a:ext cx="121041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995" b="1">
                <a:solidFill>
                  <a:srgbClr val="595959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动脑学院</a:t>
            </a:r>
            <a:r>
              <a:rPr lang="en-US" altLang="zh-CN" sz="3995" b="1">
                <a:solidFill>
                  <a:srgbClr val="595959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Android</a:t>
            </a:r>
            <a:r>
              <a:rPr lang="zh-CN" altLang="en-US" sz="3995" b="1">
                <a:solidFill>
                  <a:srgbClr val="595959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高级讲师</a:t>
            </a:r>
            <a:endParaRPr lang="zh-CN" altLang="en-US" sz="3995" b="1">
              <a:solidFill>
                <a:srgbClr val="595959"/>
              </a:solidFill>
              <a:latin typeface="微软雅黑" panose="020B0503020204020204" pitchFamily="34" charset="-122"/>
              <a:ea typeface="黑体" panose="02010609060101010101" pitchFamily="49" charset="-122"/>
            </a:endParaRPr>
          </a:p>
        </p:txBody>
      </p:sp>
      <p:sp>
        <p:nvSpPr>
          <p:cNvPr id="3" name="TextBox 8"/>
          <p:cNvSpPr txBox="1"/>
          <p:nvPr/>
        </p:nvSpPr>
        <p:spPr>
          <a:xfrm>
            <a:off x="7244080" y="7065010"/>
            <a:ext cx="14359255" cy="875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3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“</a:t>
            </a:r>
            <a:r>
              <a:rPr lang="zh-CN" altLang="en-US" sz="3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欲速则不达，见小利则大事不成。</a:t>
            </a:r>
            <a:r>
              <a:rPr lang="en-US" altLang="zh-CN" sz="3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”</a:t>
            </a:r>
            <a:endParaRPr lang="en-US" altLang="zh-CN" sz="3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4" name="图片 3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9090" y="3914775"/>
            <a:ext cx="3381375" cy="4456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9895" y="4845050"/>
            <a:ext cx="18345785" cy="2363470"/>
          </a:xfrm>
        </p:spPr>
        <p:txBody>
          <a:bodyPr/>
          <a:p>
            <a:r>
              <a:rPr lang="zh-CN" spc="-200">
                <a:sym typeface="+mn-ea"/>
              </a:rPr>
              <a:t>掌握</a:t>
            </a:r>
            <a:r>
              <a:rPr lang="en-US" altLang="zh-CN" spc="-200">
                <a:sym typeface="+mn-ea"/>
              </a:rPr>
              <a:t>Gradle</a:t>
            </a:r>
            <a:r>
              <a:rPr lang="zh-CN" altLang="en-US" spc="-200">
                <a:sym typeface="+mn-ea"/>
              </a:rPr>
              <a:t>基础</a:t>
            </a:r>
            <a:endParaRPr lang="zh-CN" altLang="en-US" spc="-200">
              <a:sym typeface="+mn-ea"/>
            </a:endParaRPr>
          </a:p>
        </p:txBody>
      </p:sp>
      <p:pic>
        <p:nvPicPr>
          <p:cNvPr id="3" name="图片 2" descr="303b32313533393132313bb5c6c5dd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419850" y="5310505"/>
            <a:ext cx="1343660" cy="1343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b="1"/>
              <a:t>环境配置</a:t>
            </a:r>
            <a:endParaRPr lang="zh-CN" b="1"/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657945" cy="6264910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官方地址：</a:t>
            </a:r>
            <a:r>
              <a:rPr lang="zh-CN" sz="400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https://gradle.org/releases/</a:t>
            </a:r>
            <a:endParaRPr lang="zh-CN" sz="4000">
              <a:solidFill>
                <a:srgbClr val="FF0000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去官网下载gradle或者从本地用户文件夹下的.gradle/wrapper/dists找到本地缓存的gradle开发工具包 (</a:t>
            </a: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注意带bin文件夹的这个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grade-x.x</a:t>
            </a: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)。</a:t>
            </a:r>
            <a:endParaRPr lang="zh-CN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系统属性配置：</a:t>
            </a:r>
            <a:endParaRPr lang="zh-CN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添加GRADLE_HOME：</a:t>
            </a:r>
            <a:r>
              <a:rPr lang="zh-CN" sz="380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C:\Users\sheji\.gradle\wrapper\dists\gradle-6.5-all\gradle-6.5</a:t>
            </a:r>
            <a:endParaRPr lang="zh-CN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添加Path：</a:t>
            </a:r>
            <a:r>
              <a:rPr lang="zh-CN" sz="380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%GRADLE_HOME%\bin</a:t>
            </a:r>
            <a:endParaRPr lang="zh-CN" sz="3800">
              <a:solidFill>
                <a:srgbClr val="FF0000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>
                <a:sym typeface="+mn-ea"/>
              </a:rPr>
              <a:t>Hello Gradle!</a:t>
            </a:r>
            <a:endParaRPr lang="zh-CN" b="1"/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657945" cy="7498080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在工程文件夹下，创建一个</a:t>
            </a:r>
            <a:r>
              <a:rPr lang="en-US" altLang="zh-CN" sz="400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build.gradle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文件：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lvl="1" indent="0" algn="l" latinLnBrk="1">
              <a:lnSpc>
                <a:spcPct val="130000"/>
              </a:lnSpc>
              <a:buClrTx/>
              <a:buSzTx/>
              <a:buNone/>
            </a:pPr>
            <a:r>
              <a:rPr lang="zh-CN" altLang="en-US" sz="380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task hello{</a:t>
            </a:r>
            <a:endParaRPr lang="zh-CN" altLang="en-US" sz="3800">
              <a:solidFill>
                <a:schemeClr val="bg1">
                  <a:lumMod val="65000"/>
                </a:schemeClr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lvl="1" indent="0" algn="l" latinLnBrk="1">
              <a:lnSpc>
                <a:spcPct val="130000"/>
              </a:lnSpc>
              <a:buClrTx/>
              <a:buSzTx/>
              <a:buNone/>
            </a:pPr>
            <a:r>
              <a:rPr lang="zh-CN" altLang="en-US" sz="380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	println 'Hello, Gradle!'</a:t>
            </a:r>
            <a:endParaRPr lang="zh-CN" altLang="en-US" sz="3800">
              <a:solidFill>
                <a:schemeClr val="bg1">
                  <a:lumMod val="65000"/>
                </a:schemeClr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lvl="1" indent="0" algn="l" latinLnBrk="1">
              <a:lnSpc>
                <a:spcPct val="130000"/>
              </a:lnSpc>
              <a:buClrTx/>
              <a:buSzTx/>
              <a:buNone/>
            </a:pPr>
            <a:r>
              <a:rPr lang="zh-CN" altLang="en-US" sz="380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}</a:t>
            </a:r>
            <a:endParaRPr lang="zh-CN" altLang="en-US" sz="3800">
              <a:solidFill>
                <a:schemeClr val="bg1">
                  <a:lumMod val="65000"/>
                </a:schemeClr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打开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cmd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终端，移动到工程目录下，执行命令：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&gt; </a:t>
            </a:r>
            <a:r>
              <a:rPr lang="zh-CN" altLang="en-US" sz="400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gradle -q hello</a:t>
            </a:r>
            <a:endParaRPr lang="zh-CN" altLang="en-US" sz="4000">
              <a:solidFill>
                <a:srgbClr val="FF0000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build.gradle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是构建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P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roject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的核心文件，也是入口：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如果没有该文件，会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出现not found in root project '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xxxxx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'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提示异常。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必须要有一个可以运行的task，运行后自动生成.gradle文件夹下的内容。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 b="1"/>
              <a:t>Gradle Wrapper</a:t>
            </a:r>
            <a:endParaRPr lang="en-US" altLang="zh-CN" b="1"/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521420" cy="8077835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Gradle Wrapper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用来配置开发过程中用到的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Gradle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构建工具版本。避免因为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Gradle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不统一带来的不必要的问题。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在工程目录下使用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cmd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命令生成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wrapper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&gt; </a:t>
            </a:r>
            <a:r>
              <a:rPr lang="zh-CN" altLang="en-US" sz="400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gradle wrapper</a:t>
            </a:r>
            <a:endParaRPr lang="zh-CN" altLang="en-US" sz="4000">
              <a:solidFill>
                <a:srgbClr val="FF0000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标准的gradle工程目录：</a:t>
            </a:r>
            <a:endParaRPr 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gradlew和gradlew.bat分别是Linux和Windows下的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可执行脚本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，具体业务逻辑是在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gradle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wrapper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gradle-wrapper.jar中实现，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gradlew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最终还是使用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Java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执行这个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jar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包来执行相关的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Gradle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操作的。</a:t>
            </a:r>
            <a:endParaRPr 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endParaRPr lang="en-US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4675" y="9002395"/>
            <a:ext cx="12099290" cy="280162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 b="1"/>
              <a:t>gradle-wrapper.properties</a:t>
            </a:r>
            <a:endParaRPr lang="en-US" altLang="zh-CN" b="1"/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657945" cy="8094980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该配置文件是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gradle wrapper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的相关配置：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distributionBase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：下载的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Gradle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压缩包解压后存储的主目录</a:t>
            </a:r>
            <a:endParaRPr 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distributionPath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相对于</a:t>
            </a:r>
            <a:r>
              <a:rPr 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distributionBase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的解压后的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Gradle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压缩包的路径</a:t>
            </a:r>
            <a:endParaRPr 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sz="380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distributionUrl</a:t>
            </a:r>
            <a:r>
              <a:rPr lang="zh-CN" altLang="en-US" sz="380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en-US" altLang="zh-CN" sz="380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Gradle</a:t>
            </a:r>
            <a:r>
              <a:rPr lang="zh-CN" altLang="en-US" sz="380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发行版压缩包的下载地址</a:t>
            </a:r>
            <a:endParaRPr lang="zh-CN" altLang="en-US" sz="3800">
              <a:solidFill>
                <a:srgbClr val="FF0000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lvl="2" indent="0" algn="l" latinLnBrk="1">
              <a:lnSpc>
                <a:spcPct val="170000"/>
              </a:lnSpc>
              <a:buClrTx/>
              <a:buSzTx/>
              <a:buFont typeface="Wingdings" panose="05000000000000000000" charset="0"/>
              <a:buNone/>
            </a:pPr>
            <a:r>
              <a:rPr lang="en-US" altLang="zh-CN" sz="380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-bin</a:t>
            </a:r>
            <a:r>
              <a:rPr lang="zh-CN" altLang="en-US" sz="380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：二进制发布版。</a:t>
            </a:r>
            <a:endParaRPr lang="zh-CN" altLang="en-US" sz="3800">
              <a:solidFill>
                <a:srgbClr val="FF0000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lvl="2" indent="0" algn="l" latinLnBrk="1">
              <a:lnSpc>
                <a:spcPct val="170000"/>
              </a:lnSpc>
              <a:buClrTx/>
              <a:buSzTx/>
              <a:buFont typeface="Wingdings" panose="05000000000000000000" charset="0"/>
              <a:buNone/>
            </a:pPr>
            <a:r>
              <a:rPr lang="en-US" altLang="zh-CN" sz="380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-all</a:t>
            </a:r>
            <a:r>
              <a:rPr lang="zh-CN" altLang="en-US" sz="380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en-US" altLang="zh-CN" sz="380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bin</a:t>
            </a:r>
            <a:r>
              <a:rPr lang="zh-CN" altLang="en-US" sz="380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基础上还包含了源码和文档。</a:t>
            </a:r>
            <a:endParaRPr lang="zh-CN" altLang="en-US" sz="3800">
              <a:solidFill>
                <a:srgbClr val="FF0000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zipStoreBase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：同</a:t>
            </a:r>
            <a:r>
              <a:rPr 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distributionBase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，只不过存放的是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zip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压缩包的</a:t>
            </a:r>
            <a:endParaRPr 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zipStorePath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同</a:t>
            </a:r>
            <a:r>
              <a:rPr 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distributionPath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，只不过存放的是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zip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压缩包的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 b="1"/>
              <a:t>GradleUserHome</a:t>
            </a:r>
            <a:endParaRPr lang="en-US" altLang="zh-CN" b="1"/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657945" cy="6369685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默认路径在~/.gradle/ ，不建议使用本地maven的m2替代，因为原本的.gradle目录下的模块分的很清晰，功能明确</a:t>
            </a: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如果启动时，指定参数，使用别的目录代替GradleUserHome ，后果是每次构建需要重新下载插件与依赖到新的目录。</a:t>
            </a:r>
            <a:endParaRPr lang="zh-CN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默认情况下，gradle运行时，除了和项目打交道，还有当前项目构建的全新的GradleUserHome目录，所有jar包都得重新下载。</a:t>
            </a:r>
            <a:endParaRPr lang="zh-CN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m_i"/>
  <p:tag name="KSO_WM_UNIT_INDEX" val="1_1"/>
  <p:tag name="KSO_WM_UNIT_ID" val="diagram726_3*m_i*1_1"/>
  <p:tag name="KSO_WM_TEMPLATE_CATEGORY" val="diagram"/>
  <p:tag name="KSO_WM_TEMPLATE_INDEX" val="726"/>
  <p:tag name="KSO_WM_UNIT_LAYERLEVEL" val="1_1"/>
  <p:tag name="KSO_WM_TAG_VERSION" val="1.0"/>
  <p:tag name="KSO_WM_BEAUTIFY_FLAG" val="#wm#"/>
  <p:tag name="KSO_WM_DIAGRAM_GROUP_CODE" val="m1-1"/>
  <p:tag name="KSO_WM_UNIT_LINE_FORE_SCHEMECOLOR_INDEX_BRIGHTNESS" val="0"/>
  <p:tag name="KSO_WM_UNIT_LINE_FORE_SCHEMECOLOR_INDEX" val="6"/>
  <p:tag name="KSO_WM_UNIT_LINE_FILL_TYPE" val="2"/>
  <p:tag name="KSO_WM_UNIT_USESOURCEFORMAT_APPLY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m_h_i"/>
  <p:tag name="KSO_WM_UNIT_INDEX" val="1_3_2"/>
  <p:tag name="KSO_WM_UNIT_ID" val="diagram726_3*m_h_i*1_3_2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.4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UNIT_SUBTYPE" val="a"/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3_1"/>
  <p:tag name="KSO_WM_UNIT_ID" val="diagram726_3*m_h_f*1_3_1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m_h_i"/>
  <p:tag name="KSO_WM_UNIT_INDEX" val="1_2_1"/>
  <p:tag name="KSO_WM_UNIT_ID" val="diagram726_3*m_h_i*1_2_1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m_h_i"/>
  <p:tag name="KSO_WM_UNIT_INDEX" val="1_3_1"/>
  <p:tag name="KSO_WM_UNIT_ID" val="diagram726_3*m_h_i*1_3_1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SLIDE_ITEM_CNT" val="3"/>
</p:tagLst>
</file>

<file path=ppt/tags/tag2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i"/>
  <p:tag name="KSO_WM_UNIT_INDEX" val="1_1_3"/>
  <p:tag name="KSO_WM_UNIT_ID" val="diagram726_3*m_h_i*1_1_3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m_h_i"/>
  <p:tag name="KSO_WM_UNIT_INDEX" val="1_1_2"/>
  <p:tag name="KSO_WM_UNIT_ID" val="diagram726_3*m_h_i*1_1_2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KSO_WM_UNIT_SUBTYPE" val="a"/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1_1"/>
  <p:tag name="KSO_WM_UNIT_ID" val="diagram726_3*m_h_f*1_1_1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m_h_i"/>
  <p:tag name="KSO_WM_UNIT_INDEX" val="1_1_1"/>
  <p:tag name="KSO_WM_UNIT_ID" val="diagram726_3*m_h_i*1_1_1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i"/>
  <p:tag name="KSO_WM_UNIT_INDEX" val="1_2_3"/>
  <p:tag name="KSO_WM_UNIT_ID" val="diagram726_3*m_h_i*1_2_3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m_h_i"/>
  <p:tag name="KSO_WM_UNIT_INDEX" val="1_2_2"/>
  <p:tag name="KSO_WM_UNIT_ID" val="diagram726_3*m_h_i*1_2_2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.4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UNIT_SUBTYPE" val="a"/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2_1"/>
  <p:tag name="KSO_WM_UNIT_ID" val="diagram726_3*m_h_f*1_2_1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i"/>
  <p:tag name="KSO_WM_UNIT_INDEX" val="1_3_3"/>
  <p:tag name="KSO_WM_UNIT_ID" val="diagram726_3*m_h_i*1_3_3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>
              <a:lumMod val="50000"/>
              <a:lumOff val="50000"/>
            </a:schemeClr>
          </a:solidFill>
          <a:prstDash val="lgDash"/>
        </a:ln>
      </a:spPr>
      <a:bodyPr wrap="square" rtlCol="0" anchor="ctr">
        <a:spAutoFit/>
      </a:bodyPr>
      <a:lstStyle>
        <a:defPPr marL="457200" indent="-457200" algn="l">
          <a:lnSpc>
            <a:spcPct val="150000"/>
          </a:lnSpc>
          <a:buFont typeface="Wingdings" panose="05000000000000000000" pitchFamily="2" charset="2"/>
          <a:buChar char="v"/>
          <a:defRPr sz="3200" smtClean="0">
            <a:solidFill>
              <a:srgbClr val="595959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>
        <a:ln w="57150">
          <a:solidFill>
            <a:schemeClr val="tx1">
              <a:lumMod val="50000"/>
              <a:lumOff val="50000"/>
            </a:schemeClr>
          </a:solidFill>
          <a:prstDash val="soli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none" lIns="91440" tIns="45720" rIns="91440" bIns="45720" rtlCol="0">
        <a:normAutofit/>
      </a:bodyPr>
      <a:lstStyle>
        <a:defPPr algn="ctr">
          <a:lnSpc>
            <a:spcPct val="150000"/>
          </a:lnSpc>
          <a:defRPr sz="3200" smtClean="0">
            <a:solidFill>
              <a:srgbClr val="595959"/>
            </a:solidFill>
            <a:latin typeface="黑体" panose="02010609060101010101" pitchFamily="49" charset="-122"/>
            <a:ea typeface="黑体" panose="02010609060101010101" pitchFamily="49" charset="-122"/>
            <a:cs typeface="Source Han Sans CN Normal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3590</Words>
  <Application>WPS 演示</Application>
  <PresentationFormat>自定义</PresentationFormat>
  <Paragraphs>166</Paragraphs>
  <Slides>26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0" baseType="lpstr">
      <vt:lpstr>Arial</vt:lpstr>
      <vt:lpstr>宋体</vt:lpstr>
      <vt:lpstr>Wingdings</vt:lpstr>
      <vt:lpstr>黑体</vt:lpstr>
      <vt:lpstr>Source Han Sans CN Normal</vt:lpstr>
      <vt:lpstr>思源黑体 CN Bold</vt:lpstr>
      <vt:lpstr>微软雅黑</vt:lpstr>
      <vt:lpstr>Times New Roman</vt:lpstr>
      <vt:lpstr>Noto Sans CJK SC Medium</vt:lpstr>
      <vt:lpstr>楷体</vt:lpstr>
      <vt:lpstr>Wingdings</vt:lpstr>
      <vt:lpstr>Arial Unicode MS</vt:lpstr>
      <vt:lpstr>Calibri</vt:lpstr>
      <vt:lpstr>Office 主题​​</vt:lpstr>
      <vt:lpstr>PowerPoint 演示文稿</vt:lpstr>
      <vt:lpstr>Android Gradle 04</vt:lpstr>
      <vt:lpstr>讲师简介</vt:lpstr>
      <vt:lpstr>掌握Gradle基础</vt:lpstr>
      <vt:lpstr>环境配置</vt:lpstr>
      <vt:lpstr>Hello Gradle!</vt:lpstr>
      <vt:lpstr>Gradle Wrapper</vt:lpstr>
      <vt:lpstr>gradle-wrapper.properties</vt:lpstr>
      <vt:lpstr>gradle-wrapper.properties</vt:lpstr>
      <vt:lpstr>Gradle命令行</vt:lpstr>
      <vt:lpstr>Gradle构建机制</vt:lpstr>
      <vt:lpstr>使用IDEA创建gradle工程</vt:lpstr>
      <vt:lpstr>Gradle工程目录</vt:lpstr>
      <vt:lpstr>Gradle工程目录</vt:lpstr>
      <vt:lpstr>Gradle DSL</vt:lpstr>
      <vt:lpstr>settings文件</vt:lpstr>
      <vt:lpstr>build文件</vt:lpstr>
      <vt:lpstr>Gradle生命周期</vt:lpstr>
      <vt:lpstr>Gradle生命周期</vt:lpstr>
      <vt:lpstr>Gradle生命周期</vt:lpstr>
      <vt:lpstr>Gradle生命周期</vt:lpstr>
      <vt:lpstr>Gradle任务</vt:lpstr>
      <vt:lpstr>tasks</vt:lpstr>
      <vt:lpstr>task</vt:lpstr>
      <vt:lpstr>任务依赖</vt:lpstr>
      <vt:lpstr>任务依赖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css布局</dc:title>
  <dc:creator>刘碎春</dc:creator>
  <cp:lastModifiedBy>sheji</cp:lastModifiedBy>
  <cp:revision>3261</cp:revision>
  <dcterms:created xsi:type="dcterms:W3CDTF">2014-06-24T08:28:00Z</dcterms:created>
  <dcterms:modified xsi:type="dcterms:W3CDTF">2021-05-31T15:18:13Z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0712A75B51E04CF8A429D6417E1EC472</vt:lpwstr>
  </property>
</Properties>
</file>