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911" r:id="rId3"/>
    <p:sldId id="888" r:id="rId5"/>
    <p:sldId id="969" r:id="rId6"/>
    <p:sldId id="693" r:id="rId7"/>
    <p:sldId id="1046" r:id="rId8"/>
    <p:sldId id="1049" r:id="rId9"/>
    <p:sldId id="1048" r:id="rId10"/>
    <p:sldId id="1047" r:id="rId11"/>
    <p:sldId id="1058" r:id="rId12"/>
    <p:sldId id="1042" r:id="rId13"/>
    <p:sldId id="1043" r:id="rId14"/>
    <p:sldId id="1045" r:id="rId15"/>
    <p:sldId id="1044" r:id="rId16"/>
    <p:sldId id="1054" r:id="rId17"/>
    <p:sldId id="1056" r:id="rId18"/>
    <p:sldId id="1051" r:id="rId19"/>
    <p:sldId id="1055" r:id="rId20"/>
    <p:sldId id="979" r:id="rId21"/>
    <p:sldId id="1033" r:id="rId22"/>
    <p:sldId id="1071" r:id="rId23"/>
    <p:sldId id="983" r:id="rId24"/>
    <p:sldId id="1072" r:id="rId25"/>
    <p:sldId id="1074" r:id="rId26"/>
    <p:sldId id="1075" r:id="rId27"/>
    <p:sldId id="1076" r:id="rId28"/>
    <p:sldId id="1077" r:id="rId29"/>
  </p:sldIdLst>
  <p:sldSz cx="23039070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911"/>
            <p14:sldId id="888"/>
            <p14:sldId id="969"/>
            <p14:sldId id="693"/>
            <p14:sldId id="1046"/>
            <p14:sldId id="1049"/>
            <p14:sldId id="1048"/>
            <p14:sldId id="1047"/>
            <p14:sldId id="1058"/>
            <p14:sldId id="1042"/>
            <p14:sldId id="1043"/>
            <p14:sldId id="1045"/>
            <p14:sldId id="1044"/>
            <p14:sldId id="1054"/>
            <p14:sldId id="1056"/>
            <p14:sldId id="1051"/>
            <p14:sldId id="1055"/>
            <p14:sldId id="979"/>
            <p14:sldId id="1033"/>
            <p14:sldId id="1071"/>
            <p14:sldId id="983"/>
            <p14:sldId id="1072"/>
            <p14:sldId id="1074"/>
            <p14:sldId id="1075"/>
            <p14:sldId id="1076"/>
            <p14:sldId id="107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95959"/>
    <a:srgbClr val="1577BA"/>
    <a:srgbClr val="E86348"/>
    <a:srgbClr val="FA7736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5268" autoAdjust="0"/>
  </p:normalViewPr>
  <p:slideViewPr>
    <p:cSldViewPr>
      <p:cViewPr varScale="1">
        <p:scale>
          <a:sx n="44" d="100"/>
          <a:sy n="44" d="100"/>
        </p:scale>
        <p:origin x="970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33"/>
        <p:guide pos="2165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ea typeface="黑体" panose="02010609060101010101" pitchFamily="49" charset="-122"/>
            </a:endParaRPr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>
            <a:alphaModFix amt="1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8060" y="4453255"/>
            <a:ext cx="13921740" cy="2454910"/>
          </a:xfrm>
        </p:spPr>
        <p:txBody>
          <a:bodyPr>
            <a:noAutofit/>
          </a:bodyPr>
          <a:lstStyle>
            <a:lvl1pPr algn="ctr" eaLnBrk="1" fontAlgn="auto" latinLnBrk="0" hangingPunct="1">
              <a:lnSpc>
                <a:spcPct val="100000"/>
              </a:lnSpc>
              <a:defRPr sz="88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l" defTabSz="1727835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72783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0" kern="1200">
          <a:solidFill>
            <a:schemeClr val="tx1"/>
          </a:solidFill>
          <a:latin typeface="+mn-lt"/>
          <a:ea typeface="+mn-ea"/>
          <a:cs typeface="+mn-cs"/>
        </a:defRPr>
      </a:lvl1pPr>
      <a:lvl2pPr marL="12960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6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81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7517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6159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4795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734377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42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278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920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556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990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841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0477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1197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0" y="10260439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2" name="图片 1" descr="灰字logo 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8610" y="1665605"/>
            <a:ext cx="4297045" cy="14090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75" y="1806575"/>
            <a:ext cx="4091940" cy="1022985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708796" y="12301955"/>
            <a:ext cx="2104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|</a:t>
            </a:r>
            <a:r>
              <a:rPr lang="en-US" altLang="zh-CN" sz="2000" b="1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ANDROID</a:t>
            </a:r>
            <a:r>
              <a:rPr lang="zh-CN" altLang="en-US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课程</a:t>
            </a:r>
            <a:endParaRPr lang="zh-CN" altLang="en-US" sz="2000">
              <a:solidFill>
                <a:schemeClr val="bg1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013" y="12291842"/>
            <a:ext cx="2133333" cy="53333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836180" y="4500175"/>
            <a:ext cx="15367028" cy="5190160"/>
            <a:chOff x="5266365" y="4481724"/>
            <a:chExt cx="13633330" cy="5190160"/>
          </a:xfrm>
        </p:grpSpPr>
        <p:sp>
          <p:nvSpPr>
            <p:cNvPr id="5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p>
              <a:pPr algn="ctr">
                <a:lnSpc>
                  <a:spcPct val="105000"/>
                </a:lnSpc>
              </a:pP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高级课程</a:t>
              </a: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53"/>
            <p:cNvSpPr txBox="1"/>
            <p:nvPr/>
          </p:nvSpPr>
          <p:spPr>
            <a:xfrm>
              <a:off x="6615530" y="6349742"/>
              <a:ext cx="1093500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6600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Android Gradle</a:t>
              </a:r>
              <a:endParaRPr lang="en-US" sz="6600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15530" y="9026724"/>
              <a:ext cx="1093500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让人人都能享受到高品质的教育服务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implementation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636968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Gradle会将依赖项添加到编译类路径，并将依赖项打包到构建输出。不过，当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您的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模块配置 implementation依赖项时，会让Gradle了解您不希望该模块在编译时将该依赖项泄露给其他模块。也就是说，其他模块只有在运行时才能使用该依赖项。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使用此依赖项配置代替api或compil</a:t>
            </a: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e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（已弃用）可以显著缩短构建时间，因为这样可以减少构建系统需要重新编译的模块数。例如，如果implementation依赖项更改了其API，Gradle 只会重新编译该依赖项以及直接依赖于它的模块。大多数应用和测试模块都应使用此配置。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api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846264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Gradle会将依赖项添加到编译类路径和构建输出。当一个模块包含 api 依赖项时，会让 Gradle 了解该模块要以传递方式将该依赖项导出到其他模块，以便这些模块在运行时和编译时都可以使用该依赖项。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此配置的行为类似于 compile（现已弃用），但使用它时应格外小心，只能对您需要以传递方式导出到其他上游消费者的依赖项使用它。这是因为，如果api依赖项更改了其外部API，Gradle 会在编译时重新编译所有有权访问该依赖项的模块。因此，拥有大量的api依赖项会显著增加构建时间。除非要将依赖项的API公开给单独的模块，否则库模块应改用implementation依赖项。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annotationProcessor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846264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如需添加对作为注解处理器的库的依赖，您必须使用 annotationProcessor 配置将其添加到注解处理器的类路径。这是因为，使用此配置可以将编译类路径与注释处理器类路径分开，从而提高构建性能。如果Gradle在编译类路径上找到注释处理器，则会禁用避免编译功能，这样会对构建时间产生负面影响（Gradle 5.0 及更高版本会忽略在编译类路径上找到的注释处理器）。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如果JAR文件包含以下文件，则Android Gradle插件会假定依赖项是注释处理器：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META-INF/services/javax.annotation.processing.Processor。 如果插件检测到编译类路径上包含注解处理器，则会产生构建错误。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compileOnly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636968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Gradle只会将依赖项添加到编译类路径（也就是说，不会将其添加到构建输出）。如果您创建Android模块时在编译期间需要相应依赖项，但它在运行时可有可无，此配置会很有用。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果您使用此配置，那么您的库模块必须包含一个运行时条件，用于检查是否提供了相应依赖项，然后适当地改变该模块的行为，以使该模块在未提供相应依赖项的情况下仍可正常运行。这样做不会添加不重要的瞬时依赖项，因而有助于减小最终APK的大小。此配置的行为类似于provided（现已弃用）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查看模块依赖项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398145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要想查看整个项目的依赖传递关系，使用命令：</a:t>
            </a:r>
            <a:endParaRPr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gradlew app:dependencies --configuration releaseRuntimeClasspath</a:t>
            </a:r>
            <a:r>
              <a:rPr lang="zh-CN"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3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x.x.x (*) 该依赖已经有了，将不再重复依赖。</a:t>
            </a:r>
            <a:endParaRPr lang="zh-CN" sz="3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x.x.x -&gt; x.x.x 该依赖的版本被箭头所指的版本代替。</a:t>
            </a:r>
            <a:endParaRPr lang="zh-CN" sz="3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x.x.x -&gt; x.x.x(*) 该依赖的版本被箭头所指的版本代替，并且该依赖已经有了，不再重复依赖。</a:t>
            </a:r>
            <a:endParaRPr lang="zh-CN" sz="3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4730" y="6165215"/>
            <a:ext cx="15425420" cy="52330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依赖传递导致的冲突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954532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依赖管理进行了优化：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如果项目存在同一个依赖库的多个版本，默认选择最高版本。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会自动排除重复的依赖。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默认支持依赖传递。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既然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已经自动做了这些优化，为何还会出现问题？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当引入一个第三方库，该库中也依赖了Android支持库，且支持库的版本和当前版本不一致。这种情况下，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会自动选择最高的版本，导致不兼容的问题。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如果同时依赖一个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group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下的全量库，又依赖了这个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group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其中一个分库，如果这两个库版本不统一，就导致了依赖冲突问题。最典型的就是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support-v4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24.2.0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版本开始的分库导致的问题。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androidx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包和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support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包的冲突问题。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排除传递依赖项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867854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随着应用的范围不断扩大，它可能会包含许多依赖项，包括直接依赖项和传递依赖项（应用中导入的库所依赖的库）。如需排除不再需要的传递依赖项，可以使 exclude关键字：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2" indent="0" algn="l" latinLnBrk="1">
              <a:lnSpc>
                <a:spcPct val="130000"/>
              </a:lnSpc>
              <a:buClrTx/>
              <a:buSzTx/>
              <a:buNone/>
            </a:pPr>
            <a:r>
              <a:rPr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dependencies {</a:t>
            </a:r>
            <a:endParaRPr sz="3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2" indent="0" algn="l" latinLnBrk="1">
              <a:lnSpc>
                <a:spcPct val="130000"/>
              </a:lnSpc>
              <a:buClrTx/>
              <a:buSzTx/>
              <a:buNone/>
            </a:pPr>
            <a:r>
              <a:rPr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implementation('some-library') {</a:t>
            </a:r>
            <a:endParaRPr sz="3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2" indent="0" algn="l" latinLnBrk="1">
              <a:lnSpc>
                <a:spcPct val="130000"/>
              </a:lnSpc>
              <a:buClrTx/>
              <a:buSzTx/>
              <a:buNone/>
            </a:pPr>
            <a:r>
              <a:rPr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    exclude group: 'com.example.imgtools', module: 'native'</a:t>
            </a:r>
            <a:endParaRPr sz="3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2" indent="0" algn="l" latinLnBrk="1">
              <a:lnSpc>
                <a:spcPct val="130000"/>
              </a:lnSpc>
              <a:buClrTx/>
              <a:buSzTx/>
              <a:buNone/>
            </a:pPr>
            <a:r>
              <a:rPr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}</a:t>
            </a:r>
            <a:endParaRPr sz="3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2" indent="0" algn="l" latinLnBrk="1">
              <a:lnSpc>
                <a:spcPct val="130000"/>
              </a:lnSpc>
              <a:buClrTx/>
              <a:buSzTx/>
              <a:buNone/>
            </a:pPr>
            <a:r>
              <a:rPr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}</a:t>
            </a:r>
            <a:endParaRPr sz="4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使用全部排除：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2" indent="0" algn="l" latinLnBrk="1">
              <a:lnSpc>
                <a:spcPct val="140000"/>
              </a:lnSpc>
              <a:buClrTx/>
              <a:buSzTx/>
              <a:buNone/>
            </a:pPr>
            <a:r>
              <a:rPr lang="zh-CN" altLang="en-US"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// 在configurations</a:t>
            </a:r>
            <a:r>
              <a:rPr lang="en-US" altLang="zh-CN"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{}</a:t>
            </a:r>
            <a:r>
              <a:rPr lang="zh-CN" altLang="en-US"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中添加下面节点</a:t>
            </a:r>
            <a:endParaRPr lang="zh-CN" altLang="en-US" sz="3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2" indent="0" algn="l" latinLnBrk="1">
              <a:lnSpc>
                <a:spcPct val="130000"/>
              </a:lnSpc>
              <a:buClrTx/>
              <a:buSzTx/>
              <a:buNone/>
            </a:pPr>
            <a:r>
              <a:rPr lang="zh-CN" altLang="en-US"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configuration{</a:t>
            </a:r>
            <a:endParaRPr lang="zh-CN" altLang="en-US" sz="3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2" indent="0" algn="l" latinLnBrk="1">
              <a:lnSpc>
                <a:spcPct val="130000"/>
              </a:lnSpc>
              <a:buClrTx/>
              <a:buSzTx/>
              <a:buNone/>
            </a:pPr>
            <a:r>
              <a:rPr lang="zh-CN" altLang="en-US"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all*.exclude module: "support-fragment"</a:t>
            </a:r>
            <a:endParaRPr lang="zh-CN" altLang="en-US" sz="3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2" indent="0" algn="l" latinLnBrk="1">
              <a:lnSpc>
                <a:spcPct val="130000"/>
              </a:lnSpc>
              <a:buClrTx/>
              <a:buSzTx/>
              <a:buNone/>
            </a:pPr>
            <a:r>
              <a:rPr lang="zh-CN" altLang="en-US"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}</a:t>
            </a:r>
            <a:endParaRPr lang="zh-CN" altLang="en-US" sz="3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Froce</a:t>
            </a:r>
            <a:r>
              <a:rPr lang="zh-CN" altLang="en-US" b="1">
                <a:sym typeface="+mn-ea"/>
              </a:rPr>
              <a:t>强制指定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413829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强制指定版本：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30000"/>
              </a:lnSpc>
              <a:buClrTx/>
              <a:buSzTx/>
              <a:buNone/>
            </a:pPr>
            <a:r>
              <a:rPr lang="zh-CN" altLang="en-US"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configurations.all {</a:t>
            </a:r>
            <a:endParaRPr lang="zh-CN" altLang="en-US" sz="3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30000"/>
              </a:lnSpc>
              <a:buClrTx/>
              <a:buSzTx/>
              <a:buNone/>
            </a:pPr>
            <a:r>
              <a:rPr lang="zh-CN" altLang="en-US"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resolutionStrategy {</a:t>
            </a:r>
            <a:endParaRPr lang="zh-CN" altLang="en-US" sz="3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30000"/>
              </a:lnSpc>
              <a:buClrTx/>
              <a:buSzTx/>
              <a:buNone/>
            </a:pPr>
            <a:r>
              <a:rPr lang="zh-CN" altLang="en-US"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   force 'com.android.support:support-fragment:26.1.0'</a:t>
            </a:r>
            <a:endParaRPr lang="zh-CN" altLang="en-US" sz="3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30000"/>
              </a:lnSpc>
              <a:buClrTx/>
              <a:buSzTx/>
              <a:buNone/>
            </a:pPr>
            <a:r>
              <a:rPr lang="zh-CN" altLang="en-US"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}</a:t>
            </a:r>
            <a:endParaRPr lang="zh-CN" altLang="en-US" sz="3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30000"/>
              </a:lnSpc>
              <a:buClrTx/>
              <a:buSzTx/>
              <a:buNone/>
            </a:pPr>
            <a:r>
              <a:rPr lang="zh-CN" altLang="en-US"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}</a:t>
            </a:r>
            <a:endParaRPr lang="zh-CN" altLang="en-US" sz="3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spc="-200">
                <a:sym typeface="+mn-ea"/>
              </a:rPr>
              <a:t>Android Gradle</a:t>
            </a:r>
            <a:r>
              <a:rPr lang="zh-CN" altLang="en-US" spc="-200">
                <a:sym typeface="+mn-ea"/>
              </a:rPr>
              <a:t>插件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AGP (Android Gradle Plugin)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819975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Android Studio构建系统以Gradle为基础，并且Android Gradle插件添加了几项专</a:t>
            </a:r>
            <a:r>
              <a:rPr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用于构建 Android应用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的功能。虽然Android插件通常会 Android Studio的更新步调保持一致，但插件（以及 Gradle 系统的其余部分）可独立于 Android Studio 运行并单独更新。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3.4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以下版本的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DSL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文档：</a:t>
            </a:r>
            <a:r>
              <a:rPr lang="zh-CN" altLang="en-US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https://google.github.io/android-gradle-dsl/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4.1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以上版本的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DSL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文档：</a:t>
            </a:r>
            <a:r>
              <a:rPr lang="zh-CN" altLang="en-US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https://developer.android.google.cn/reference/tools/gradle-api</a:t>
            </a:r>
            <a:endParaRPr lang="zh-CN" altLang="en-US" sz="38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4.1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以上版本变化看这：</a:t>
            </a:r>
            <a:r>
              <a:rPr lang="zh-CN" altLang="en-US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https://developer.android.google.cn/studio/releases/gradle-plugin#compatibility</a:t>
            </a:r>
            <a:endParaRPr lang="zh-CN" altLang="en-US" sz="38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8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 b="1" spc="-200">
                <a:solidFill>
                  <a:srgbClr val="00B050"/>
                </a:solidFill>
                <a:sym typeface="+mn-ea"/>
              </a:rPr>
              <a:t>Android Gradle 06</a:t>
            </a:r>
            <a:endParaRPr lang="en-US" altLang="zh-CN" b="1" spc="-200">
              <a:solidFill>
                <a:srgbClr val="00B050"/>
              </a:solidFill>
              <a:sym typeface="+mn-ea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1077891" y="8953799"/>
            <a:ext cx="20716060" cy="0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1079796" y="4320154"/>
            <a:ext cx="6508618" cy="351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等腰三角形 1"/>
          <p:cNvSpPr/>
          <p:nvPr>
            <p:custDataLst>
              <p:tags r:id="rId3"/>
            </p:custDataLst>
          </p:nvPr>
        </p:nvSpPr>
        <p:spPr>
          <a:xfrm rot="10800000">
            <a:off x="1083760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4"/>
            </p:custDataLst>
          </p:nvPr>
        </p:nvSpPr>
        <p:spPr>
          <a:xfrm>
            <a:off x="1276142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Gradle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依赖管理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0" name="椭圆 29"/>
          <p:cNvSpPr/>
          <p:nvPr>
            <p:custDataLst>
              <p:tags r:id="rId5"/>
            </p:custDataLst>
          </p:nvPr>
        </p:nvSpPr>
        <p:spPr>
          <a:xfrm>
            <a:off x="3998093" y="8609531"/>
            <a:ext cx="692974" cy="692974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>
            <p:custDataLst>
              <p:tags r:id="rId6"/>
            </p:custDataLst>
          </p:nvPr>
        </p:nvSpPr>
        <p:spPr>
          <a:xfrm>
            <a:off x="8181611" y="4336029"/>
            <a:ext cx="6508618" cy="351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>
            <p:custDataLst>
              <p:tags r:id="rId7"/>
            </p:custDataLst>
          </p:nvPr>
        </p:nvSpPr>
        <p:spPr>
          <a:xfrm rot="10800000">
            <a:off x="8187479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>
            <p:custDataLst>
              <p:tags r:id="rId8"/>
            </p:custDataLst>
          </p:nvPr>
        </p:nvSpPr>
        <p:spPr>
          <a:xfrm>
            <a:off x="8379862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Andorid Gradle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插件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>
          <a:xfrm>
            <a:off x="15285333" y="4336029"/>
            <a:ext cx="6508618" cy="351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等腰三角形 65"/>
          <p:cNvSpPr/>
          <p:nvPr>
            <p:custDataLst>
              <p:tags r:id="rId10"/>
            </p:custDataLst>
          </p:nvPr>
        </p:nvSpPr>
        <p:spPr>
          <a:xfrm rot="10800000">
            <a:off x="15291201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矩形 63"/>
          <p:cNvSpPr/>
          <p:nvPr>
            <p:custDataLst>
              <p:tags r:id="rId11"/>
            </p:custDataLst>
          </p:nvPr>
        </p:nvSpPr>
        <p:spPr>
          <a:xfrm>
            <a:off x="15483585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ProductFlavor</a:t>
            </a:r>
            <a:endParaRPr 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椭圆 67"/>
          <p:cNvSpPr/>
          <p:nvPr>
            <p:custDataLst>
              <p:tags r:id="rId12"/>
            </p:custDataLst>
          </p:nvPr>
        </p:nvSpPr>
        <p:spPr>
          <a:xfrm>
            <a:off x="11089429" y="8609531"/>
            <a:ext cx="692974" cy="692974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椭圆 70"/>
          <p:cNvSpPr/>
          <p:nvPr>
            <p:custDataLst>
              <p:tags r:id="rId13"/>
            </p:custDataLst>
          </p:nvPr>
        </p:nvSpPr>
        <p:spPr>
          <a:xfrm>
            <a:off x="18205533" y="8609531"/>
            <a:ext cx="692974" cy="692974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更新AGP</a:t>
            </a:r>
            <a:r>
              <a:rPr lang="zh-CN" altLang="en-US" b="1">
                <a:sym typeface="+mn-ea"/>
              </a:rPr>
              <a:t>版本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218376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注意，更新</a:t>
            </a: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APG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也需要匹配对应的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版本，不建议再使用太久以前的版本了，尤其是使用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Kotlin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开发之后。建议使用当前正式版本</a:t>
            </a:r>
            <a:r>
              <a:rPr lang="en-US" altLang="zh-CN"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APG4.2.0</a:t>
            </a:r>
            <a:r>
              <a:rPr lang="zh-CN" altLang="en-US"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版本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(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最新已经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7.0+)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9620" y="4770120"/>
            <a:ext cx="9591040" cy="40176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spc="-200">
                <a:sym typeface="+mn-ea"/>
              </a:rPr>
              <a:t>ProductFlavor</a:t>
            </a:r>
            <a:endParaRPr 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30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>
                <a:sym typeface="+mn-ea"/>
              </a:rPr>
              <a:t>说明</a:t>
            </a:r>
            <a:endParaRPr 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317817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关于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Andoird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构建配置的相关文档，推荐官方这个文档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https://developer.android.google.cn/studio/build</a:t>
            </a:r>
            <a:endParaRPr lang="zh-CN" sz="38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后面讲到的Andorid构建配置都是</a:t>
            </a:r>
            <a:r>
              <a:rPr lang="zh-CN" altLang="en-US"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针对的APG4.2.0以上版本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，请悉知。</a:t>
            </a:r>
            <a:endParaRPr lang="zh-CN" altLang="en-US" sz="4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android{}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80949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android</a:t>
            </a: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{}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，由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AGP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引入的节点：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compileSdkVersion：编译使用版本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buildToolsVersion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：buildTools版本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defaultConfig：默认产品风味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productFlavors：自定义产品风味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buildTypes：构建类型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compileOptions：编译选项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signingConfigs：签名设置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defaultConfig{}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80949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defaultConfig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是一种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ProductFlavor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类型，它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是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默认的产品风味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applicationId：应用唯一的身份识别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ID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也是包名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applicationIdSuffix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：buildTools版本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minSdkVersion：最小支持的sdk版本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targetSdkVersion：对应项目会运行手机版本内一切特性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manifestPlaceholders：设置AndroidManifest占位符类型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flavorDimensions：产品风味选项维度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versionCode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/versionName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：工程版本号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工程版本名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产品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626491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创建产品变种与创建 build 类型类似：将其添加到构建配置中的 productFlavors 代码块并添加所需的设置。产品变种支持与 defaultConfig 相同的属性，这是因为，defaultConfig 实际上属于 ProductFlavor 类。这意味着，您可以在 defaultConfig 代码块中提供所有变种的基本配置，每个变种均可更改其中任何默认值，如 applicationId。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看官方文档：https://developer.android.google.cn/studio/build/build-variants#product-flavors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最后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836295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latinLnBrk="1">
              <a:lnSpc>
                <a:spcPct val="14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32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作业：排除appcompat1.2.0这个library中的所有annotation (library)，至少两种写法。直接发代码不要发工程~</a:t>
            </a:r>
            <a:endParaRPr lang="zh-CN" altLang="en-US" sz="32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indent="0" algn="l" latinLnBrk="1">
              <a:lnSpc>
                <a:spcPct val="140000"/>
              </a:lnSpc>
              <a:buClrTx/>
              <a:buSzTx/>
              <a:buFont typeface="Wingdings" panose="05000000000000000000" charset="0"/>
              <a:buNone/>
            </a:pPr>
            <a:endParaRPr lang="zh-CN" altLang="en-US" sz="32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indent="0" algn="l" latinLnBrk="1">
              <a:lnSpc>
                <a:spcPct val="14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32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下节内容：</a:t>
            </a:r>
            <a:endParaRPr lang="zh-CN" altLang="en-US" sz="32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indent="0" algn="l" latinLnBrk="1">
              <a:lnSpc>
                <a:spcPct val="14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32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ProductFlavor</a:t>
            </a:r>
            <a:endParaRPr lang="zh-CN" altLang="en-US" sz="32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indent="0" algn="l" latinLnBrk="1">
              <a:lnSpc>
                <a:spcPct val="14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32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BuildType</a:t>
            </a:r>
            <a:endParaRPr lang="zh-CN" altLang="en-US" sz="32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indent="0" algn="l" latinLnBrk="1">
              <a:lnSpc>
                <a:spcPct val="14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32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SigningConfig</a:t>
            </a:r>
            <a:endParaRPr lang="zh-CN" altLang="en-US" sz="32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indent="0" algn="l" latinLnBrk="1">
              <a:lnSpc>
                <a:spcPct val="14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32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AGP实战一：渠道化打包</a:t>
            </a:r>
            <a:endParaRPr lang="zh-CN" altLang="en-US" sz="32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indent="0" algn="l" latinLnBrk="1">
              <a:lnSpc>
                <a:spcPct val="140000"/>
              </a:lnSpc>
              <a:buClrTx/>
              <a:buSzTx/>
              <a:buFont typeface="Wingdings" panose="05000000000000000000" charset="0"/>
              <a:buNone/>
            </a:pPr>
            <a:endParaRPr lang="zh-CN" altLang="en-US" sz="32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indent="0" algn="l" latinLnBrk="1">
              <a:lnSpc>
                <a:spcPct val="14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32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大家预习建议参考官方文档，没事业多去翻翻官方文档：</a:t>
            </a:r>
            <a:endParaRPr lang="zh-CN" altLang="en-US" sz="32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indent="0" algn="l" latinLnBrk="1">
              <a:lnSpc>
                <a:spcPct val="14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32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Andoird构建配置 - https://developer.android.google.cn/studio/build</a:t>
            </a:r>
            <a:endParaRPr lang="zh-CN" altLang="en-US" sz="32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indent="0" algn="l" latinLnBrk="1">
              <a:lnSpc>
                <a:spcPct val="14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32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AGP DSL 4.1以上 - https://developer.android.google.cn/reference/tools/gradle-api</a:t>
            </a:r>
            <a:endParaRPr lang="zh-CN" altLang="en-US" sz="32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indent="0" algn="l" latinLnBrk="1">
              <a:lnSpc>
                <a:spcPct val="14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32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AGP4.1以上版本变化 - https://developer.android.google.cn/studio/releases/gradle-plugin#compatibility</a:t>
            </a:r>
            <a:endParaRPr lang="zh-CN" altLang="en-US" sz="32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33976" y="3559808"/>
            <a:ext cx="11744209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53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Zee</a:t>
            </a:r>
            <a:endParaRPr lang="en-US" altLang="zh-CN" sz="5395" b="1">
              <a:solidFill>
                <a:srgbClr val="595959"/>
              </a:solidFill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7270" y="5741035"/>
            <a:ext cx="12122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曾任阿里</a:t>
            </a:r>
            <a:r>
              <a:rPr lang="en-US" alt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Andorid</a:t>
            </a: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架构师，擅长移动架构、性能安全等领域。</a:t>
            </a:r>
            <a:endParaRPr lang="zh-CN" altLang="en-US" sz="3200" dirty="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6000" b="1"/>
              <a:t>讲师简介</a:t>
            </a:r>
            <a:endParaRPr lang="en-US" altLang="zh-CN" sz="6000" b="1"/>
          </a:p>
        </p:txBody>
      </p:sp>
      <p:sp>
        <p:nvSpPr>
          <p:cNvPr id="13" name="TextBox 12"/>
          <p:cNvSpPr txBox="1"/>
          <p:nvPr/>
        </p:nvSpPr>
        <p:spPr>
          <a:xfrm>
            <a:off x="7333976" y="4750851"/>
            <a:ext cx="12104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动脑学院</a:t>
            </a:r>
            <a:r>
              <a:rPr lang="en-US" altLang="zh-CN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Android</a:t>
            </a:r>
            <a:r>
              <a:rPr lang="zh-CN" altLang="en-US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高级讲师</a:t>
            </a:r>
            <a:endParaRPr lang="zh-CN" altLang="en-US" sz="3995" b="1">
              <a:solidFill>
                <a:srgbClr val="595959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7244080" y="7065010"/>
            <a:ext cx="14359255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欲速则不达，见小利则大事不成。</a:t>
            </a: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en-US" altLang="zh-CN" sz="3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9090" y="3914775"/>
            <a:ext cx="3381375" cy="4456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spc="-200">
                <a:sym typeface="+mn-ea"/>
              </a:rPr>
              <a:t>Gradle</a:t>
            </a:r>
            <a:r>
              <a:rPr lang="zh-CN" altLang="en-US" spc="-200">
                <a:sym typeface="+mn-ea"/>
              </a:rPr>
              <a:t>依赖管理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7540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依赖管理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427672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在大多数情况下，项目都要依赖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lib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形式的可重用功能，还有很多项目可能被切分成多个单独的子工程来构成模块系统。依赖管理是一种可以让项目自动化的定义、解析，及使用依赖的技术。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提供了强大的依赖管理支持。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中实现了现代软件项目的各种典型场景。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29590" y="4500245"/>
            <a:ext cx="8733790" cy="72872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Gradle</a:t>
            </a:r>
            <a:r>
              <a:rPr lang="zh-CN" altLang="en-US" b="1">
                <a:sym typeface="+mn-ea"/>
              </a:rPr>
              <a:t>资源库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80949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在Gradle中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存储模块的地方就叫做资源库。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定义了资源库之后，Gradle就知道怎么样查找和检索模块。资源库有两种方式：本地库和远程库。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在运行时，如果相应的任务需要，那么Gradle就需要定位依赖的声明，依赖可能需要从远程库下载，也可能从本地库检索或者是在多项目构建中的其他项目。这个过程就叫做依赖解析。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一旦解析，解析机制就会存储依赖的底层文件作为本地缓存，之后的构建会重用这些文件，而不用再到远程库下载。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模块还能提供一些其他的元数据，元数据是描述模块更详细信息的数据，比如在资源库中的坐标，项目的信息等。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(group, name, version)</a:t>
            </a:r>
            <a:endParaRPr lang="en-US" alt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>
                <a:sym typeface="+mn-ea"/>
              </a:rPr>
              <a:t>添加依赖仓库</a:t>
            </a:r>
            <a:endParaRPr 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929894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build.gradle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allprojects{}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对所有的工程进行配置，使用repositories{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}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添加依赖仓库。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google()：添加一个在 Google 的 Maven 存储库中查找依赖项的存储库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mavenCenteral()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：添加一个在 Maven 中央存储库中查找依赖项的存储库。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jcenter()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添加一个在 Bintray 的 JCenter 存储库中查找依赖项的存储库。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注意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jecnter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即将关闭，改用mavenCentral。如果有自己发布在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jcenter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的依赖库，需要迁移到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mavenCentral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AS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高版本中也默认的将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jcenter()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改成了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mavenCenteral()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mavenLocal()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添加一个在本地 Maven 缓存中查找依赖项的存储库。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maven{}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：指定某个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maven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仓库的地址，使用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url(path)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方法来添加。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ivy{}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：指定某个</a:t>
            </a:r>
            <a:r>
              <a:rPr 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ivy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仓库地址，使用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url(path)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方法来添加。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Gradle</a:t>
            </a:r>
            <a:r>
              <a:rPr lang="zh-CN" altLang="en-US" b="1">
                <a:sym typeface="+mn-ea"/>
              </a:rPr>
              <a:t>依赖范围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725868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构建脚本中开发者可以把依赖定义到不同的范围中，比如编译源码或者执行测试。在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中依赖的范围叫依赖项配置。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插件内置了几种方式的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依赖项配置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implementation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、api、compileOnly、runtimeOnly、annotationProcessor、lintChecks、lintPublish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...</a:t>
            </a:r>
            <a:endParaRPr lang="en-US" alt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apk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/compile/provided</a:t>
            </a:r>
            <a:r>
              <a:rPr lang="zh-CN" altLang="en-US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已被废弃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build.gradle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中使用dependencies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{}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添加依赖项配置。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>
                <a:sym typeface="+mn-ea"/>
              </a:rPr>
              <a:t>自定义依赖项配置</a:t>
            </a:r>
            <a:endParaRPr 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446151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添加自定义依赖项配置，就可以使用该依赖项配置添加依赖：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20000"/>
              </a:lnSpc>
              <a:buClrTx/>
              <a:buSzTx/>
              <a:buNone/>
            </a:pPr>
            <a:r>
              <a:rPr lang="zh-CN" altLang="en-US"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configurations {</a:t>
            </a:r>
            <a:endParaRPr lang="zh-CN" altLang="en-US" sz="3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20000"/>
              </a:lnSpc>
              <a:buClrTx/>
              <a:buSzTx/>
              <a:buNone/>
            </a:pPr>
            <a:r>
              <a:rPr lang="zh-CN" altLang="en-US"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abc {</a:t>
            </a:r>
            <a:endParaRPr lang="zh-CN" altLang="en-US" sz="3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20000"/>
              </a:lnSpc>
              <a:buClrTx/>
              <a:buSzTx/>
              <a:buNone/>
            </a:pPr>
            <a:r>
              <a:rPr lang="zh-CN" altLang="en-US"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    println "abc"</a:t>
            </a:r>
            <a:endParaRPr lang="zh-CN" altLang="en-US" sz="3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20000"/>
              </a:lnSpc>
              <a:buClrTx/>
              <a:buSzTx/>
              <a:buNone/>
            </a:pPr>
            <a:r>
              <a:rPr lang="zh-CN" altLang="en-US"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}</a:t>
            </a:r>
            <a:endParaRPr lang="zh-CN" altLang="en-US" sz="3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20000"/>
              </a:lnSpc>
              <a:buClrTx/>
              <a:buSzTx/>
              <a:buNone/>
            </a:pPr>
            <a:r>
              <a:rPr lang="zh-CN" altLang="en-US"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}</a:t>
            </a:r>
            <a:endParaRPr lang="zh-CN" altLang="en-US" sz="3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20000"/>
              </a:lnSpc>
              <a:buClrTx/>
              <a:buSzTx/>
              <a:buNone/>
            </a:pPr>
            <a:r>
              <a:rPr lang="en-US" altLang="zh-CN"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// </a:t>
            </a:r>
            <a:r>
              <a:rPr lang="zh-CN" altLang="en-US"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在dependencies{</a:t>
            </a:r>
            <a:r>
              <a:rPr lang="en-US" altLang="zh-CN"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}</a:t>
            </a:r>
            <a:r>
              <a:rPr lang="zh-CN" altLang="en-US" sz="3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中使用：abc 'androidx.core:core-ktx:1.2.0'</a:t>
            </a:r>
            <a:endParaRPr lang="zh-CN" altLang="en-US" sz="3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i"/>
  <p:tag name="KSO_WM_UNIT_INDEX" val="1_1"/>
  <p:tag name="KSO_WM_UNIT_ID" val="diagram726_3*m_i*1_1"/>
  <p:tag name="KSO_WM_TEMPLATE_CATEGORY" val="diagram"/>
  <p:tag name="KSO_WM_TEMPLATE_INDEX" val="726"/>
  <p:tag name="KSO_WM_UNIT_LAYERLEVEL" val="1_1"/>
  <p:tag name="KSO_WM_TAG_VERSION" val="1.0"/>
  <p:tag name="KSO_WM_BEAUTIFY_FLAG" val="#wm#"/>
  <p:tag name="KSO_WM_DIAGRAM_GROUP_CODE" val="m1-1"/>
  <p:tag name="KSO_WM_UNIT_LINE_FORE_SCHEMECOLOR_INDEX_BRIGHTNESS" val="0"/>
  <p:tag name="KSO_WM_UNIT_LINE_FORE_SCHEMECOLOR_INDEX" val="6"/>
  <p:tag name="KSO_WM_UNIT_LINE_FILL_TYPE" val="2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2"/>
  <p:tag name="KSO_WM_UNIT_ID" val="diagram726_3*m_h_i*1_3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726_3*m_h_f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726_3*m_h_i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726_3*m_h_i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SLIDE_ITEM_CNT" val="3"/>
</p:tagLst>
</file>

<file path=ppt/tags/tag15.xml><?xml version="1.0" encoding="utf-8"?>
<p:tagLst xmlns:p="http://schemas.openxmlformats.org/presentationml/2006/main">
  <p:tag name="KSO_WM_UNIT_PLACING_PICTURE_USER_VIEWPORT" val="{&quot;height&quot;:7980,&quot;width&quot;:9564}"/>
</p:tagLst>
</file>

<file path=ppt/tags/tag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3"/>
  <p:tag name="KSO_WM_UNIT_ID" val="diagram726_3*m_h_i*1_1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2"/>
  <p:tag name="KSO_WM_UNIT_ID" val="diagram726_3*m_h_i*1_1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726_3*m_h_f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726_3*m_h_i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3"/>
  <p:tag name="KSO_WM_UNIT_ID" val="diagram726_3*m_h_i*1_2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2"/>
  <p:tag name="KSO_WM_UNIT_ID" val="diagram726_3*m_h_i*1_2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726_3*m_h_f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3"/>
  <p:tag name="KSO_WM_UNIT_ID" val="diagram726_3*m_h_i*1_3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  <a:cs typeface="Source Han Sans CN Normal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5270</Words>
  <Application>WPS 演示</Application>
  <PresentationFormat>自定义</PresentationFormat>
  <Paragraphs>203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黑体</vt:lpstr>
      <vt:lpstr>Source Han Sans CN Normal</vt:lpstr>
      <vt:lpstr>思源黑体 CN Bold</vt:lpstr>
      <vt:lpstr>微软雅黑</vt:lpstr>
      <vt:lpstr>Times New Roman</vt:lpstr>
      <vt:lpstr>Noto Sans CJK SC Medium</vt:lpstr>
      <vt:lpstr>楷体</vt:lpstr>
      <vt:lpstr>Wingdings</vt:lpstr>
      <vt:lpstr>Arial Unicode MS</vt:lpstr>
      <vt:lpstr>Calibri</vt:lpstr>
      <vt:lpstr>Office 主题​​</vt:lpstr>
      <vt:lpstr>PowerPoint 演示文稿</vt:lpstr>
      <vt:lpstr>Android Gradle 06</vt:lpstr>
      <vt:lpstr>讲师简介</vt:lpstr>
      <vt:lpstr>Gradle依赖管理</vt:lpstr>
      <vt:lpstr>依赖管理</vt:lpstr>
      <vt:lpstr>Gradle资源库</vt:lpstr>
      <vt:lpstr>添加依赖仓库</vt:lpstr>
      <vt:lpstr>Gradle依赖范围</vt:lpstr>
      <vt:lpstr>自定义依赖项配置</vt:lpstr>
      <vt:lpstr>implementation</vt:lpstr>
      <vt:lpstr>api</vt:lpstr>
      <vt:lpstr>annotationProcessor</vt:lpstr>
      <vt:lpstr>compileOnly</vt:lpstr>
      <vt:lpstr>查看模块依赖项</vt:lpstr>
      <vt:lpstr>依赖传递导致的冲突</vt:lpstr>
      <vt:lpstr>排除传递依赖项</vt:lpstr>
      <vt:lpstr>Froce强制指定</vt:lpstr>
      <vt:lpstr>Android Gradle插件</vt:lpstr>
      <vt:lpstr>AGP (Android Gradle Plugin)</vt:lpstr>
      <vt:lpstr>更新AGP版本</vt:lpstr>
      <vt:lpstr>ProductFlavor</vt:lpstr>
      <vt:lpstr>说明</vt:lpstr>
      <vt:lpstr>android{}</vt:lpstr>
      <vt:lpstr>defaultConfig{}</vt:lpstr>
      <vt:lpstr>产品</vt:lpstr>
      <vt:lpstr>下节内容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Jason</cp:lastModifiedBy>
  <cp:revision>3468</cp:revision>
  <dcterms:created xsi:type="dcterms:W3CDTF">2014-06-24T08:28:00Z</dcterms:created>
  <dcterms:modified xsi:type="dcterms:W3CDTF">2021-06-05T15:37:05Z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0712A75B51E04CF8A429D6417E1EC472</vt:lpwstr>
  </property>
</Properties>
</file>