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911" r:id="rId3"/>
    <p:sldId id="888" r:id="rId5"/>
    <p:sldId id="969" r:id="rId6"/>
    <p:sldId id="693" r:id="rId7"/>
    <p:sldId id="1081" r:id="rId8"/>
    <p:sldId id="1082" r:id="rId9"/>
    <p:sldId id="983" r:id="rId10"/>
    <p:sldId id="1072" r:id="rId11"/>
    <p:sldId id="1074" r:id="rId12"/>
    <p:sldId id="1075" r:id="rId13"/>
    <p:sldId id="1076" r:id="rId14"/>
    <p:sldId id="1083" r:id="rId15"/>
    <p:sldId id="1091" r:id="rId16"/>
    <p:sldId id="1084" r:id="rId17"/>
    <p:sldId id="1093" r:id="rId18"/>
  </p:sldIdLst>
  <p:sldSz cx="23039070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911"/>
            <p14:sldId id="888"/>
            <p14:sldId id="969"/>
            <p14:sldId id="693"/>
            <p14:sldId id="1081"/>
            <p14:sldId id="1082"/>
            <p14:sldId id="983"/>
            <p14:sldId id="1072"/>
            <p14:sldId id="1074"/>
            <p14:sldId id="1075"/>
            <p14:sldId id="1076"/>
            <p14:sldId id="1083"/>
            <p14:sldId id="1091"/>
            <p14:sldId id="1084"/>
            <p14:sldId id="109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95959"/>
    <a:srgbClr val="1577BA"/>
    <a:srgbClr val="E86348"/>
    <a:srgbClr val="FA7736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5268" autoAdjust="0"/>
  </p:normalViewPr>
  <p:slideViewPr>
    <p:cSldViewPr>
      <p:cViewPr varScale="1">
        <p:scale>
          <a:sx n="44" d="100"/>
          <a:sy n="44" d="100"/>
        </p:scale>
        <p:origin x="970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10"/>
        <p:guide pos="2165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8527484" y="12240175"/>
            <a:ext cx="4511904" cy="461665"/>
            <a:chOff x="14617521" y="12240174"/>
            <a:chExt cx="4511904" cy="461665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>
              <a:ea typeface="黑体" panose="02010609060101010101" pitchFamily="49" charset="-122"/>
            </a:endParaRPr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 b="1" u="none" strike="noStrike" kern="1200" cap="none" spc="0" normalizeH="0">
                <a:solidFill>
                  <a:srgbClr val="00B05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8527484" y="12240175"/>
            <a:ext cx="4511904" cy="461665"/>
            <a:chOff x="14617521" y="12240174"/>
            <a:chExt cx="4511904" cy="461665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>
            <a:alphaModFix amt="1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8060" y="4453255"/>
            <a:ext cx="13921740" cy="2454910"/>
          </a:xfrm>
        </p:spPr>
        <p:txBody>
          <a:bodyPr>
            <a:noAutofit/>
          </a:bodyPr>
          <a:lstStyle>
            <a:lvl1pPr algn="ctr" eaLnBrk="1" fontAlgn="auto" latinLnBrk="0" hangingPunct="1">
              <a:lnSpc>
                <a:spcPct val="100000"/>
              </a:lnSpc>
              <a:defRPr sz="8800" b="1" u="none" strike="noStrike" kern="1200" cap="none" spc="0" normalizeH="0">
                <a:solidFill>
                  <a:srgbClr val="00B05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8527484" y="12240175"/>
            <a:ext cx="4511904" cy="461665"/>
            <a:chOff x="14617521" y="12240174"/>
            <a:chExt cx="4511904" cy="461665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l" defTabSz="1727835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800" indent="-431800" algn="l" defTabSz="172783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0" kern="1200">
          <a:solidFill>
            <a:schemeClr val="tx1"/>
          </a:solidFill>
          <a:latin typeface="+mn-lt"/>
          <a:ea typeface="+mn-ea"/>
          <a:cs typeface="+mn-cs"/>
        </a:defRPr>
      </a:lvl1pPr>
      <a:lvl2pPr marL="129603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63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302387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88810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75170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61594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47954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734377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423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72783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59207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5567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990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18414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04774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91197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sv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0" y="10260439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pic>
        <p:nvPicPr>
          <p:cNvPr id="2" name="图片 1" descr="灰字logo  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08610" y="1665605"/>
            <a:ext cx="4297045" cy="14090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75" y="1806575"/>
            <a:ext cx="4091940" cy="1022985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20708796" y="12301955"/>
            <a:ext cx="2104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|</a:t>
            </a:r>
            <a:r>
              <a:rPr lang="en-US" altLang="zh-CN" sz="2000" b="1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ANDROID</a:t>
            </a:r>
            <a:r>
              <a:rPr lang="zh-CN" altLang="en-US" sz="20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课程</a:t>
            </a:r>
            <a:endParaRPr lang="zh-CN" altLang="en-US" sz="2000">
              <a:solidFill>
                <a:schemeClr val="bg1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013" y="12291842"/>
            <a:ext cx="2133333" cy="533333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836180" y="4500175"/>
            <a:ext cx="15367028" cy="5190160"/>
            <a:chOff x="5266365" y="4481724"/>
            <a:chExt cx="13633330" cy="5190160"/>
          </a:xfrm>
        </p:grpSpPr>
        <p:sp>
          <p:nvSpPr>
            <p:cNvPr id="5" name="TextBox 29"/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p>
              <a:pPr algn="ctr">
                <a:lnSpc>
                  <a:spcPct val="105000"/>
                </a:lnSpc>
              </a:pPr>
              <a:r>
                <a:rPr lang="en-US" altLang="zh-CN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《Android</a:t>
              </a:r>
              <a:r>
                <a:rPr lang="zh-CN" altLang="en-US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高级课程</a:t>
              </a:r>
              <a:r>
                <a:rPr lang="en-US" altLang="zh-CN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》</a:t>
              </a:r>
              <a:endParaRPr lang="zh-CN" altLang="en-US" sz="8000" b="1" dirty="0">
                <a:solidFill>
                  <a:srgbClr val="00B05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Box 53"/>
            <p:cNvSpPr txBox="1"/>
            <p:nvPr/>
          </p:nvSpPr>
          <p:spPr>
            <a:xfrm>
              <a:off x="6615530" y="6349742"/>
              <a:ext cx="10935000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6600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Noto Sans CJK SC Medium" charset="-122"/>
                </a:rPr>
                <a:t>Android Gradle</a:t>
              </a:r>
              <a:endParaRPr lang="en-US" sz="6600" dirty="0">
                <a:solidFill>
                  <a:srgbClr val="00B05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15530" y="9026724"/>
              <a:ext cx="1093500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Noto Sans CJK SC Medium" charset="-122"/>
                </a:rPr>
                <a:t>让人人都能享受到高品质的教育服务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defaultConfig{}</a:t>
            </a:r>
            <a:endParaRPr lang="en-US" altLang="zh-CN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809498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defaultConfig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是一种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ProductFlavor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类型，它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是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默认的产品风味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applicationId：应用唯一的身份识别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ID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也是包名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applicationIdSuffix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：buildTools版本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minSdkVersion：最小支持的sdk版本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targetSdkVersion：对应项目会运行手机版本内一切特性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manifestPlaceholders：设置AndroidManifest占位符类型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flavorDimensions：产品风味选项维度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versionCode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/versionName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：工程版本号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工程版本名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产品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626491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创建产品变种与创建 build 类型类似：将其添加到构建配置中的 productFlavors 代码块并添加所需的设置。产品变种支持与 defaultConfig 相同的属性，这是因为，defaultConfig 实际上属于 ProductFlavor 类。这意味着，您可以在 defaultConfig 代码块中提供所有变种的基本配置，每个变种均可更改其中任何默认值，如 applicationId。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看官方文档：https://developer.android.google.cn/studio/build/build-variants#product-flavors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895" y="4845050"/>
            <a:ext cx="18345785" cy="2363470"/>
          </a:xfrm>
        </p:spPr>
        <p:txBody>
          <a:bodyPr/>
          <a:p>
            <a:r>
              <a:rPr lang="en-US" spc="-200">
                <a:sym typeface="+mn-ea"/>
              </a:rPr>
              <a:t>BuildType</a:t>
            </a:r>
            <a:endParaRPr lang="en-US" spc="-200">
              <a:sym typeface="+mn-ea"/>
            </a:endParaRPr>
          </a:p>
        </p:txBody>
      </p:sp>
      <p:pic>
        <p:nvPicPr>
          <p:cNvPr id="3" name="图片 2" descr="303b32313533393132313bb5c6c5d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1100" y="5310505"/>
            <a:ext cx="134366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BuildType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846264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您可以在模块级 build.gradle 文件中的 android 代码块内创建和配置 build 类型。当您创建新模块时，Android Studio 会自动为您创建“debug”build 类型和“release”build 类型。虽然“debug”build 类型没有出现在构建配置文件中，但 Android Studio 会使用 debuggable true 配置它。这样，您就可以在安全的 Android 设备上调试应用，并使用常规调试密钥库配置 APK 签名。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如果您要添加或更改某些设置，可以将“debug”build 类型添加到配置中。以下示例为“debug”build 类型指定了 applicationIdSuffix，并配置了一个使用“debug”build 类型的设置进行初始化的“staging”build 类型。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895" y="4845050"/>
            <a:ext cx="18345785" cy="2363470"/>
          </a:xfrm>
        </p:spPr>
        <p:txBody>
          <a:bodyPr/>
          <a:p>
            <a:r>
              <a:rPr lang="en-US" spc="-200">
                <a:sym typeface="+mn-ea"/>
              </a:rPr>
              <a:t>SiginingConfig</a:t>
            </a:r>
            <a:endParaRPr lang="en-US" spc="-200">
              <a:sym typeface="+mn-ea"/>
            </a:endParaRPr>
          </a:p>
        </p:txBody>
      </p:sp>
      <p:pic>
        <p:nvPicPr>
          <p:cNvPr id="3" name="图片 2" descr="303b32313533393132313bb5c6c5d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8890" y="5310505"/>
            <a:ext cx="134366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SigningConfig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113728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设置打包签名相关属性。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 b="1" spc="-200">
                <a:solidFill>
                  <a:srgbClr val="00B050"/>
                </a:solidFill>
                <a:sym typeface="+mn-ea"/>
              </a:rPr>
              <a:t>Android Gradle 07</a:t>
            </a:r>
            <a:endParaRPr lang="en-US" altLang="zh-CN" b="1" spc="-200">
              <a:solidFill>
                <a:srgbClr val="00B050"/>
              </a:solidFill>
              <a:sym typeface="+mn-ea"/>
            </a:endParaRPr>
          </a:p>
        </p:txBody>
      </p:sp>
      <p:cxnSp>
        <p:nvCxnSpPr>
          <p:cNvPr id="23" name="直接连接符 22"/>
          <p:cNvCxnSpPr/>
          <p:nvPr>
            <p:custDataLst>
              <p:tags r:id="rId1"/>
            </p:custDataLst>
          </p:nvPr>
        </p:nvCxnSpPr>
        <p:spPr>
          <a:xfrm>
            <a:off x="1077891" y="8953799"/>
            <a:ext cx="20716060" cy="0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2"/>
            </p:custDataLst>
          </p:nvPr>
        </p:nvSpPr>
        <p:spPr>
          <a:xfrm>
            <a:off x="1079796" y="4320154"/>
            <a:ext cx="6508618" cy="3510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等腰三角形 1"/>
          <p:cNvSpPr/>
          <p:nvPr>
            <p:custDataLst>
              <p:tags r:id="rId3"/>
            </p:custDataLst>
          </p:nvPr>
        </p:nvSpPr>
        <p:spPr>
          <a:xfrm rot="10800000">
            <a:off x="1083760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4"/>
            </p:custDataLst>
          </p:nvPr>
        </p:nvSpPr>
        <p:spPr>
          <a:xfrm>
            <a:off x="1276142" y="4810135"/>
            <a:ext cx="6329642" cy="2562264"/>
          </a:xfrm>
          <a:prstGeom prst="rect">
            <a:avLst/>
          </a:prstGeom>
        </p:spPr>
        <p:txBody>
          <a:bodyPr wrap="square" anchor="ctr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Gradle</a:t>
            </a:r>
            <a: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依赖管理</a:t>
            </a:r>
            <a:endParaRPr lang="zh-CN" altLang="en-US"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0" name="椭圆 29"/>
          <p:cNvSpPr/>
          <p:nvPr>
            <p:custDataLst>
              <p:tags r:id="rId5"/>
            </p:custDataLst>
          </p:nvPr>
        </p:nvSpPr>
        <p:spPr>
          <a:xfrm>
            <a:off x="3998093" y="8609531"/>
            <a:ext cx="692974" cy="692974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矩形 59"/>
          <p:cNvSpPr/>
          <p:nvPr>
            <p:custDataLst>
              <p:tags r:id="rId6"/>
            </p:custDataLst>
          </p:nvPr>
        </p:nvSpPr>
        <p:spPr>
          <a:xfrm>
            <a:off x="8181611" y="4336029"/>
            <a:ext cx="6508618" cy="3510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等腰三角形 2"/>
          <p:cNvSpPr/>
          <p:nvPr>
            <p:custDataLst>
              <p:tags r:id="rId7"/>
            </p:custDataLst>
          </p:nvPr>
        </p:nvSpPr>
        <p:spPr>
          <a:xfrm rot="10800000">
            <a:off x="8187479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矩形 58"/>
          <p:cNvSpPr/>
          <p:nvPr>
            <p:custDataLst>
              <p:tags r:id="rId8"/>
            </p:custDataLst>
          </p:nvPr>
        </p:nvSpPr>
        <p:spPr>
          <a:xfrm>
            <a:off x="8379862" y="4810135"/>
            <a:ext cx="6329642" cy="2562264"/>
          </a:xfrm>
          <a:prstGeom prst="rect">
            <a:avLst/>
          </a:prstGeom>
        </p:spPr>
        <p:txBody>
          <a:bodyPr wrap="square" anchor="ctr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Andorid Gradle</a:t>
            </a:r>
            <a: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插件</a:t>
            </a:r>
            <a:endParaRPr lang="zh-CN" altLang="en-US"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5" name="矩形 64"/>
          <p:cNvSpPr/>
          <p:nvPr>
            <p:custDataLst>
              <p:tags r:id="rId9"/>
            </p:custDataLst>
          </p:nvPr>
        </p:nvSpPr>
        <p:spPr>
          <a:xfrm>
            <a:off x="15285333" y="4336029"/>
            <a:ext cx="6508618" cy="351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等腰三角形 65"/>
          <p:cNvSpPr/>
          <p:nvPr>
            <p:custDataLst>
              <p:tags r:id="rId10"/>
            </p:custDataLst>
          </p:nvPr>
        </p:nvSpPr>
        <p:spPr>
          <a:xfrm rot="10800000">
            <a:off x="15291201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矩形 63"/>
          <p:cNvSpPr/>
          <p:nvPr>
            <p:custDataLst>
              <p:tags r:id="rId11"/>
            </p:custDataLst>
          </p:nvPr>
        </p:nvSpPr>
        <p:spPr>
          <a:xfrm>
            <a:off x="15483585" y="4810135"/>
            <a:ext cx="6329642" cy="2562264"/>
          </a:xfrm>
          <a:prstGeom prst="rect">
            <a:avLst/>
          </a:prstGeom>
        </p:spPr>
        <p:txBody>
          <a:bodyPr wrap="square" anchor="ctr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ProductFlavor</a:t>
            </a:r>
            <a:endParaRPr lang="en-US"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8" name="椭圆 67"/>
          <p:cNvSpPr/>
          <p:nvPr>
            <p:custDataLst>
              <p:tags r:id="rId12"/>
            </p:custDataLst>
          </p:nvPr>
        </p:nvSpPr>
        <p:spPr>
          <a:xfrm>
            <a:off x="11089429" y="8609531"/>
            <a:ext cx="692974" cy="692974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椭圆 70"/>
          <p:cNvSpPr/>
          <p:nvPr>
            <p:custDataLst>
              <p:tags r:id="rId13"/>
            </p:custDataLst>
          </p:nvPr>
        </p:nvSpPr>
        <p:spPr>
          <a:xfrm>
            <a:off x="18205533" y="8609531"/>
            <a:ext cx="692974" cy="692974"/>
          </a:xfrm>
          <a:prstGeom prst="ellipse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33976" y="3559808"/>
            <a:ext cx="11744209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53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Zee</a:t>
            </a:r>
            <a:endParaRPr lang="en-US" altLang="zh-CN" sz="5395" b="1">
              <a:solidFill>
                <a:srgbClr val="595959"/>
              </a:solidFill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67270" y="5741035"/>
            <a:ext cx="12122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曾任阿里</a:t>
            </a:r>
            <a:r>
              <a:rPr lang="en-US" alt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Andorid</a:t>
            </a:r>
            <a:r>
              <a:rPr 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架构师，擅长移动架构、性能安全等领域。</a:t>
            </a:r>
            <a:endParaRPr lang="zh-CN" altLang="en-US" sz="3200" dirty="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6000" b="1"/>
              <a:t>讲师简介</a:t>
            </a:r>
            <a:endParaRPr lang="en-US" altLang="zh-CN" sz="6000" b="1"/>
          </a:p>
        </p:txBody>
      </p:sp>
      <p:sp>
        <p:nvSpPr>
          <p:cNvPr id="13" name="TextBox 12"/>
          <p:cNvSpPr txBox="1"/>
          <p:nvPr/>
        </p:nvSpPr>
        <p:spPr>
          <a:xfrm>
            <a:off x="7333976" y="4750851"/>
            <a:ext cx="121041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9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动脑学院</a:t>
            </a:r>
            <a:r>
              <a:rPr lang="en-US" altLang="zh-CN" sz="39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Android</a:t>
            </a:r>
            <a:r>
              <a:rPr lang="zh-CN" altLang="en-US" sz="39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高级讲师</a:t>
            </a:r>
            <a:endParaRPr lang="zh-CN" altLang="en-US" sz="3995" b="1">
              <a:solidFill>
                <a:srgbClr val="595959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7244080" y="7065010"/>
            <a:ext cx="14359255" cy="875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欲速则不达，见小利则大事不成。</a:t>
            </a:r>
            <a:r>
              <a:rPr lang="en-US" altLang="zh-CN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endParaRPr lang="en-US" altLang="zh-CN" sz="3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9090" y="3914775"/>
            <a:ext cx="3381375" cy="4456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895" y="4845050"/>
            <a:ext cx="18345785" cy="2363470"/>
          </a:xfrm>
        </p:spPr>
        <p:txBody>
          <a:bodyPr/>
          <a:p>
            <a:r>
              <a:rPr lang="en-US" spc="-200">
                <a:sym typeface="+mn-ea"/>
              </a:rPr>
              <a:t>Gradle</a:t>
            </a:r>
            <a:r>
              <a:rPr lang="zh-CN" altLang="en-US" spc="-200">
                <a:sym typeface="+mn-ea"/>
              </a:rPr>
              <a:t>依赖管理</a:t>
            </a:r>
            <a:endParaRPr lang="zh-CN" altLang="en-US" spc="-200">
              <a:sym typeface="+mn-ea"/>
            </a:endParaRPr>
          </a:p>
        </p:txBody>
      </p:sp>
      <p:pic>
        <p:nvPicPr>
          <p:cNvPr id="3" name="图片 2" descr="303b32313533393132313bb5c6c5dd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375400" y="5310505"/>
            <a:ext cx="134366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关于依赖传递的几个问题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969327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依赖传递针对的是</a:t>
            </a:r>
            <a:r>
              <a:rPr lang="zh-CN" altLang="en-US" sz="4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编译时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能被上层模块直接使用。</a:t>
            </a:r>
            <a:endParaRPr lang="en-US" alt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implementation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api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implementation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添加依赖项，在</a:t>
            </a:r>
            <a:r>
              <a:rPr lang="zh-CN" altLang="en-US"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编译时不进行依赖传递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但是</a:t>
            </a:r>
            <a:r>
              <a:rPr 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在运行时依然可以使用其内部依赖项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(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通过反射的方式调用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api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添加依赖项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会进行依赖传递，但只针对上一层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模块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而言。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setTranstive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在添加依赖项时，如果设置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transitive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为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false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，表示关闭依赖传递。</a:t>
            </a:r>
            <a:r>
              <a:rPr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即内部的所有依赖将不会添加到编译和运行时的类路径</a:t>
            </a:r>
            <a:r>
              <a:rPr lang="zh-CN" altLang="en-US"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38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依赖传递始终遵循Gradle依赖管理的优化：即默认情况下选择最高版本的依赖项 (除非对依赖项设置了force为true强制优先使用该版本)，同一个依赖项会自动被排除。</a:t>
            </a:r>
            <a:endParaRPr lang="en-US" altLang="zh-CN" sz="40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举个栗子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575373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有ABCD四个模块：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 implemetation B，B 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implemetation C，则A不能使用C。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 implemetation B，B api C，则A可以使用C。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 implemetation B，B implemetation C，C api D，则B可以使用D，但A不能使用D。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 implemetation B，B api C，C api D，这样A可以使用D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不管ABCD在何处被添加到类路径都一样，在运行时这些模块中的class都是要被加载的。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895" y="4845050"/>
            <a:ext cx="18345785" cy="2363470"/>
          </a:xfrm>
        </p:spPr>
        <p:txBody>
          <a:bodyPr/>
          <a:p>
            <a:r>
              <a:rPr lang="en-US" spc="-200">
                <a:sym typeface="+mn-ea"/>
              </a:rPr>
              <a:t>ProductFlavor</a:t>
            </a:r>
            <a:endParaRPr lang="en-US" spc="-200">
              <a:sym typeface="+mn-ea"/>
            </a:endParaRPr>
          </a:p>
        </p:txBody>
      </p:sp>
      <p:pic>
        <p:nvPicPr>
          <p:cNvPr id="3" name="图片 2" descr="303b32313533393132313bb5c6c5d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4300" y="5310505"/>
            <a:ext cx="134366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版本说明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317817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关于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Andoird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构建配置的相关文档，推荐官方这个文档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38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https://developer.android.google.cn/studio/build</a:t>
            </a:r>
            <a:endParaRPr lang="zh-CN" sz="38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后面讲到的Andorid构建配置都是</a:t>
            </a:r>
            <a:r>
              <a:rPr lang="zh-CN" altLang="en-US" sz="4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针对的APG4.2.0以上版本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，请悉知。</a:t>
            </a:r>
            <a:endParaRPr lang="zh-CN" altLang="en-US" sz="4000">
              <a:solidFill>
                <a:srgbClr val="FF0000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android{}</a:t>
            </a:r>
            <a:endParaRPr lang="en-US" altLang="zh-CN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809498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android</a:t>
            </a:r>
            <a:r>
              <a:rPr 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{}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，由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AGP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引入的节点：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compileSdkVersion：编译使用版本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buildToolsVersion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：buildTools版本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defaultConfig：默认产品风味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productFlavors：自定义产品风味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buildTypes：构建类型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compileOptions：编译选项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signingConfigs：签名设置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i"/>
  <p:tag name="KSO_WM_UNIT_INDEX" val="1_1"/>
  <p:tag name="KSO_WM_UNIT_ID" val="diagram726_3*m_i*1_1"/>
  <p:tag name="KSO_WM_TEMPLATE_CATEGORY" val="diagram"/>
  <p:tag name="KSO_WM_TEMPLATE_INDEX" val="726"/>
  <p:tag name="KSO_WM_UNIT_LAYERLEVEL" val="1_1"/>
  <p:tag name="KSO_WM_TAG_VERSION" val="1.0"/>
  <p:tag name="KSO_WM_BEAUTIFY_FLAG" val="#wm#"/>
  <p:tag name="KSO_WM_DIAGRAM_GROUP_CODE" val="m1-1"/>
  <p:tag name="KSO_WM_UNIT_LINE_FORE_SCHEMECOLOR_INDEX_BRIGHTNESS" val="0"/>
  <p:tag name="KSO_WM_UNIT_LINE_FORE_SCHEMECOLOR_INDEX" val="6"/>
  <p:tag name="KSO_WM_UNIT_LINE_FILL_TYPE" val="2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3_2"/>
  <p:tag name="KSO_WM_UNIT_ID" val="diagram726_3*m_h_i*1_3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3_1"/>
  <p:tag name="KSO_WM_UNIT_ID" val="diagram726_3*m_h_f*1_3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2_1"/>
  <p:tag name="KSO_WM_UNIT_ID" val="diagram726_3*m_h_i*1_2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3_1"/>
  <p:tag name="KSO_WM_UNIT_ID" val="diagram726_3*m_h_i*1_3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SLIDE_ITEM_CNT" val="3"/>
</p:tagLst>
</file>

<file path=ppt/tags/tag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1_3"/>
  <p:tag name="KSO_WM_UNIT_ID" val="diagram726_3*m_h_i*1_1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1_2"/>
  <p:tag name="KSO_WM_UNIT_ID" val="diagram726_3*m_h_i*1_1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726_3*m_h_f*1_1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1_1"/>
  <p:tag name="KSO_WM_UNIT_ID" val="diagram726_3*m_h_i*1_1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2_3"/>
  <p:tag name="KSO_WM_UNIT_ID" val="diagram726_3*m_h_i*1_2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2_2"/>
  <p:tag name="KSO_WM_UNIT_ID" val="diagram726_3*m_h_i*1_2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726_3*m_h_f*1_2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3_3"/>
  <p:tag name="KSO_WM_UNIT_ID" val="diagram726_3*m_h_i*1_3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黑体" panose="02010609060101010101" pitchFamily="49" charset="-122"/>
            <a:ea typeface="黑体" panose="02010609060101010101" pitchFamily="49" charset="-122"/>
            <a:cs typeface="Source Han Sans CN Normal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2037</Words>
  <Application>WPS 演示</Application>
  <PresentationFormat>自定义</PresentationFormat>
  <Paragraphs>101</Paragraphs>
  <Slides>15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黑体</vt:lpstr>
      <vt:lpstr>Source Han Sans CN Normal</vt:lpstr>
      <vt:lpstr>思源黑体 CN Bold</vt:lpstr>
      <vt:lpstr>微软雅黑</vt:lpstr>
      <vt:lpstr>Times New Roman</vt:lpstr>
      <vt:lpstr>Noto Sans CJK SC Medium</vt:lpstr>
      <vt:lpstr>楷体</vt:lpstr>
      <vt:lpstr>Wingdings</vt:lpstr>
      <vt:lpstr>Arial Unicode MS</vt:lpstr>
      <vt:lpstr>Calibri</vt:lpstr>
      <vt:lpstr>Office 主题​​</vt:lpstr>
      <vt:lpstr>PowerPoint 演示文稿</vt:lpstr>
      <vt:lpstr>Android Gradle 07</vt:lpstr>
      <vt:lpstr>讲师简介</vt:lpstr>
      <vt:lpstr>Gradle依赖管理</vt:lpstr>
      <vt:lpstr>关于依赖传递的几个问题</vt:lpstr>
      <vt:lpstr>举个栗子</vt:lpstr>
      <vt:lpstr>ProductFlavor</vt:lpstr>
      <vt:lpstr>版本说明</vt:lpstr>
      <vt:lpstr>android{}</vt:lpstr>
      <vt:lpstr>defaultConfig{}</vt:lpstr>
      <vt:lpstr>产品</vt:lpstr>
      <vt:lpstr>BuildType</vt:lpstr>
      <vt:lpstr>BuildType</vt:lpstr>
      <vt:lpstr>SiginingConfig</vt:lpstr>
      <vt:lpstr>BuildType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Jason</cp:lastModifiedBy>
  <cp:revision>3542</cp:revision>
  <dcterms:created xsi:type="dcterms:W3CDTF">2014-06-24T08:28:00Z</dcterms:created>
  <dcterms:modified xsi:type="dcterms:W3CDTF">2021-06-08T11:16:58Z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0712A75B51E04CF8A429D6417E1EC472</vt:lpwstr>
  </property>
</Properties>
</file>