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911" r:id="rId3"/>
    <p:sldId id="888" r:id="rId5"/>
    <p:sldId id="969" r:id="rId6"/>
    <p:sldId id="693" r:id="rId7"/>
    <p:sldId id="1085" r:id="rId8"/>
    <p:sldId id="1086" r:id="rId9"/>
    <p:sldId id="1087" r:id="rId10"/>
    <p:sldId id="1088" r:id="rId11"/>
    <p:sldId id="1089" r:id="rId12"/>
    <p:sldId id="983" r:id="rId13"/>
    <p:sldId id="1090" r:id="rId14"/>
    <p:sldId id="1091" r:id="rId15"/>
    <p:sldId id="1083" r:id="rId16"/>
    <p:sldId id="1092" r:id="rId17"/>
    <p:sldId id="1093" r:id="rId18"/>
    <p:sldId id="1094" r:id="rId19"/>
    <p:sldId id="1084" r:id="rId20"/>
    <p:sldId id="1095" r:id="rId21"/>
    <p:sldId id="1096" r:id="rId22"/>
    <p:sldId id="1097" r:id="rId23"/>
  </p:sldIdLst>
  <p:sldSz cx="23039070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911"/>
            <p14:sldId id="888"/>
            <p14:sldId id="969"/>
            <p14:sldId id="693"/>
            <p14:sldId id="1085"/>
            <p14:sldId id="983"/>
            <p14:sldId id="1090"/>
            <p14:sldId id="1091"/>
            <p14:sldId id="1086"/>
            <p14:sldId id="1087"/>
            <p14:sldId id="1088"/>
            <p14:sldId id="1089"/>
            <p14:sldId id="1083"/>
            <p14:sldId id="1092"/>
            <p14:sldId id="1093"/>
            <p14:sldId id="1094"/>
            <p14:sldId id="1084"/>
            <p14:sldId id="1095"/>
            <p14:sldId id="1096"/>
            <p14:sldId id="109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5959"/>
    <a:srgbClr val="1577BA"/>
    <a:srgbClr val="E86348"/>
    <a:srgbClr val="FA7736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5268" autoAdjust="0"/>
  </p:normalViewPr>
  <p:slideViewPr>
    <p:cSldViewPr>
      <p:cViewPr varScale="1">
        <p:scale>
          <a:sx n="44" d="100"/>
          <a:sy n="44" d="100"/>
        </p:scale>
        <p:origin x="97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591"/>
        <p:guide pos="216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>
              <a:ea typeface="黑体" panose="02010609060101010101" pitchFamily="49" charset="-122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8060" y="4453255"/>
            <a:ext cx="13921740" cy="2454910"/>
          </a:xfrm>
        </p:spPr>
        <p:txBody>
          <a:bodyPr>
            <a:noAutofit/>
          </a:bodyPr>
          <a:lstStyle>
            <a:lvl1pPr algn="ctr" eaLnBrk="1" fontAlgn="auto" latinLnBrk="0" hangingPunct="1">
              <a:lnSpc>
                <a:spcPct val="100000"/>
              </a:lnSpc>
              <a:defRPr sz="8800" b="1" u="none" strike="noStrike" kern="1200" cap="none" spc="0" normalizeH="0">
                <a:solidFill>
                  <a:srgbClr val="00B050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527484" y="12240175"/>
            <a:ext cx="4511904" cy="461665"/>
            <a:chOff x="14617521" y="12240174"/>
            <a:chExt cx="4511904" cy="46166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6443027" y="12240175"/>
              <a:ext cx="221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en-US" altLang="zh-CN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000">
                  <a:solidFill>
                    <a:srgbClr val="090A3C"/>
                  </a:solidFill>
                  <a:uFillTx/>
                  <a:latin typeface="微软雅黑" panose="020B0503020204020204" pitchFamily="34" charset="-122"/>
                  <a:ea typeface="黑体" panose="02010609060101010101" pitchFamily="49" charset="-122"/>
                </a:rPr>
                <a:t>课程</a:t>
              </a:r>
              <a:endParaRPr lang="zh-CN" altLang="en-US" sz="2000">
                <a:solidFill>
                  <a:srgbClr val="090A3C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 userDrawn="1"/>
          </p:nvSpPr>
          <p:spPr>
            <a:xfrm>
              <a:off x="18944694" y="1224017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sz="240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l" defTabSz="1727835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72783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1pPr>
      <a:lvl2pPr marL="12960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1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75170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6159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479540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7343775" indent="-431800" algn="l" defTabSz="17278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2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783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0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567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990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1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7740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1975" algn="l" defTabSz="1727835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0" y="10260439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灰字logo 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8610" y="1665605"/>
            <a:ext cx="4297045" cy="1409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75" y="1806575"/>
            <a:ext cx="4091940" cy="102298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708796" y="12301955"/>
            <a:ext cx="2104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|</a:t>
            </a:r>
            <a:r>
              <a:rPr lang="en-US" altLang="zh-CN" sz="2000" b="1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20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</a:rPr>
              <a:t>课程</a:t>
            </a:r>
            <a:endParaRPr lang="zh-CN" altLang="en-US" sz="2000">
              <a:solidFill>
                <a:schemeClr val="bg1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13" y="12291842"/>
            <a:ext cx="2133333" cy="53333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836180" y="4500175"/>
            <a:ext cx="15367028" cy="5190160"/>
            <a:chOff x="5266365" y="4481724"/>
            <a:chExt cx="13633330" cy="5190160"/>
          </a:xfrm>
        </p:grpSpPr>
        <p:sp>
          <p:nvSpPr>
            <p:cNvPr id="5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p>
              <a:pPr algn="ctr">
                <a:lnSpc>
                  <a:spcPct val="105000"/>
                </a:lnSpc>
              </a:pP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高级课程</a:t>
              </a:r>
              <a:r>
                <a:rPr lang="en-US" altLang="zh-CN" sz="8000" b="1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53"/>
            <p:cNvSpPr txBox="1"/>
            <p:nvPr/>
          </p:nvSpPr>
          <p:spPr>
            <a:xfrm>
              <a:off x="6615530" y="6349742"/>
              <a:ext cx="10935000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6600">
                  <a:solidFill>
                    <a:srgbClr val="00B050"/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Android Gradle</a:t>
              </a:r>
              <a:endParaRPr lang="en-US" sz="6600" dirty="0">
                <a:solidFill>
                  <a:srgbClr val="00B05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15530" y="9026724"/>
              <a:ext cx="1093500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黑体" panose="02010609060101010101" pitchFamily="49" charset="-122"/>
                  <a:cs typeface="Noto Sans CJK SC Medium" charset="-122"/>
                </a:rPr>
                <a:t>让人人都能享受到高品质的教育服务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AGP</a:t>
            </a:r>
            <a:r>
              <a:rPr lang="zh-CN" altLang="en-US" spc="-200">
                <a:sym typeface="+mn-ea"/>
              </a:rPr>
              <a:t>实战二：启用</a:t>
            </a:r>
            <a:r>
              <a:rPr lang="en-US" altLang="zh-CN" spc="-200">
                <a:sym typeface="+mn-ea"/>
              </a:rPr>
              <a:t>mu</a:t>
            </a:r>
            <a:r>
              <a:rPr lang="en-US" altLang="zh-CN" spc="-200">
                <a:sym typeface="+mn-ea"/>
              </a:rPr>
              <a:t>l</a:t>
            </a:r>
            <a:r>
              <a:rPr lang="en-US" altLang="zh-CN" spc="-200">
                <a:sym typeface="+mn-ea"/>
              </a:rPr>
              <a:t>tiDex</a:t>
            </a:r>
            <a:endParaRPr lang="en-US" alt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65535</a:t>
            </a:r>
            <a:r>
              <a:rPr lang="zh-CN" altLang="en-US" b="1">
                <a:sym typeface="+mn-ea"/>
              </a:rPr>
              <a:t>方法数限制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DexOpt会把每一个类的方法id检索起来，存在一个链表结构里面。这个链表的长度是用short类型来保存的，这就使得方法数id不能超过65535。</a:t>
            </a:r>
            <a:endParaRPr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文件不能超过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65535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个方法数量，通过打包多个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dex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文件来解决问题。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启用</a:t>
            </a:r>
            <a:r>
              <a:rPr lang="en-US" altLang="zh-CN" b="1">
                <a:sym typeface="+mn-ea"/>
              </a:rPr>
              <a:t>multiDex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在相应的产品风味中设置multiDexEnabled true。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添加依赖：implementation 'androidx.multidex:multidex:2.0.1'。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创建MyApplication 继承MultiDexApplication，并在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AndoridManifest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指定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MyApplication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如果不方便使用继承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MultiDexApplication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，可以通过重写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attachBaseContext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方法，在方法中调用MultiDex.install(this)。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AGP</a:t>
            </a:r>
            <a:r>
              <a:rPr lang="zh-CN" altLang="en-US" spc="-200">
                <a:sym typeface="+mn-ea"/>
              </a:rPr>
              <a:t>实战三：</a:t>
            </a:r>
            <a:r>
              <a:rPr lang="en-US" altLang="zh-CN" spc="-200">
                <a:sym typeface="+mn-ea"/>
              </a:rPr>
              <a:t>aar</a:t>
            </a:r>
            <a:r>
              <a:rPr lang="zh-CN" altLang="en-US" spc="-200">
                <a:sym typeface="+mn-ea"/>
              </a:rPr>
              <a:t>打包发布</a:t>
            </a:r>
            <a:r>
              <a:rPr lang="en-US" altLang="zh-CN" spc="-200">
                <a:sym typeface="+mn-ea"/>
              </a:rPr>
              <a:t>maven</a:t>
            </a:r>
            <a:endParaRPr lang="en-US" altLang="zh-CN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什么是</a:t>
            </a:r>
            <a:r>
              <a:rPr lang="en-US" altLang="zh-CN" b="1">
                <a:sym typeface="+mn-ea"/>
              </a:rPr>
              <a:t>aar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就是Android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的二进制归档文件，包含所有资源，class以及res资源文件全部包含。简单来说就是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 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工程进行单独打包后的产物。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将aar解压（后缀改为.zip，再解压文件）打开后，可以看到每个aar解压后的内容可能不完全一样，但是都会包含AndroidManifest.xml，classes.jar，res，R.txt。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b="1">
                <a:sym typeface="+mn-ea"/>
              </a:rPr>
              <a:t>如何打包</a:t>
            </a:r>
            <a:r>
              <a:rPr lang="en-US" altLang="zh-CN" b="1">
                <a:sym typeface="+mn-ea"/>
              </a:rPr>
              <a:t>aar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先在项目工程中创建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并且在主工程中依赖这个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然后在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的任务集中找到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assemble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这个任务。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调用这个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assemble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任务进行对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打包，会生成对应的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文件，存放在当前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工程的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build/outputs/aar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目录下。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依赖</a:t>
            </a:r>
            <a:r>
              <a:rPr lang="en-US" altLang="zh-CN" b="1">
                <a:sym typeface="+mn-ea"/>
              </a:rPr>
              <a:t>aar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90169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可以把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放入到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文件夹下，然后通过相对路径的方式依赖进来：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 files('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libs/xxxxxx.aar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或者通过添加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respositories{flatDir{dirs 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'libs'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，然后在进行依赖：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 files(name:'xxxxxx.aar', ext:'aar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lvl="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还可以通过把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发布到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仓库，然后通过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来管理这些远程的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aar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文件，具体依赖就跟使用第三方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git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上的这些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一样了。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AGP</a:t>
            </a:r>
            <a:r>
              <a:rPr lang="zh-CN" altLang="en-US" spc="-200">
                <a:sym typeface="+mn-ea"/>
              </a:rPr>
              <a:t>实战四：</a:t>
            </a:r>
            <a:r>
              <a:rPr lang="en-US" altLang="zh-CN" spc="-200">
                <a:sym typeface="+mn-ea"/>
              </a:rPr>
              <a:t>apt</a:t>
            </a:r>
            <a:r>
              <a:rPr lang="zh-CN" altLang="en-US" spc="-200">
                <a:sym typeface="+mn-ea"/>
              </a:rPr>
              <a:t>自动化代码处理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>
                <a:sym typeface="+mn-ea"/>
              </a:rPr>
              <a:t>注解处理器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0007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annotationProcessor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是在依赖管理中通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implementation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一样重要的设置。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注解处理器主要用来在编译时期，对指定的注解类进行扫描并进行相关的处理。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dependencies{}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annotationProcessor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添加进来的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，是不会打包进文件的，而是在编译时期，运行其中的指定的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类，这些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都继承了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AbstractProcessor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，并实现其中的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process()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方法来进行处理注解。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AbstractProcessor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36358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 library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并自定义一个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Processor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来处理注解，一般有如下步骤：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继承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AbstractProcessor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类，重写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init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方法。</a:t>
            </a:r>
            <a:endParaRPr lang="zh-CN" altLang="en-US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在类上面使用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@AutoService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注解，主要作用就是来自动添加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main/META-INF/services/javax.annotation.processing.Processor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文件的，文件中指定了要使用的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Processor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AutoService)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需要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annotationProcessor 'com.google.auto.service:auto-service:1.0-rc4'</a:t>
            </a:r>
            <a:r>
              <a:rPr lang="en-US" alt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；compileOnly 'com.google.auto.service:auto-service:1.0-rc4'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在类上使用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SupportedAnnotationTypes注解来指定要被扫描处理的注解。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(value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是注解的全类名，可以添加多个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@SupportedSourceVersion(SourceVersion.RELEASE_8)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在类上使用，指定支持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Java8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版本。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b="1" spc="-200">
                <a:solidFill>
                  <a:srgbClr val="00B050"/>
                </a:solidFill>
                <a:sym typeface="+mn-ea"/>
              </a:rPr>
              <a:t>Android Gradle 08</a:t>
            </a:r>
            <a:endParaRPr lang="en-US" altLang="zh-CN" b="1" spc="-200">
              <a:solidFill>
                <a:srgbClr val="00B050"/>
              </a:solidFill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1077891" y="8953799"/>
            <a:ext cx="2071606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1079796" y="4320154"/>
            <a:ext cx="6508618" cy="351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3"/>
            </p:custDataLst>
          </p:nvPr>
        </p:nvSpPr>
        <p:spPr>
          <a:xfrm rot="10800000">
            <a:off x="1083760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27614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其它配置</a:t>
            </a:r>
            <a:b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</a:b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实战二：启用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multiDex</a:t>
            </a:r>
            <a:endParaRPr lang="en-US" alt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3998093" y="8609531"/>
            <a:ext cx="692974" cy="692974"/>
          </a:xfrm>
          <a:prstGeom prst="ellipse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6"/>
            </p:custDataLst>
          </p:nvPr>
        </p:nvSpPr>
        <p:spPr>
          <a:xfrm>
            <a:off x="8181611" y="4336029"/>
            <a:ext cx="6508618" cy="3510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>
            <p:custDataLst>
              <p:tags r:id="rId7"/>
            </p:custDataLst>
          </p:nvPr>
        </p:nvSpPr>
        <p:spPr>
          <a:xfrm rot="10800000">
            <a:off x="8187479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8"/>
            </p:custDataLst>
          </p:nvPr>
        </p:nvSpPr>
        <p:spPr>
          <a:xfrm>
            <a:off x="8379862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实战三：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aar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打包发布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maven</a:t>
            </a:r>
            <a:endParaRPr lang="en-US" altLang="zh-CN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15285333" y="4336029"/>
            <a:ext cx="6508618" cy="351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>
              <a:lnSpc>
                <a:spcPct val="120000"/>
              </a:lnSpc>
            </a:pPr>
            <a:endParaRPr lang="zh-CN" altLang="en-US" sz="2645" spc="1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0"/>
            </p:custDataLst>
          </p:nvPr>
        </p:nvSpPr>
        <p:spPr>
          <a:xfrm rot="10800000">
            <a:off x="15291201" y="7846503"/>
            <a:ext cx="3260820" cy="455651"/>
          </a:xfrm>
          <a:prstGeom prst="triangle">
            <a:avLst>
              <a:gd name="adj" fmla="val 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3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15483585" y="4810135"/>
            <a:ext cx="6329642" cy="2562264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AGP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实战四：</a:t>
            </a:r>
            <a:r>
              <a:rPr lang="en-US" altLang="zh-CN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apt</a:t>
            </a:r>
            <a:r>
              <a:rPr lang="zh-CN" altLang="en-US" sz="340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lt"/>
              </a:rPr>
              <a:t>自动化代码处理</a:t>
            </a:r>
            <a:endParaRPr lang="zh-CN" altLang="en-US" sz="340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椭圆 67"/>
          <p:cNvSpPr/>
          <p:nvPr>
            <p:custDataLst>
              <p:tags r:id="rId12"/>
            </p:custDataLst>
          </p:nvPr>
        </p:nvSpPr>
        <p:spPr>
          <a:xfrm>
            <a:off x="11089429" y="8609531"/>
            <a:ext cx="692974" cy="692974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13"/>
            </p:custDataLst>
          </p:nvPr>
        </p:nvSpPr>
        <p:spPr>
          <a:xfrm>
            <a:off x="18205533" y="8609531"/>
            <a:ext cx="692974" cy="692974"/>
          </a:xfrm>
          <a:prstGeom prst="ellipse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 lnSpcReduction="20000"/>
          </a:bodyPr>
          <a:p>
            <a:pPr algn="ctr"/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3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init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sym typeface="+mn-ea"/>
              </a:rPr>
              <a:t>process</a:t>
            </a:r>
            <a:r>
              <a:rPr lang="zh-CN" altLang="en-US" b="1">
                <a:sym typeface="+mn-ea"/>
              </a:rPr>
              <a:t>方法</a:t>
            </a:r>
            <a:endParaRPr lang="zh-CN" altLang="en-US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60007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init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方法主要用进行一些初始化的操作，并且可以获取到一些工具类，这些工具类可以用来处理注解使用的类的相关信息，日志，文件处理等等。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process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方法是扫描到注解后主要进入的方法，可以当成注解处理的入口方法。在这个方法中，可以获取到指定注解使用的类的相关信息及注解信息，然后通过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Elements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各种工具，获取到这个类的所有信息。再配合构建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代码的框架比如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javapoet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，就可以在编译期间生成自己想要的代码了。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33976" y="3559808"/>
            <a:ext cx="11744209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53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Zee</a:t>
            </a:r>
            <a:endParaRPr lang="en-US" altLang="zh-CN" sz="53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7270" y="5741035"/>
            <a:ext cx="1212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曾任阿里</a:t>
            </a:r>
            <a:r>
              <a:rPr lang="en-US" alt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Andorid</a:t>
            </a:r>
            <a:r>
              <a:rPr lang="zh-CN" sz="3200" dirty="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</a:rPr>
              <a:t>架构师，擅长移动架构、性能安全等领域。</a:t>
            </a:r>
            <a:endParaRPr lang="zh-CN" altLang="en-US" sz="3200" dirty="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6000" b="1"/>
              <a:t>讲师简介</a:t>
            </a:r>
            <a:endParaRPr lang="en-US" altLang="zh-CN" sz="6000" b="1"/>
          </a:p>
        </p:txBody>
      </p:sp>
      <p:sp>
        <p:nvSpPr>
          <p:cNvPr id="13" name="TextBox 12"/>
          <p:cNvSpPr txBox="1"/>
          <p:nvPr/>
        </p:nvSpPr>
        <p:spPr>
          <a:xfrm>
            <a:off x="7333976" y="4750851"/>
            <a:ext cx="12104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动脑学院</a:t>
            </a:r>
            <a:r>
              <a:rPr lang="en-US" altLang="zh-CN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Android</a:t>
            </a:r>
            <a:r>
              <a:rPr lang="zh-CN" altLang="en-US" sz="3995" b="1">
                <a:solidFill>
                  <a:srgbClr val="595959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高级讲师</a:t>
            </a:r>
            <a:endParaRPr lang="zh-CN" altLang="en-US" sz="3995" b="1">
              <a:solidFill>
                <a:srgbClr val="595959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244080" y="7065010"/>
            <a:ext cx="1435925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欲速则不达，见小利则大事不成。</a:t>
            </a:r>
            <a:r>
              <a:rPr lang="en-US" altLang="zh-CN" sz="3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090" y="3914775"/>
            <a:ext cx="3381375" cy="445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9895" y="4845050"/>
            <a:ext cx="18345785" cy="2363470"/>
          </a:xfrm>
        </p:spPr>
        <p:txBody>
          <a:bodyPr/>
          <a:p>
            <a:r>
              <a:rPr lang="en-US" spc="-200">
                <a:sym typeface="+mn-ea"/>
              </a:rPr>
              <a:t>AGP</a:t>
            </a:r>
            <a:r>
              <a:rPr lang="zh-CN" altLang="en-US" spc="-200">
                <a:sym typeface="+mn-ea"/>
              </a:rPr>
              <a:t>其它配置</a:t>
            </a:r>
            <a:endParaRPr lang="zh-CN" altLang="en-US" spc="-200">
              <a:sym typeface="+mn-ea"/>
            </a:endParaRPr>
          </a:p>
        </p:txBody>
      </p:sp>
      <p:pic>
        <p:nvPicPr>
          <p:cNvPr id="3" name="图片 2" descr="303b32313533393132313bb5c6c5d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53250" y="5310505"/>
            <a:ext cx="1343660" cy="134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resValue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590169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可以为当前的构建产品增加资源文件属性。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resValue 'string', 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string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表示资源标签的类型。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，资源属性名称。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，对应的属性值。</a:t>
            </a:r>
            <a:endParaRPr lang="en-US" altLang="zh-CN" sz="38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注意，</a:t>
            </a:r>
            <a:r>
              <a:rPr lang="en-US" altLang="zh-CN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name</a:t>
            </a:r>
            <a:r>
              <a:rPr lang="zh-CN" altLang="en-US" sz="38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如果已经存在，就不能进行覆盖。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不同的产品风味都可以添加自己的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，如果要所有产品风味都添加到，可以在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defalutConfig{}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进行添加。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buildConfigField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8955405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buildConifgField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为产品修改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BulidConfig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中的类型。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BuildConfig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是在产品构建时自动生成的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类，里面存放了一些静态常量，编译后可以直接使用类中的常量。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buildConfigField 'String', 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fieldName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', '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'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String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表示字符串类型，可以是其它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类型，但是要注意，这里做的是文本的替换。所以，如果是其它类型，可以使用全类名的方式。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1028700" lvl="1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filedName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表示属性名，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则是对应的值，由于是文本替换，如果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value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是字符串，需要自己加入双引号。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sourceSets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1191006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中，可以为构建类型添加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SourceSet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设置。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sourceSets{}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中主要通过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main{}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来设置源码文件的位置、资源文件存放的位置等。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manifest.srcFile：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AndroidManifest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文件存放的路径；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源文件存放的路径；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resources.srcDirs：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resources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(java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项目中的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 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存放的路径；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aidl.srcDirs：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aidl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文件存放的路径；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res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文件夹路径；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assets.srcDirs：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assets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文件夹路径；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jniLibs.srcDirs：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jniLibs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文件夹路径；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adbOptions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760095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android{}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中，可以为构建类型添加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adb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设置。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adbOptions {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timeOutInMs = 5 * 1000 // ms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installOptions '-r', '-s'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adb install有 l, r, t, s, d, g 这6个选项。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-l: 锁定该应用程序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-r: 替换已经存在的应用程序，强制安装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-t: 允许测试包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-s: 把应用装到sd卡上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-d: 允许进行降级安装，也就是应用的版本比手机上的版本低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// -g: 为该应用授予所有运行时的权限</a:t>
            </a:r>
            <a:endParaRPr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1" indent="0" algn="l" latinLnBrk="1">
              <a:lnSpc>
                <a:spcPct val="100000"/>
              </a:lnSpc>
              <a:buClrTx/>
              <a:buSzTx/>
              <a:buNone/>
            </a:pPr>
            <a:r>
              <a:rPr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javaCompileOptions</a:t>
            </a:r>
            <a:endParaRPr lang="en-US" altLang="zh-CN" b="1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090" y="1800225"/>
            <a:ext cx="21657945" cy="4831080"/>
          </a:xfrm>
          <a:prstGeom prst="rect">
            <a:avLst/>
          </a:prstGeom>
        </p:spPr>
        <p:txBody>
          <a:bodyPr wrap="square">
            <a:spAutoFit/>
          </a:bodyPr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使用javaCompileOptions可以在编译时，构建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代码添加一些设置。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571500" indent="-571500" algn="l" latinLnBrk="1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比如为</a:t>
            </a:r>
            <a:r>
              <a:rPr lang="en-US" altLang="zh-CN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apt</a:t>
            </a:r>
            <a:r>
              <a:rPr lang="zh-CN" altLang="en-US" sz="4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添加相关的参数：</a:t>
            </a:r>
            <a:endParaRPr lang="zh-CN" altLang="en-US" sz="4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javaCompileOptions {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annotationProcessorOptions {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    arguments </a:t>
            </a:r>
            <a:r>
              <a:rPr lang="en-US" alt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= [A: 'a']</a:t>
            </a:r>
            <a:r>
              <a:rPr lang="en-US" alt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// 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en-US" alt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+= 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=</a:t>
            </a: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的区别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   }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lvl="2" indent="0" algn="l" latinLnBrk="1">
              <a:lnSpc>
                <a:spcPct val="120000"/>
              </a:lnSpc>
              <a:buClrTx/>
              <a:buSzTx/>
              <a:buNone/>
            </a:pPr>
            <a:r>
              <a:rPr lang="zh-CN" altLang="en-US" sz="3000">
                <a:solidFill>
                  <a:srgbClr val="595959"/>
                </a:solidFill>
                <a:uFillTx/>
                <a:latin typeface="微软雅黑" panose="020B0503020204020204" pitchFamily="34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}</a:t>
            </a:r>
            <a:endParaRPr lang="zh-CN" altLang="en-US" sz="3000">
              <a:solidFill>
                <a:srgbClr val="595959"/>
              </a:solidFill>
              <a:uFillTx/>
              <a:latin typeface="微软雅黑" panose="020B0503020204020204" pitchFamily="34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i"/>
  <p:tag name="KSO_WM_UNIT_INDEX" val="1_1"/>
  <p:tag name="KSO_WM_UNIT_ID" val="diagram726_3*m_i*1_1"/>
  <p:tag name="KSO_WM_TEMPLATE_CATEGORY" val="diagram"/>
  <p:tag name="KSO_WM_TEMPLATE_INDEX" val="726"/>
  <p:tag name="KSO_WM_UNIT_LAYERLEVEL" val="1_1"/>
  <p:tag name="KSO_WM_TAG_VERSION" val="1.0"/>
  <p:tag name="KSO_WM_BEAUTIFY_FLAG" val="#wm#"/>
  <p:tag name="KSO_WM_DIAGRAM_GROUP_CODE" val="m1-1"/>
  <p:tag name="KSO_WM_UNIT_LINE_FORE_SCHEMECOLOR_INDEX_BRIGHTNESS" val="0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2"/>
  <p:tag name="KSO_WM_UNIT_ID" val="diagram726_3*m_h_i*1_3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726_3*m_h_f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726_3*m_h_i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726_3*m_h_i*1_3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SLIDE_ITEM_CNT" val="3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3"/>
  <p:tag name="KSO_WM_UNIT_ID" val="diagram726_3*m_h_i*1_1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1_2"/>
  <p:tag name="KSO_WM_UNIT_ID" val="diagram726_3*m_h_i*1_1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726_3*m_h_f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726_3*m_h_i*1_1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3"/>
  <p:tag name="KSO_WM_UNIT_ID" val="diagram726_3*m_h_i*1_2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2_2"/>
  <p:tag name="KSO_WM_UNIT_ID" val="diagram726_3*m_h_i*1_2_2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726_3*m_h_f*1_2_1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i"/>
  <p:tag name="KSO_WM_UNIT_INDEX" val="1_3_3"/>
  <p:tag name="KSO_WM_UNIT_ID" val="diagram726_3*m_h_i*1_3_3"/>
  <p:tag name="KSO_WM_TEMPLATE_CATEGORY" val="diagram"/>
  <p:tag name="KSO_WM_TEMPLATE_INDEX" val="726"/>
  <p:tag name="KSO_WM_UNIT_LAYERLEVEL" val="1_1_1"/>
  <p:tag name="KSO_WM_TAG_VERSION" val="1.0"/>
  <p:tag name="KSO_WM_BEAUTIFY_FLAG" val="#wm#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黑体" panose="02010609060101010101" pitchFamily="49" charset="-122"/>
            <a:ea typeface="黑体" panose="02010609060101010101" pitchFamily="49" charset="-122"/>
            <a:cs typeface="Source Han Sans CN Normal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演示</Application>
  <PresentationFormat>自定义</PresentationFormat>
  <Paragraphs>150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黑体</vt:lpstr>
      <vt:lpstr>Source Han Sans CN Normal</vt:lpstr>
      <vt:lpstr>思源黑体 CN Bold</vt:lpstr>
      <vt:lpstr>微软雅黑</vt:lpstr>
      <vt:lpstr>Times New Roman</vt:lpstr>
      <vt:lpstr>Noto Sans CJK SC Medium</vt:lpstr>
      <vt:lpstr>楷体</vt:lpstr>
      <vt:lpstr>Arial Unicode MS</vt:lpstr>
      <vt:lpstr>Calibri</vt:lpstr>
      <vt:lpstr>Wingdings</vt:lpstr>
      <vt:lpstr>Office 主题​​</vt:lpstr>
      <vt:lpstr>PowerPoint 演示文稿</vt:lpstr>
      <vt:lpstr>Android Gradle 08</vt:lpstr>
      <vt:lpstr>讲师简介</vt:lpstr>
      <vt:lpstr>AGP其它的重要配置</vt:lpstr>
      <vt:lpstr>关于依赖传递的几个问题</vt:lpstr>
      <vt:lpstr>resValue</vt:lpstr>
      <vt:lpstr>buildConfigField</vt:lpstr>
      <vt:lpstr>sourceSets</vt:lpstr>
      <vt:lpstr>adbOptions</vt:lpstr>
      <vt:lpstr>AGP实战二：启用multiDex</vt:lpstr>
      <vt:lpstr>javaCompileOptions</vt:lpstr>
      <vt:lpstr>65535方法数限制</vt:lpstr>
      <vt:lpstr>AGP实战三：aar打包发布maven</vt:lpstr>
      <vt:lpstr>启用multiDex</vt:lpstr>
      <vt:lpstr>什么是aar</vt:lpstr>
      <vt:lpstr>如何打包aar</vt:lpstr>
      <vt:lpstr>AGP实战四：apt自动化代码处理</vt:lpstr>
      <vt:lpstr>依赖aar</vt:lpstr>
      <vt:lpstr>注解处理器</vt:lpstr>
      <vt:lpstr>AbstractProcessor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Jason</cp:lastModifiedBy>
  <cp:revision>3574</cp:revision>
  <dcterms:created xsi:type="dcterms:W3CDTF">2014-06-24T08:28:00Z</dcterms:created>
  <dcterms:modified xsi:type="dcterms:W3CDTF">2021-06-10T01:58:01Z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0712A75B51E04CF8A429D6417E1EC472</vt:lpwstr>
  </property>
</Properties>
</file>