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slideLayouts/slideLayout3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  <p:sldMasterId id="2147483696" r:id="rId2"/>
    <p:sldMasterId id="2147483665" r:id="rId3"/>
    <p:sldMasterId id="2147483707" r:id="rId4"/>
    <p:sldMasterId id="2147483715" r:id="rId5"/>
    <p:sldMasterId id="2147483700" r:id="rId6"/>
    <p:sldMasterId id="2147483698" r:id="rId7"/>
    <p:sldMasterId id="2147483668" r:id="rId8"/>
    <p:sldMasterId id="2147483672" r:id="rId9"/>
  </p:sldMasterIdLst>
  <p:notesMasterIdLst>
    <p:notesMasterId r:id="rId68"/>
  </p:notesMasterIdLst>
  <p:handoutMasterIdLst>
    <p:handoutMasterId r:id="rId69"/>
  </p:handoutMasterIdLst>
  <p:sldIdLst>
    <p:sldId id="462" r:id="rId10"/>
    <p:sldId id="488" r:id="rId11"/>
    <p:sldId id="1045" r:id="rId12"/>
    <p:sldId id="1049" r:id="rId13"/>
    <p:sldId id="463" r:id="rId14"/>
    <p:sldId id="695" r:id="rId15"/>
    <p:sldId id="1046" r:id="rId16"/>
    <p:sldId id="1047" r:id="rId17"/>
    <p:sldId id="1048" r:id="rId18"/>
    <p:sldId id="1015" r:id="rId19"/>
    <p:sldId id="1034" r:id="rId20"/>
    <p:sldId id="1033" r:id="rId21"/>
    <p:sldId id="1035" r:id="rId22"/>
    <p:sldId id="1036" r:id="rId23"/>
    <p:sldId id="1037" r:id="rId24"/>
    <p:sldId id="568" r:id="rId25"/>
    <p:sldId id="1039" r:id="rId26"/>
    <p:sldId id="1040" r:id="rId27"/>
    <p:sldId id="1042" r:id="rId28"/>
    <p:sldId id="1043" r:id="rId29"/>
    <p:sldId id="1050" r:id="rId30"/>
    <p:sldId id="1051" r:id="rId31"/>
    <p:sldId id="1053" r:id="rId32"/>
    <p:sldId id="1074" r:id="rId33"/>
    <p:sldId id="1054" r:id="rId34"/>
    <p:sldId id="1052" r:id="rId35"/>
    <p:sldId id="1055" r:id="rId36"/>
    <p:sldId id="505" r:id="rId37"/>
    <p:sldId id="1016" r:id="rId38"/>
    <p:sldId id="1056" r:id="rId39"/>
    <p:sldId id="1065" r:id="rId40"/>
    <p:sldId id="1057" r:id="rId41"/>
    <p:sldId id="1066" r:id="rId42"/>
    <p:sldId id="1058" r:id="rId43"/>
    <p:sldId id="1061" r:id="rId44"/>
    <p:sldId id="1062" r:id="rId45"/>
    <p:sldId id="1059" r:id="rId46"/>
    <p:sldId id="1071" r:id="rId47"/>
    <p:sldId id="1070" r:id="rId48"/>
    <p:sldId id="1072" r:id="rId49"/>
    <p:sldId id="1073" r:id="rId50"/>
    <p:sldId id="1018" r:id="rId51"/>
    <p:sldId id="512" r:id="rId52"/>
    <p:sldId id="1020" r:id="rId53"/>
    <p:sldId id="1019" r:id="rId54"/>
    <p:sldId id="1024" r:id="rId55"/>
    <p:sldId id="1023" r:id="rId56"/>
    <p:sldId id="922" r:id="rId57"/>
    <p:sldId id="594" r:id="rId58"/>
    <p:sldId id="1029" r:id="rId59"/>
    <p:sldId id="1025" r:id="rId60"/>
    <p:sldId id="1030" r:id="rId61"/>
    <p:sldId id="1026" r:id="rId62"/>
    <p:sldId id="1031" r:id="rId63"/>
    <p:sldId id="1027" r:id="rId64"/>
    <p:sldId id="1032" r:id="rId65"/>
    <p:sldId id="815" r:id="rId66"/>
    <p:sldId id="1021" r:id="rId67"/>
  </p:sldIdLst>
  <p:sldSz cx="12192000" cy="6858000"/>
  <p:notesSz cx="6858000" cy="9144000"/>
  <p:custDataLst>
    <p:tags r:id="rId7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mon" initials="l" lastIdx="3" clrIdx="0">
    <p:extLst>
      <p:ext uri="{19B8F6BF-5375-455C-9EA6-DF929625EA0E}">
        <p15:presenceInfo xmlns:p15="http://schemas.microsoft.com/office/powerpoint/2012/main" userId="lemon" providerId="None"/>
      </p:ext>
    </p:extLst>
  </p:cmAuthor>
  <p:cmAuthor id="2" name="张福泉" initials="张福泉" lastIdx="3" clrIdx="1">
    <p:extLst>
      <p:ext uri="{19B8F6BF-5375-455C-9EA6-DF929625EA0E}">
        <p15:presenceInfo xmlns:p15="http://schemas.microsoft.com/office/powerpoint/2012/main" userId="张福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FFFFE4"/>
    <a:srgbClr val="AD2B26"/>
    <a:srgbClr val="FFFFFF"/>
    <a:srgbClr val="31275B"/>
    <a:srgbClr val="F8F8F8"/>
    <a:srgbClr val="D9D9D9"/>
    <a:srgbClr val="333333"/>
    <a:srgbClr val="B70006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2349" autoAdjust="0"/>
  </p:normalViewPr>
  <p:slideViewPr>
    <p:cSldViewPr snapToGrid="0">
      <p:cViewPr varScale="1">
        <p:scale>
          <a:sx n="57" d="100"/>
          <a:sy n="57" d="100"/>
        </p:scale>
        <p:origin x="4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slide" Target="slides/slide5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tags" Target="tags/tag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2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5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3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9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2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2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88833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168008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78829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215803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255317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测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测试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测试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</a:t>
            </a:r>
            <a:r>
              <a:rPr lang="zh-CN" altLang="en-US"/>
              <a:t>以图文并茂</a:t>
            </a:r>
            <a:r>
              <a:rPr lang="zh-CN" altLang="en-US" dirty="0"/>
              <a:t>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722517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问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iconfont-1068-752644">
            <a:extLst>
              <a:ext uri="{FF2B5EF4-FFF2-40B4-BE49-F238E27FC236}">
                <a16:creationId xmlns:a16="http://schemas.microsoft.com/office/drawing/2014/main" id="{4E255381-B4C4-4D85-AACA-ACD083079FB4}"/>
              </a:ext>
            </a:extLst>
          </p:cNvPr>
          <p:cNvSpPr/>
          <p:nvPr userDrawn="1"/>
        </p:nvSpPr>
        <p:spPr>
          <a:xfrm>
            <a:off x="1812827" y="2616161"/>
            <a:ext cx="1633583" cy="1802830"/>
          </a:xfrm>
          <a:custGeom>
            <a:avLst/>
            <a:gdLst>
              <a:gd name="T0" fmla="*/ 3007 w 12774"/>
              <a:gd name="T1" fmla="*/ 10144 h 12398"/>
              <a:gd name="T2" fmla="*/ 9766 w 12774"/>
              <a:gd name="T3" fmla="*/ 10144 h 12398"/>
              <a:gd name="T4" fmla="*/ 9766 w 12774"/>
              <a:gd name="T5" fmla="*/ 9015 h 12398"/>
              <a:gd name="T6" fmla="*/ 3007 w 12774"/>
              <a:gd name="T7" fmla="*/ 9015 h 12398"/>
              <a:gd name="T8" fmla="*/ 3007 w 12774"/>
              <a:gd name="T9" fmla="*/ 10144 h 12398"/>
              <a:gd name="T10" fmla="*/ 3007 w 12774"/>
              <a:gd name="T11" fmla="*/ 8641 h 12398"/>
              <a:gd name="T12" fmla="*/ 9766 w 12774"/>
              <a:gd name="T13" fmla="*/ 8641 h 12398"/>
              <a:gd name="T14" fmla="*/ 9766 w 12774"/>
              <a:gd name="T15" fmla="*/ 7512 h 12398"/>
              <a:gd name="T16" fmla="*/ 3007 w 12774"/>
              <a:gd name="T17" fmla="*/ 7512 h 12398"/>
              <a:gd name="T18" fmla="*/ 3007 w 12774"/>
              <a:gd name="T19" fmla="*/ 8641 h 12398"/>
              <a:gd name="T20" fmla="*/ 9768 w 12774"/>
              <a:gd name="T21" fmla="*/ 0 h 12398"/>
              <a:gd name="T22" fmla="*/ 3006 w 12774"/>
              <a:gd name="T23" fmla="*/ 0 h 12398"/>
              <a:gd name="T24" fmla="*/ 0 w 12774"/>
              <a:gd name="T25" fmla="*/ 3005 h 12398"/>
              <a:gd name="T26" fmla="*/ 0 w 12774"/>
              <a:gd name="T27" fmla="*/ 9392 h 12398"/>
              <a:gd name="T28" fmla="*/ 3006 w 12774"/>
              <a:gd name="T29" fmla="*/ 12398 h 12398"/>
              <a:gd name="T30" fmla="*/ 9768 w 12774"/>
              <a:gd name="T31" fmla="*/ 12398 h 12398"/>
              <a:gd name="T32" fmla="*/ 12774 w 12774"/>
              <a:gd name="T33" fmla="*/ 9392 h 12398"/>
              <a:gd name="T34" fmla="*/ 12774 w 12774"/>
              <a:gd name="T35" fmla="*/ 3005 h 12398"/>
              <a:gd name="T36" fmla="*/ 9768 w 12774"/>
              <a:gd name="T37" fmla="*/ 0 h 12398"/>
              <a:gd name="T38" fmla="*/ 11647 w 12774"/>
              <a:gd name="T39" fmla="*/ 9017 h 12398"/>
              <a:gd name="T40" fmla="*/ 9393 w 12774"/>
              <a:gd name="T41" fmla="*/ 11271 h 12398"/>
              <a:gd name="T42" fmla="*/ 3381 w 12774"/>
              <a:gd name="T43" fmla="*/ 11271 h 12398"/>
              <a:gd name="T44" fmla="*/ 1127 w 12774"/>
              <a:gd name="T45" fmla="*/ 9017 h 12398"/>
              <a:gd name="T46" fmla="*/ 1127 w 12774"/>
              <a:gd name="T47" fmla="*/ 3381 h 12398"/>
              <a:gd name="T48" fmla="*/ 3381 w 12774"/>
              <a:gd name="T49" fmla="*/ 1127 h 12398"/>
              <a:gd name="T50" fmla="*/ 9393 w 12774"/>
              <a:gd name="T51" fmla="*/ 1127 h 12398"/>
              <a:gd name="T52" fmla="*/ 11647 w 12774"/>
              <a:gd name="T53" fmla="*/ 3381 h 12398"/>
              <a:gd name="T54" fmla="*/ 11647 w 12774"/>
              <a:gd name="T55" fmla="*/ 9017 h 12398"/>
              <a:gd name="T56" fmla="*/ 5656 w 12774"/>
              <a:gd name="T57" fmla="*/ 2991 h 12398"/>
              <a:gd name="T58" fmla="*/ 6419 w 12774"/>
              <a:gd name="T59" fmla="*/ 2688 h 12398"/>
              <a:gd name="T60" fmla="*/ 7099 w 12774"/>
              <a:gd name="T61" fmla="*/ 2904 h 12398"/>
              <a:gd name="T62" fmla="*/ 7325 w 12774"/>
              <a:gd name="T63" fmla="*/ 3480 h 12398"/>
              <a:gd name="T64" fmla="*/ 7126 w 12774"/>
              <a:gd name="T65" fmla="*/ 3970 h 12398"/>
              <a:gd name="T66" fmla="*/ 6893 w 12774"/>
              <a:gd name="T67" fmla="*/ 4193 h 12398"/>
              <a:gd name="T68" fmla="*/ 6199 w 12774"/>
              <a:gd name="T69" fmla="*/ 4912 h 12398"/>
              <a:gd name="T70" fmla="*/ 6068 w 12774"/>
              <a:gd name="T71" fmla="*/ 5451 h 12398"/>
              <a:gd name="T72" fmla="*/ 6068 w 12774"/>
              <a:gd name="T73" fmla="*/ 5593 h 12398"/>
              <a:gd name="T74" fmla="*/ 6624 w 12774"/>
              <a:gd name="T75" fmla="*/ 5593 h 12398"/>
              <a:gd name="T76" fmla="*/ 6624 w 12774"/>
              <a:gd name="T77" fmla="*/ 5451 h 12398"/>
              <a:gd name="T78" fmla="*/ 6755 w 12774"/>
              <a:gd name="T79" fmla="*/ 4992 h 12398"/>
              <a:gd name="T80" fmla="*/ 7071 w 12774"/>
              <a:gd name="T81" fmla="*/ 4658 h 12398"/>
              <a:gd name="T82" fmla="*/ 7634 w 12774"/>
              <a:gd name="T83" fmla="*/ 4180 h 12398"/>
              <a:gd name="T84" fmla="*/ 7889 w 12774"/>
              <a:gd name="T85" fmla="*/ 3456 h 12398"/>
              <a:gd name="T86" fmla="*/ 7504 w 12774"/>
              <a:gd name="T87" fmla="*/ 2582 h 12398"/>
              <a:gd name="T88" fmla="*/ 6446 w 12774"/>
              <a:gd name="T89" fmla="*/ 2254 h 12398"/>
              <a:gd name="T90" fmla="*/ 5292 w 12774"/>
              <a:gd name="T91" fmla="*/ 2663 h 12398"/>
              <a:gd name="T92" fmla="*/ 4887 w 12774"/>
              <a:gd name="T93" fmla="*/ 3703 h 12398"/>
              <a:gd name="T94" fmla="*/ 5436 w 12774"/>
              <a:gd name="T95" fmla="*/ 3703 h 12398"/>
              <a:gd name="T96" fmla="*/ 5656 w 12774"/>
              <a:gd name="T97" fmla="*/ 2991 h 12398"/>
              <a:gd name="T98" fmla="*/ 6645 w 12774"/>
              <a:gd name="T99" fmla="*/ 6132 h 12398"/>
              <a:gd name="T100" fmla="*/ 6350 w 12774"/>
              <a:gd name="T101" fmla="*/ 6027 h 12398"/>
              <a:gd name="T102" fmla="*/ 6054 w 12774"/>
              <a:gd name="T103" fmla="*/ 6132 h 12398"/>
              <a:gd name="T104" fmla="*/ 5931 w 12774"/>
              <a:gd name="T105" fmla="*/ 6392 h 12398"/>
              <a:gd name="T106" fmla="*/ 6054 w 12774"/>
              <a:gd name="T107" fmla="*/ 6659 h 12398"/>
              <a:gd name="T108" fmla="*/ 6350 w 12774"/>
              <a:gd name="T109" fmla="*/ 6764 h 12398"/>
              <a:gd name="T110" fmla="*/ 6645 w 12774"/>
              <a:gd name="T111" fmla="*/ 6659 h 12398"/>
              <a:gd name="T112" fmla="*/ 6762 w 12774"/>
              <a:gd name="T113" fmla="*/ 6392 h 12398"/>
              <a:gd name="T114" fmla="*/ 6645 w 12774"/>
              <a:gd name="T115" fmla="*/ 6132 h 1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74" h="12398">
                <a:moveTo>
                  <a:pt x="3007" y="10144"/>
                </a:moveTo>
                <a:lnTo>
                  <a:pt x="9766" y="10144"/>
                </a:lnTo>
                <a:lnTo>
                  <a:pt x="9766" y="9015"/>
                </a:lnTo>
                <a:lnTo>
                  <a:pt x="3007" y="9015"/>
                </a:lnTo>
                <a:lnTo>
                  <a:pt x="3007" y="10144"/>
                </a:lnTo>
                <a:close/>
                <a:moveTo>
                  <a:pt x="3007" y="8641"/>
                </a:moveTo>
                <a:lnTo>
                  <a:pt x="9766" y="8641"/>
                </a:lnTo>
                <a:lnTo>
                  <a:pt x="9766" y="7512"/>
                </a:lnTo>
                <a:lnTo>
                  <a:pt x="3007" y="7512"/>
                </a:lnTo>
                <a:lnTo>
                  <a:pt x="3007" y="8641"/>
                </a:lnTo>
                <a:close/>
                <a:moveTo>
                  <a:pt x="9768" y="0"/>
                </a:moveTo>
                <a:lnTo>
                  <a:pt x="3006" y="0"/>
                </a:lnTo>
                <a:cubicBezTo>
                  <a:pt x="1345" y="0"/>
                  <a:pt x="0" y="1345"/>
                  <a:pt x="0" y="3005"/>
                </a:cubicBezTo>
                <a:lnTo>
                  <a:pt x="0" y="9392"/>
                </a:lnTo>
                <a:cubicBezTo>
                  <a:pt x="0" y="11052"/>
                  <a:pt x="1345" y="12398"/>
                  <a:pt x="3006" y="12398"/>
                </a:cubicBezTo>
                <a:lnTo>
                  <a:pt x="9768" y="12398"/>
                </a:lnTo>
                <a:cubicBezTo>
                  <a:pt x="11429" y="12398"/>
                  <a:pt x="12774" y="11052"/>
                  <a:pt x="12774" y="9392"/>
                </a:cubicBezTo>
                <a:lnTo>
                  <a:pt x="12774" y="3005"/>
                </a:lnTo>
                <a:cubicBezTo>
                  <a:pt x="12774" y="1345"/>
                  <a:pt x="11429" y="0"/>
                  <a:pt x="9768" y="0"/>
                </a:cubicBezTo>
                <a:close/>
                <a:moveTo>
                  <a:pt x="11647" y="9017"/>
                </a:moveTo>
                <a:cubicBezTo>
                  <a:pt x="11647" y="10261"/>
                  <a:pt x="10637" y="11271"/>
                  <a:pt x="9393" y="11271"/>
                </a:cubicBezTo>
                <a:lnTo>
                  <a:pt x="3381" y="11271"/>
                </a:lnTo>
                <a:cubicBezTo>
                  <a:pt x="2136" y="11271"/>
                  <a:pt x="1127" y="10261"/>
                  <a:pt x="1127" y="9017"/>
                </a:cubicBezTo>
                <a:lnTo>
                  <a:pt x="1127" y="3381"/>
                </a:lnTo>
                <a:cubicBezTo>
                  <a:pt x="1127" y="2136"/>
                  <a:pt x="2136" y="1127"/>
                  <a:pt x="3381" y="1127"/>
                </a:cubicBezTo>
                <a:lnTo>
                  <a:pt x="9393" y="1127"/>
                </a:lnTo>
                <a:cubicBezTo>
                  <a:pt x="10637" y="1127"/>
                  <a:pt x="11647" y="2136"/>
                  <a:pt x="11647" y="3381"/>
                </a:cubicBezTo>
                <a:lnTo>
                  <a:pt x="11647" y="9017"/>
                </a:lnTo>
                <a:close/>
                <a:moveTo>
                  <a:pt x="5656" y="2991"/>
                </a:moveTo>
                <a:cubicBezTo>
                  <a:pt x="5827" y="2787"/>
                  <a:pt x="6082" y="2688"/>
                  <a:pt x="6419" y="2688"/>
                </a:cubicBezTo>
                <a:cubicBezTo>
                  <a:pt x="6707" y="2688"/>
                  <a:pt x="6934" y="2755"/>
                  <a:pt x="7099" y="2904"/>
                </a:cubicBezTo>
                <a:cubicBezTo>
                  <a:pt x="7250" y="3041"/>
                  <a:pt x="7325" y="3233"/>
                  <a:pt x="7325" y="3480"/>
                </a:cubicBezTo>
                <a:cubicBezTo>
                  <a:pt x="7325" y="3654"/>
                  <a:pt x="7257" y="3815"/>
                  <a:pt x="7126" y="3970"/>
                </a:cubicBezTo>
                <a:cubicBezTo>
                  <a:pt x="7078" y="4019"/>
                  <a:pt x="7002" y="4094"/>
                  <a:pt x="6893" y="4193"/>
                </a:cubicBezTo>
                <a:cubicBezTo>
                  <a:pt x="6522" y="4490"/>
                  <a:pt x="6288" y="4726"/>
                  <a:pt x="6199" y="4912"/>
                </a:cubicBezTo>
                <a:cubicBezTo>
                  <a:pt x="6109" y="5067"/>
                  <a:pt x="6068" y="5246"/>
                  <a:pt x="6068" y="5451"/>
                </a:cubicBezTo>
                <a:lnTo>
                  <a:pt x="6068" y="5593"/>
                </a:lnTo>
                <a:lnTo>
                  <a:pt x="6624" y="5593"/>
                </a:lnTo>
                <a:lnTo>
                  <a:pt x="6624" y="5451"/>
                </a:lnTo>
                <a:cubicBezTo>
                  <a:pt x="6624" y="5283"/>
                  <a:pt x="6666" y="5129"/>
                  <a:pt x="6755" y="4992"/>
                </a:cubicBezTo>
                <a:cubicBezTo>
                  <a:pt x="6824" y="4881"/>
                  <a:pt x="6927" y="4769"/>
                  <a:pt x="7071" y="4658"/>
                </a:cubicBezTo>
                <a:cubicBezTo>
                  <a:pt x="7374" y="4416"/>
                  <a:pt x="7566" y="4255"/>
                  <a:pt x="7634" y="4180"/>
                </a:cubicBezTo>
                <a:cubicBezTo>
                  <a:pt x="7799" y="3976"/>
                  <a:pt x="7889" y="3735"/>
                  <a:pt x="7889" y="3456"/>
                </a:cubicBezTo>
                <a:cubicBezTo>
                  <a:pt x="7889" y="3084"/>
                  <a:pt x="7758" y="2792"/>
                  <a:pt x="7504" y="2582"/>
                </a:cubicBezTo>
                <a:cubicBezTo>
                  <a:pt x="7243" y="2359"/>
                  <a:pt x="6886" y="2254"/>
                  <a:pt x="6446" y="2254"/>
                </a:cubicBezTo>
                <a:cubicBezTo>
                  <a:pt x="5958" y="2254"/>
                  <a:pt x="5574" y="2390"/>
                  <a:pt x="5292" y="2663"/>
                </a:cubicBezTo>
                <a:cubicBezTo>
                  <a:pt x="5024" y="2923"/>
                  <a:pt x="4887" y="3270"/>
                  <a:pt x="4887" y="3703"/>
                </a:cubicBezTo>
                <a:lnTo>
                  <a:pt x="5436" y="3703"/>
                </a:lnTo>
                <a:cubicBezTo>
                  <a:pt x="5436" y="3400"/>
                  <a:pt x="5512" y="3165"/>
                  <a:pt x="5656" y="2991"/>
                </a:cubicBezTo>
                <a:close/>
                <a:moveTo>
                  <a:pt x="6645" y="6132"/>
                </a:moveTo>
                <a:cubicBezTo>
                  <a:pt x="6563" y="6058"/>
                  <a:pt x="6467" y="6027"/>
                  <a:pt x="6350" y="6027"/>
                </a:cubicBezTo>
                <a:cubicBezTo>
                  <a:pt x="6226" y="6027"/>
                  <a:pt x="6130" y="6058"/>
                  <a:pt x="6054" y="6132"/>
                </a:cubicBezTo>
                <a:cubicBezTo>
                  <a:pt x="5972" y="6200"/>
                  <a:pt x="5931" y="6287"/>
                  <a:pt x="5931" y="6392"/>
                </a:cubicBezTo>
                <a:cubicBezTo>
                  <a:pt x="5931" y="6497"/>
                  <a:pt x="5972" y="6584"/>
                  <a:pt x="6054" y="6659"/>
                </a:cubicBezTo>
                <a:cubicBezTo>
                  <a:pt x="6130" y="6727"/>
                  <a:pt x="6226" y="6764"/>
                  <a:pt x="6350" y="6764"/>
                </a:cubicBezTo>
                <a:cubicBezTo>
                  <a:pt x="6460" y="6764"/>
                  <a:pt x="6563" y="6727"/>
                  <a:pt x="6645" y="6659"/>
                </a:cubicBezTo>
                <a:cubicBezTo>
                  <a:pt x="6721" y="6591"/>
                  <a:pt x="6762" y="6504"/>
                  <a:pt x="6762" y="6392"/>
                </a:cubicBezTo>
                <a:cubicBezTo>
                  <a:pt x="6762" y="6287"/>
                  <a:pt x="6721" y="6200"/>
                  <a:pt x="6645" y="6132"/>
                </a:cubicBez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26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022226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188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406861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39300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93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7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课程总结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Learning 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8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内容回顾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温故而知新，可以为师矣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6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712" r:id="rId12"/>
    <p:sldLayoutId id="2147483681" r:id="rId13"/>
    <p:sldLayoutId id="2147483728" r:id="rId14"/>
    <p:sldLayoutId id="2147483693" r:id="rId15"/>
    <p:sldLayoutId id="2147483710" r:id="rId16"/>
    <p:sldLayoutId id="2147483706" r:id="rId17"/>
    <p:sldLayoutId id="2147483714" r:id="rId18"/>
    <p:sldLayoutId id="2147483726" r:id="rId19"/>
    <p:sldLayoutId id="214748372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nacos.io/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dubbo-admin" TargetMode="Externa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che/dubbo-admin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baba/spring-cloud-alibaba/blob/master/README-zh.md" TargetMode="Externa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.xml"/><Relationship Id="rId4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dubbo.apache.org/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42" y="2410802"/>
            <a:ext cx="10612315" cy="1158875"/>
          </a:xfrm>
        </p:spPr>
        <p:txBody>
          <a:bodyPr/>
          <a:lstStyle/>
          <a:p>
            <a:r>
              <a:rPr kumimoji="1"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探花交友前置课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B9B8EB3-3EC9-4806-9C4D-912A5FCDF349}"/>
              </a:ext>
            </a:extLst>
          </p:cNvPr>
          <p:cNvSpPr txBox="1">
            <a:spLocks/>
          </p:cNvSpPr>
          <p:nvPr/>
        </p:nvSpPr>
        <p:spPr>
          <a:xfrm>
            <a:off x="789841" y="3858602"/>
            <a:ext cx="10612315" cy="1158875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en-US" altLang="zh-CN" sz="6000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kumimoji="1" lang="zh-CN" altLang="en-US" sz="6000">
                <a:latin typeface="Consolas" panose="020B0609020204030204" pitchFamily="49" charset="0"/>
                <a:sym typeface="Consolas" panose="020B0609020204030204" pitchFamily="49" charset="0"/>
              </a:rPr>
              <a:t>框架</a:t>
            </a:r>
            <a:endParaRPr kumimoji="1" lang="zh-CN" altLang="en-US" sz="6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40E1E-0936-453F-A87F-BC8929980EE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455228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Dubbo</a:t>
            </a:r>
            <a:r>
              <a:rPr lang="zh-CN" altLang="en-US">
                <a:solidFill>
                  <a:srgbClr val="C00000"/>
                </a:solidFill>
              </a:rPr>
              <a:t>的基本架构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组件安装</a:t>
            </a:r>
            <a:endParaRPr lang="en-US" altLang="zh-CN"/>
          </a:p>
          <a:p>
            <a:r>
              <a:rPr lang="zh-CN" altLang="en-US"/>
              <a:t>入门案例</a:t>
            </a:r>
            <a:endParaRPr lang="en-US" altLang="zh-CN"/>
          </a:p>
          <a:p>
            <a:r>
              <a:rPr lang="zh-CN" altLang="en-US"/>
              <a:t>序列化处理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75B87F-81D6-49CA-B0FA-C4F267C63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5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2B8FA9-3FB4-4550-8D87-552F738DD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服务消费者该如何获取服务提供者的地址信息？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当服务提供者发生变化时如何进行快速切换？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提供者和消费者如何监控？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889807-A492-43A6-A5C2-CC763705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FD0837-6E60-4841-AC03-A13CF9AAEC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远程调用存在的问题</a:t>
            </a:r>
          </a:p>
        </p:txBody>
      </p:sp>
    </p:spTree>
    <p:extLst>
      <p:ext uri="{BB962C8B-B14F-4D97-AF65-F5344CB8AC3E}">
        <p14:creationId xmlns:p14="http://schemas.microsoft.com/office/powerpoint/2010/main" val="62792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CFB91C-C4CA-476E-A017-6BE429B0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959E36-F348-48A4-A854-F6D0E1A22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Dubbo</a:t>
            </a:r>
            <a:r>
              <a:rPr lang="zh-CN" altLang="en-US"/>
              <a:t>的基本架构</a:t>
            </a:r>
            <a:endParaRPr lang="en-US" altLang="zh-CN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796E6E-CCC5-4CEB-989B-77631C59F4F3}"/>
              </a:ext>
            </a:extLst>
          </p:cNvPr>
          <p:cNvSpPr/>
          <p:nvPr/>
        </p:nvSpPr>
        <p:spPr>
          <a:xfrm>
            <a:off x="1524000" y="3762319"/>
            <a:ext cx="1548891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user-consumer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61276BD-D503-4E9E-A6FD-0901CBB3D202}"/>
              </a:ext>
            </a:extLst>
          </p:cNvPr>
          <p:cNvSpPr/>
          <p:nvPr/>
        </p:nvSpPr>
        <p:spPr>
          <a:xfrm>
            <a:off x="7931249" y="3762318"/>
            <a:ext cx="1550652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user-provider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CFF139C-7EA2-419F-88E3-E39C22322E9A}"/>
              </a:ext>
            </a:extLst>
          </p:cNvPr>
          <p:cNvSpPr/>
          <p:nvPr/>
        </p:nvSpPr>
        <p:spPr>
          <a:xfrm>
            <a:off x="4833008" y="1408008"/>
            <a:ext cx="1384492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5269743-7BA4-4BE3-B236-7AA642579087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6217500" y="1728960"/>
            <a:ext cx="2423648" cy="1850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6964D63-F844-4418-8FC6-D3950D2CBF38}"/>
              </a:ext>
            </a:extLst>
          </p:cNvPr>
          <p:cNvSpPr/>
          <p:nvPr/>
        </p:nvSpPr>
        <p:spPr>
          <a:xfrm>
            <a:off x="7481348" y="3579373"/>
            <a:ext cx="2319600" cy="111448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DDEB34-452D-4B1B-8942-F4633E712DE3}"/>
              </a:ext>
            </a:extLst>
          </p:cNvPr>
          <p:cNvSpPr/>
          <p:nvPr/>
        </p:nvSpPr>
        <p:spPr>
          <a:xfrm>
            <a:off x="7460492" y="1025448"/>
            <a:ext cx="1954680" cy="1276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2621BA-A6D6-45E5-975C-FEA50DB3C20A}"/>
              </a:ext>
            </a:extLst>
          </p:cNvPr>
          <p:cNvSpPr/>
          <p:nvPr/>
        </p:nvSpPr>
        <p:spPr>
          <a:xfrm>
            <a:off x="1071004" y="3579373"/>
            <a:ext cx="2640095" cy="111448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172456D-39A8-43CA-ADC8-1C648AC57196}"/>
              </a:ext>
            </a:extLst>
          </p:cNvPr>
          <p:cNvCxnSpPr>
            <a:cxnSpLocks/>
            <a:stCxn id="15" idx="0"/>
            <a:endCxn id="11" idx="1"/>
          </p:cNvCxnSpPr>
          <p:nvPr/>
        </p:nvCxnSpPr>
        <p:spPr>
          <a:xfrm flipV="1">
            <a:off x="2391052" y="1728960"/>
            <a:ext cx="2441956" cy="1850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E26F7BE-2AFB-4F5A-BE94-15A87F99C494}"/>
              </a:ext>
            </a:extLst>
          </p:cNvPr>
          <p:cNvSpPr txBox="1"/>
          <p:nvPr/>
        </p:nvSpPr>
        <p:spPr>
          <a:xfrm>
            <a:off x="7699478" y="2701198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64A8C0-0896-419B-A0F7-A7259BB53D03}"/>
              </a:ext>
            </a:extLst>
          </p:cNvPr>
          <p:cNvSpPr txBox="1"/>
          <p:nvPr/>
        </p:nvSpPr>
        <p:spPr>
          <a:xfrm>
            <a:off x="1916383" y="224862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）订阅服务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提供者的信息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B71DFA5-914C-4292-A9EA-47B5EED6E15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072891" y="4083270"/>
            <a:ext cx="48583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C095B56-86E8-44B3-B551-492C5FA292C7}"/>
              </a:ext>
            </a:extLst>
          </p:cNvPr>
          <p:cNvSpPr txBox="1"/>
          <p:nvPr/>
        </p:nvSpPr>
        <p:spPr>
          <a:xfrm>
            <a:off x="5020207" y="3790922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C067045-8851-49C7-815E-D626346ECCA5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2391052" y="2049911"/>
            <a:ext cx="3134202" cy="1529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D5C7128-DCCE-4436-9F57-869B5D548759}"/>
              </a:ext>
            </a:extLst>
          </p:cNvPr>
          <p:cNvSpPr txBox="1"/>
          <p:nvPr/>
        </p:nvSpPr>
        <p:spPr>
          <a:xfrm>
            <a:off x="3881556" y="24428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2BAEC7C-6F47-45E1-81BB-0B338610C27E}"/>
              </a:ext>
            </a:extLst>
          </p:cNvPr>
          <p:cNvSpPr/>
          <p:nvPr/>
        </p:nvSpPr>
        <p:spPr>
          <a:xfrm>
            <a:off x="7663808" y="1169634"/>
            <a:ext cx="1954680" cy="116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 8081</a:t>
            </a:r>
          </a:p>
        </p:txBody>
      </p:sp>
      <p:sp>
        <p:nvSpPr>
          <p:cNvPr id="26" name="思想气泡: 云 25">
            <a:extLst>
              <a:ext uri="{FF2B5EF4-FFF2-40B4-BE49-F238E27FC236}">
                <a16:creationId xmlns:a16="http://schemas.microsoft.com/office/drawing/2014/main" id="{5A7D7213-7347-4718-94D1-5B48EBA44803}"/>
              </a:ext>
            </a:extLst>
          </p:cNvPr>
          <p:cNvSpPr/>
          <p:nvPr/>
        </p:nvSpPr>
        <p:spPr>
          <a:xfrm>
            <a:off x="4330190" y="1130176"/>
            <a:ext cx="2614820" cy="1324897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3BB0BBD-B6D5-4F94-BA7A-78E2017F9BB2}"/>
              </a:ext>
            </a:extLst>
          </p:cNvPr>
          <p:cNvSpPr/>
          <p:nvPr/>
        </p:nvSpPr>
        <p:spPr>
          <a:xfrm>
            <a:off x="4936715" y="5596967"/>
            <a:ext cx="1384492" cy="64190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Monitor</a:t>
            </a:r>
          </a:p>
          <a:p>
            <a:pPr algn="just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监控中心</a:t>
            </a:r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5E06226-CD22-4B5E-B057-C30C17393A27}"/>
              </a:ext>
            </a:extLst>
          </p:cNvPr>
          <p:cNvSpPr/>
          <p:nvPr/>
        </p:nvSpPr>
        <p:spPr>
          <a:xfrm>
            <a:off x="7675653" y="1181470"/>
            <a:ext cx="1954680" cy="116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 8082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FDE7925-ECF4-4725-8227-2770A8C63364}"/>
              </a:ext>
            </a:extLst>
          </p:cNvPr>
          <p:cNvSpPr/>
          <p:nvPr/>
        </p:nvSpPr>
        <p:spPr>
          <a:xfrm>
            <a:off x="4743891" y="3733221"/>
            <a:ext cx="1954680" cy="1276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 8082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7D87D90-D4EC-4749-8D17-17363D10533C}"/>
              </a:ext>
            </a:extLst>
          </p:cNvPr>
          <p:cNvCxnSpPr>
            <a:cxnSpLocks/>
            <a:stCxn id="15" idx="2"/>
            <a:endCxn id="43" idx="1"/>
          </p:cNvCxnSpPr>
          <p:nvPr/>
        </p:nvCxnSpPr>
        <p:spPr>
          <a:xfrm>
            <a:off x="2391052" y="4693857"/>
            <a:ext cx="2545663" cy="1224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7C93E67-5C97-4246-B707-1B0909F12599}"/>
              </a:ext>
            </a:extLst>
          </p:cNvPr>
          <p:cNvCxnSpPr>
            <a:cxnSpLocks/>
            <a:stCxn id="13" idx="2"/>
            <a:endCxn id="43" idx="3"/>
          </p:cNvCxnSpPr>
          <p:nvPr/>
        </p:nvCxnSpPr>
        <p:spPr>
          <a:xfrm flipH="1">
            <a:off x="6321207" y="4693857"/>
            <a:ext cx="2319941" cy="1224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5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2293 -0.00972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-0.22097 0.3863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  <p:bldP spid="15" grpId="0" animBg="1"/>
      <p:bldP spid="17" grpId="0"/>
      <p:bldP spid="18" grpId="0"/>
      <p:bldP spid="22" grpId="0"/>
      <p:bldP spid="24" grpId="0"/>
      <p:bldP spid="25" grpId="0" build="allAtOnce"/>
      <p:bldP spid="25" grpId="1" uiExpand="1" build="allAtOnce"/>
      <p:bldP spid="25" grpId="2" build="allAtOnce"/>
      <p:bldP spid="26" grpId="0" animBg="1"/>
      <p:bldP spid="26" grpId="1" animBg="1"/>
      <p:bldP spid="43" grpId="0" animBg="1"/>
      <p:bldP spid="62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6E135D-BF18-44B8-A647-3BF3E1F91E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服务提供者在启动时，向注册中心注册自己提供的服务。</a:t>
            </a:r>
            <a:endParaRPr lang="en-US" altLang="zh-CN" b="0" i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服务消费者在启动时，向注册中心订阅自己所需的服务。</a:t>
            </a:r>
            <a:endParaRPr lang="en-US" altLang="zh-CN" b="0" i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注册中心返回服务提供者地址列表给消费者，如果有变更，注册中心将基于长连接推送变更数据给消费者。</a:t>
            </a:r>
            <a:endParaRPr lang="en-US" altLang="zh-CN" b="0" i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服务消费者，从提供者地址列表中，基于负载均衡算法，选择提供者进行调用。</a:t>
            </a:r>
            <a:endParaRPr lang="en-US" altLang="zh-CN" b="0" i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服务消费者和提供者，在内存中累计调用次数和调用时间，定时每分钟发送一次统计数据到监控中心。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7067BE-8E1B-414A-8E41-1FF54286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2E205-68CA-40E9-A8ED-1BABCC996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Dubbo</a:t>
            </a:r>
            <a:r>
              <a:rPr lang="zh-CN" altLang="en-US"/>
              <a:t>的基本架构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67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9B2C3A6-C69D-46FD-BFD0-5E11660F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EE53F7-63D0-43F8-A666-EFD40DBE74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入门实践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900EC1-3B28-4650-A1B4-241E523216C8}"/>
              </a:ext>
            </a:extLst>
          </p:cNvPr>
          <p:cNvSpPr/>
          <p:nvPr/>
        </p:nvSpPr>
        <p:spPr>
          <a:xfrm>
            <a:off x="2079625" y="4515820"/>
            <a:ext cx="2546016" cy="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Nacos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68B41F1-E673-442A-B300-464C022367EC}"/>
              </a:ext>
            </a:extLst>
          </p:cNvPr>
          <p:cNvGrpSpPr/>
          <p:nvPr/>
        </p:nvGrpSpPr>
        <p:grpSpPr>
          <a:xfrm>
            <a:off x="2403086" y="2239375"/>
            <a:ext cx="1967897" cy="1970991"/>
            <a:chOff x="1393278" y="1580877"/>
            <a:chExt cx="2707454" cy="271171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CA9B7F66-B593-44F1-AAD2-CB99A0405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278" y="1580877"/>
              <a:ext cx="2707454" cy="2711710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14C163AA-DAC4-4588-B117-4E4E0EE43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164" y="1661762"/>
              <a:ext cx="2545689" cy="2549944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342E2DA-A2B6-4FA1-AD67-A4213608C787}"/>
              </a:ext>
            </a:extLst>
          </p:cNvPr>
          <p:cNvGrpSpPr/>
          <p:nvPr/>
        </p:nvGrpSpPr>
        <p:grpSpPr>
          <a:xfrm>
            <a:off x="5034471" y="2239374"/>
            <a:ext cx="1964804" cy="1970992"/>
            <a:chOff x="4584708" y="1580876"/>
            <a:chExt cx="2703198" cy="2711712"/>
          </a:xfrm>
        </p:grpSpPr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893A659F-C95A-46FF-85BE-B86027F8A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708" y="1580876"/>
              <a:ext cx="2703198" cy="2711712"/>
            </a:xfrm>
            <a:prstGeom prst="ellipse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D2DCDC39-A8F8-4320-9AB8-5DA508069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644" y="1661761"/>
              <a:ext cx="2545688" cy="2549946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B54AEA-5AED-4FA1-9944-986451A1C5FE}"/>
              </a:ext>
            </a:extLst>
          </p:cNvPr>
          <p:cNvGrpSpPr/>
          <p:nvPr/>
        </p:nvGrpSpPr>
        <p:grpSpPr>
          <a:xfrm>
            <a:off x="7662763" y="2239374"/>
            <a:ext cx="1964804" cy="1970992"/>
            <a:chOff x="7853261" y="1580876"/>
            <a:chExt cx="2703198" cy="2711712"/>
          </a:xfrm>
        </p:grpSpPr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941CE56-E8AA-4E2E-927A-4A922EB5E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261" y="1580876"/>
              <a:ext cx="2703198" cy="2711712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A4D8FA38-DE31-490D-8D14-C43B9D7D1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46" y="1661761"/>
              <a:ext cx="2541432" cy="2549946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BC197AB-636F-4D2A-94BC-E9E5D797CDBC}"/>
              </a:ext>
            </a:extLst>
          </p:cNvPr>
          <p:cNvGrpSpPr/>
          <p:nvPr/>
        </p:nvGrpSpPr>
        <p:grpSpPr>
          <a:xfrm>
            <a:off x="4154959" y="3145672"/>
            <a:ext cx="1130719" cy="158402"/>
            <a:chOff x="2929691" y="2081563"/>
            <a:chExt cx="900366" cy="190467"/>
          </a:xfrm>
        </p:grpSpPr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12FF9B24-ED52-490B-B572-187833C1E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691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4D252F06-52F2-47A4-B503-21E90544F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55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5AE740A0-0AA6-4E9B-BF64-3CCD4B4971B0}"/>
                </a:ext>
              </a:extLst>
            </p:cNvPr>
            <p:cNvSpPr/>
            <p:nvPr/>
          </p:nvSpPr>
          <p:spPr bwMode="auto">
            <a:xfrm>
              <a:off x="2974337" y="2148888"/>
              <a:ext cx="807354" cy="55809"/>
            </a:xfrm>
            <a:custGeom>
              <a:avLst/>
              <a:gdLst>
                <a:gd name="T0" fmla="*/ 47 w 958"/>
                <a:gd name="T1" fmla="*/ 0 h 66"/>
                <a:gd name="T2" fmla="*/ 913 w 958"/>
                <a:gd name="T3" fmla="*/ 0 h 66"/>
                <a:gd name="T4" fmla="*/ 913 w 958"/>
                <a:gd name="T5" fmla="*/ 66 h 66"/>
                <a:gd name="T6" fmla="*/ 47 w 958"/>
                <a:gd name="T7" fmla="*/ 66 h 66"/>
                <a:gd name="T8" fmla="*/ 47 w 95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66">
                  <a:moveTo>
                    <a:pt x="47" y="0"/>
                  </a:moveTo>
                  <a:cubicBezTo>
                    <a:pt x="335" y="0"/>
                    <a:pt x="624" y="0"/>
                    <a:pt x="913" y="0"/>
                  </a:cubicBezTo>
                  <a:cubicBezTo>
                    <a:pt x="957" y="2"/>
                    <a:pt x="958" y="63"/>
                    <a:pt x="913" y="66"/>
                  </a:cubicBezTo>
                  <a:cubicBezTo>
                    <a:pt x="624" y="66"/>
                    <a:pt x="335" y="66"/>
                    <a:pt x="47" y="66"/>
                  </a:cubicBezTo>
                  <a:cubicBezTo>
                    <a:pt x="0" y="63"/>
                    <a:pt x="2" y="2"/>
                    <a:pt x="47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FEB28AA-88E3-4150-B2A1-ACFDBD2124D2}"/>
              </a:ext>
            </a:extLst>
          </p:cNvPr>
          <p:cNvGrpSpPr/>
          <p:nvPr/>
        </p:nvGrpSpPr>
        <p:grpSpPr>
          <a:xfrm>
            <a:off x="6768656" y="3145672"/>
            <a:ext cx="1130719" cy="158402"/>
            <a:chOff x="5627069" y="2081563"/>
            <a:chExt cx="900366" cy="190467"/>
          </a:xfrm>
        </p:grpSpPr>
        <p:sp>
          <p:nvSpPr>
            <p:cNvPr id="20" name="Oval 16">
              <a:extLst>
                <a:ext uri="{FF2B5EF4-FFF2-40B4-BE49-F238E27FC236}">
                  <a16:creationId xmlns:a16="http://schemas.microsoft.com/office/drawing/2014/main" id="{6738029A-C533-46EB-8571-E5A6C7D63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06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1" name="Oval 17">
              <a:extLst>
                <a:ext uri="{FF2B5EF4-FFF2-40B4-BE49-F238E27FC236}">
                  <a16:creationId xmlns:a16="http://schemas.microsoft.com/office/drawing/2014/main" id="{A10905FB-0072-4D66-AF96-F57FBEDB7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937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36DC559-C017-4289-A0C8-CD8784FAD07E}"/>
                </a:ext>
              </a:extLst>
            </p:cNvPr>
            <p:cNvSpPr/>
            <p:nvPr/>
          </p:nvSpPr>
          <p:spPr bwMode="auto">
            <a:xfrm>
              <a:off x="5671715" y="2148888"/>
              <a:ext cx="807354" cy="55809"/>
            </a:xfrm>
            <a:custGeom>
              <a:avLst/>
              <a:gdLst>
                <a:gd name="T0" fmla="*/ 46 w 957"/>
                <a:gd name="T1" fmla="*/ 0 h 66"/>
                <a:gd name="T2" fmla="*/ 912 w 957"/>
                <a:gd name="T3" fmla="*/ 0 h 66"/>
                <a:gd name="T4" fmla="*/ 912 w 957"/>
                <a:gd name="T5" fmla="*/ 66 h 66"/>
                <a:gd name="T6" fmla="*/ 46 w 957"/>
                <a:gd name="T7" fmla="*/ 66 h 66"/>
                <a:gd name="T8" fmla="*/ 46 w 95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66">
                  <a:moveTo>
                    <a:pt x="46" y="0"/>
                  </a:moveTo>
                  <a:cubicBezTo>
                    <a:pt x="335" y="0"/>
                    <a:pt x="624" y="0"/>
                    <a:pt x="912" y="0"/>
                  </a:cubicBezTo>
                  <a:cubicBezTo>
                    <a:pt x="957" y="2"/>
                    <a:pt x="957" y="63"/>
                    <a:pt x="912" y="66"/>
                  </a:cubicBezTo>
                  <a:cubicBezTo>
                    <a:pt x="624" y="66"/>
                    <a:pt x="335" y="66"/>
                    <a:pt x="46" y="66"/>
                  </a:cubicBezTo>
                  <a:cubicBezTo>
                    <a:pt x="0" y="63"/>
                    <a:pt x="1" y="2"/>
                    <a:pt x="46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D2564A78-A4BD-42A7-AB12-DDC8220217E5}"/>
              </a:ext>
            </a:extLst>
          </p:cNvPr>
          <p:cNvSpPr/>
          <p:nvPr/>
        </p:nvSpPr>
        <p:spPr>
          <a:xfrm>
            <a:off x="2594518" y="3238758"/>
            <a:ext cx="1550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搭建注册中心</a:t>
            </a:r>
            <a:endParaRPr lang="en-US" altLang="zh-CN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ABD35AC-81D2-4869-887B-FED9964E16D3}"/>
              </a:ext>
            </a:extLst>
          </p:cNvPr>
          <p:cNvSpPr/>
          <p:nvPr/>
        </p:nvSpPr>
        <p:spPr>
          <a:xfrm>
            <a:off x="5225983" y="3214223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搭建监控中心</a:t>
            </a:r>
            <a:endParaRPr lang="zh-CN" altLang="en-US" sz="2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42C13B-7EF3-452A-9DCD-C4D220D1E006}"/>
              </a:ext>
            </a:extLst>
          </p:cNvPr>
          <p:cNvSpPr/>
          <p:nvPr/>
        </p:nvSpPr>
        <p:spPr>
          <a:xfrm>
            <a:off x="8104685" y="322894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代码开发</a:t>
            </a:r>
            <a:endParaRPr lang="zh-CN" altLang="en-US" sz="2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5E6C76-45AB-44F4-9CB0-69457395953D}"/>
              </a:ext>
            </a:extLst>
          </p:cNvPr>
          <p:cNvSpPr txBox="1"/>
          <p:nvPr/>
        </p:nvSpPr>
        <p:spPr>
          <a:xfrm>
            <a:off x="3049627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C53414-05A3-4BF6-B8AD-9C3D394392E6}"/>
              </a:ext>
            </a:extLst>
          </p:cNvPr>
          <p:cNvSpPr txBox="1"/>
          <p:nvPr/>
        </p:nvSpPr>
        <p:spPr>
          <a:xfrm>
            <a:off x="5708091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43A74D7-54E5-4ABA-81FF-F8BE6F6FB3E0}"/>
              </a:ext>
            </a:extLst>
          </p:cNvPr>
          <p:cNvSpPr txBox="1"/>
          <p:nvPr/>
        </p:nvSpPr>
        <p:spPr>
          <a:xfrm>
            <a:off x="8372387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36466A-C86E-4D38-98FE-9EAA97AF950F}"/>
              </a:ext>
            </a:extLst>
          </p:cNvPr>
          <p:cNvSpPr/>
          <p:nvPr/>
        </p:nvSpPr>
        <p:spPr>
          <a:xfrm>
            <a:off x="4822992" y="4515820"/>
            <a:ext cx="2546016" cy="37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dubbo-admin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AFDEAAC-D700-444F-A539-CA998CF74D1E}"/>
              </a:ext>
            </a:extLst>
          </p:cNvPr>
          <p:cNvSpPr/>
          <p:nvPr/>
        </p:nvSpPr>
        <p:spPr>
          <a:xfrm>
            <a:off x="7566359" y="4515820"/>
            <a:ext cx="2546016" cy="7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编写服务提供者和消费者</a:t>
            </a:r>
            <a:endParaRPr lang="en-US" altLang="zh-CN" sz="140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完成远程调用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83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40E1E-0936-453F-A87F-BC8929980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Dubbo</a:t>
            </a:r>
            <a:r>
              <a:rPr lang="zh-CN" altLang="en-US"/>
              <a:t>的基本架构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组件安装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入门案例</a:t>
            </a:r>
            <a:endParaRPr lang="en-US" altLang="zh-CN"/>
          </a:p>
          <a:p>
            <a:r>
              <a:rPr lang="zh-CN" altLang="en-US"/>
              <a:t>序列化处理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75B87F-81D6-49CA-B0FA-C4F267C63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6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9BB545-CCE1-4401-893E-215E0D14C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Nacos</a:t>
            </a:r>
            <a:r>
              <a:rPr lang="zh-CN" altLang="en-US"/>
              <a:t>是阿里巴巴的产品，是一个集服务发现，配置管理的平台，在国内受欢迎程度较高。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CE857AF-9B76-4C6F-9286-3EB15C7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AAD143-7A52-478B-A1E7-6B919B8AF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Nacos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4AB7FB-6A6F-4056-A7B2-1A0EB32F7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417802"/>
            <a:ext cx="10108120" cy="40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E3EB6C-A886-4E8B-9369-45569882C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4"/>
            <a:ext cx="10719120" cy="48577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、找到今日资料中的</a:t>
            </a:r>
            <a:r>
              <a:rPr lang="en-US" altLang="zh-CN"/>
              <a:t>nacos</a:t>
            </a:r>
            <a:r>
              <a:rPr lang="zh-CN" altLang="en-US"/>
              <a:t>安装包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DB2D0C-AF3E-4178-A488-6BB10EB2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907364-5EBA-4725-9538-F5C30E475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ADD272FF-6DFF-4CDB-8868-FEC623F8BDBC}"/>
              </a:ext>
            </a:extLst>
          </p:cNvPr>
          <p:cNvSpPr txBox="1">
            <a:spLocks/>
          </p:cNvSpPr>
          <p:nvPr/>
        </p:nvSpPr>
        <p:spPr>
          <a:xfrm>
            <a:off x="710879" y="2995411"/>
            <a:ext cx="10719120" cy="48577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2</a:t>
            </a:r>
            <a:r>
              <a:rPr lang="zh-CN" altLang="en-US"/>
              <a:t>、解压到没有中文和特殊字符的目录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A73F648E-D3AE-4A35-ABCF-6919163DEE66}"/>
              </a:ext>
            </a:extLst>
          </p:cNvPr>
          <p:cNvSpPr txBox="1">
            <a:spLocks/>
          </p:cNvSpPr>
          <p:nvPr/>
        </p:nvSpPr>
        <p:spPr>
          <a:xfrm>
            <a:off x="710879" y="3481187"/>
            <a:ext cx="10719120" cy="48577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3</a:t>
            </a:r>
            <a:r>
              <a:rPr lang="zh-CN" altLang="en-US"/>
              <a:t>、进入</a:t>
            </a:r>
            <a:r>
              <a:rPr lang="en-US" altLang="zh-CN"/>
              <a:t>bin</a:t>
            </a:r>
            <a:r>
              <a:rPr lang="zh-CN" altLang="en-US"/>
              <a:t>目录，执行启动命令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94EBC8-63BC-4224-B46E-BA65ED18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4" y="2396973"/>
            <a:ext cx="9089636" cy="390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B469CE4B-7359-4673-9341-95D97C6C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144" y="4002511"/>
            <a:ext cx="9221827" cy="1015663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进入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目录</a:t>
            </a: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96157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bin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启动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startup.cmd -m standalone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2E7177DF-6D68-413C-9CD5-E0A855D6CE20}"/>
              </a:ext>
            </a:extLst>
          </p:cNvPr>
          <p:cNvSpPr txBox="1">
            <a:spLocks/>
          </p:cNvSpPr>
          <p:nvPr/>
        </p:nvSpPr>
        <p:spPr>
          <a:xfrm>
            <a:off x="710879" y="5194421"/>
            <a:ext cx="10719120" cy="48577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4</a:t>
            </a:r>
            <a:r>
              <a:rPr lang="zh-CN" altLang="en-US"/>
              <a:t>、浏览器查看：</a:t>
            </a:r>
            <a:r>
              <a:rPr lang="en-US" altLang="zh-CN"/>
              <a:t>http://127.0.0.1:8848/nacos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3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E3EB6C-A886-4E8B-9369-45569882C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hlinkClick r:id="rId2"/>
              </a:rPr>
              <a:t>DubboAdmin</a:t>
            </a:r>
            <a:r>
              <a:rPr lang="zh-CN" altLang="en-US"/>
              <a:t>是阿里巴巴管理提供的管理控制台，可以实现服务查询，详情展示</a:t>
            </a:r>
            <a:r>
              <a:rPr lang="en-US" altLang="zh-CN"/>
              <a:t>,</a:t>
            </a:r>
            <a:r>
              <a:rPr lang="zh-CN" altLang="en-US"/>
              <a:t>服务测试等功能。借由</a:t>
            </a:r>
            <a:r>
              <a:rPr lang="en-US" altLang="zh-CN"/>
              <a:t>DubboAdmin</a:t>
            </a:r>
            <a:r>
              <a:rPr lang="zh-CN" altLang="en-US"/>
              <a:t>可以更好的帮助开发人员对服务进行管理和监控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DB2D0C-AF3E-4178-A488-6BB10EB2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907364-5EBA-4725-9538-F5C30E475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DubboAdmin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565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DB2D0C-AF3E-4178-A488-6BB10EB2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907364-5EBA-4725-9538-F5C30E475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DubboAdmin</a:t>
            </a:r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B5D04B-0C92-41DA-827A-D14B58CD3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6" y="2321004"/>
            <a:ext cx="10315575" cy="2215991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、下载代码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: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zh-CN" altLang="zh-CN" sz="1200" b="1">
                <a:solidFill>
                  <a:srgbClr val="961574"/>
                </a:solidFill>
                <a:latin typeface="Consolas" panose="020B0609020204030204" pitchFamily="49" charset="0"/>
              </a:rPr>
              <a:t>git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clone https://github.com/apache/dubbo-admin.git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dubbo-admin-server/src/main/resources/application.properties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中指定注册中心地址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、构建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zh-CN" altLang="zh-CN" sz="1200" b="1">
                <a:solidFill>
                  <a:srgbClr val="961574"/>
                </a:solidFill>
                <a:latin typeface="Consolas" panose="020B0609020204030204" pitchFamily="49" charset="0"/>
              </a:rPr>
              <a:t>mvn clean package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-Dmaven.test.skip=true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、启动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zh-CN" altLang="zh-CN" sz="1200" b="1">
                <a:solidFill>
                  <a:srgbClr val="961574"/>
                </a:solidFill>
                <a:latin typeface="Consolas" panose="020B0609020204030204" pitchFamily="49" charset="0"/>
              </a:rPr>
              <a:t>mvn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--projects dubbo-admin-server spring-boot:run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dubbo-admin-distribution/target; java -jar dubbo-admin-0.1.jar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、访问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http://localhost:8080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34CA4638-6FFC-4B5B-B1B1-5956ABD2B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4"/>
            <a:ext cx="10719120" cy="51719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hlinkClick r:id="rId2"/>
              </a:rPr>
              <a:t>DubboAdmin</a:t>
            </a:r>
            <a:r>
              <a:rPr lang="zh-CN" altLang="en-US"/>
              <a:t>的源代码托管在</a:t>
            </a:r>
            <a:r>
              <a:rPr lang="en-US" altLang="zh-CN"/>
              <a:t>github</a:t>
            </a:r>
            <a:r>
              <a:rPr lang="zh-CN" altLang="en-US"/>
              <a:t>上，可以通过命令拉取。修改配置并运行</a:t>
            </a:r>
          </a:p>
        </p:txBody>
      </p:sp>
    </p:spTree>
    <p:extLst>
      <p:ext uri="{BB962C8B-B14F-4D97-AF65-F5344CB8AC3E}">
        <p14:creationId xmlns:p14="http://schemas.microsoft.com/office/powerpoint/2010/main" val="219819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7EC2D1-5766-4693-BD4F-00DEC852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的前世今生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B50B3-3D92-4BE7-8E85-3B8BF70AD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Dubbo</a:t>
            </a:r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E320EB-0939-4F41-BE83-D9F61142D6BD}"/>
              </a:ext>
            </a:extLst>
          </p:cNvPr>
          <p:cNvGrpSpPr/>
          <p:nvPr/>
        </p:nvGrpSpPr>
        <p:grpSpPr>
          <a:xfrm>
            <a:off x="4668743" y="2766795"/>
            <a:ext cx="2823099" cy="2821948"/>
            <a:chOff x="4199342" y="1966245"/>
            <a:chExt cx="3764132" cy="376259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CD59E03-8520-4790-B56E-185EF7A36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342" y="1966245"/>
              <a:ext cx="3764132" cy="3762597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56B675-02A5-4D2F-A249-7A6A4219B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441" y="2247346"/>
              <a:ext cx="3201165" cy="3199628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B36E533-2A19-4703-9575-437994E1EF94}"/>
              </a:ext>
            </a:extLst>
          </p:cNvPr>
          <p:cNvGrpSpPr/>
          <p:nvPr/>
        </p:nvGrpSpPr>
        <p:grpSpPr>
          <a:xfrm>
            <a:off x="4919883" y="4788348"/>
            <a:ext cx="554153" cy="554152"/>
            <a:chOff x="4919883" y="4460968"/>
            <a:chExt cx="554153" cy="554152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6F8954C5-1785-4433-9F93-C0694A86E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883" y="4460968"/>
              <a:ext cx="554153" cy="554152"/>
            </a:xfrm>
            <a:custGeom>
              <a:avLst/>
              <a:gdLst>
                <a:gd name="T0" fmla="*/ 84 w 474"/>
                <a:gd name="T1" fmla="*/ 84 h 474"/>
                <a:gd name="T2" fmla="*/ 390 w 474"/>
                <a:gd name="T3" fmla="*/ 84 h 474"/>
                <a:gd name="T4" fmla="*/ 390 w 474"/>
                <a:gd name="T5" fmla="*/ 390 h 474"/>
                <a:gd name="T6" fmla="*/ 84 w 474"/>
                <a:gd name="T7" fmla="*/ 390 h 474"/>
                <a:gd name="T8" fmla="*/ 84 w 474"/>
                <a:gd name="T9" fmla="*/ 8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84"/>
                  </a:moveTo>
                  <a:cubicBezTo>
                    <a:pt x="168" y="0"/>
                    <a:pt x="305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5" y="474"/>
                    <a:pt x="168" y="474"/>
                    <a:pt x="84" y="390"/>
                  </a:cubicBezTo>
                  <a:cubicBezTo>
                    <a:pt x="0" y="306"/>
                    <a:pt x="0" y="169"/>
                    <a:pt x="84" y="8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367D3DB-3823-4413-8724-E9BE9718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508" y="4660946"/>
              <a:ext cx="190692" cy="154195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B3DFF4AA-7C44-4B0D-BD90-E3F5F05C3C03}"/>
              </a:ext>
            </a:extLst>
          </p:cNvPr>
          <p:cNvSpPr>
            <a:spLocks/>
          </p:cNvSpPr>
          <p:nvPr/>
        </p:nvSpPr>
        <p:spPr bwMode="auto">
          <a:xfrm>
            <a:off x="6575016" y="1830484"/>
            <a:ext cx="160308" cy="190367"/>
          </a:xfrm>
          <a:custGeom>
            <a:avLst/>
            <a:gdLst>
              <a:gd name="T0" fmla="*/ 149 w 216"/>
              <a:gd name="T1" fmla="*/ 112 h 256"/>
              <a:gd name="T2" fmla="*/ 196 w 216"/>
              <a:gd name="T3" fmla="*/ 112 h 256"/>
              <a:gd name="T4" fmla="*/ 196 w 216"/>
              <a:gd name="T5" fmla="*/ 140 h 256"/>
              <a:gd name="T6" fmla="*/ 134 w 216"/>
              <a:gd name="T7" fmla="*/ 140 h 256"/>
              <a:gd name="T8" fmla="*/ 134 w 216"/>
              <a:gd name="T9" fmla="*/ 165 h 256"/>
              <a:gd name="T10" fmla="*/ 196 w 216"/>
              <a:gd name="T11" fmla="*/ 165 h 256"/>
              <a:gd name="T12" fmla="*/ 196 w 216"/>
              <a:gd name="T13" fmla="*/ 193 h 256"/>
              <a:gd name="T14" fmla="*/ 134 w 216"/>
              <a:gd name="T15" fmla="*/ 193 h 256"/>
              <a:gd name="T16" fmla="*/ 134 w 216"/>
              <a:gd name="T17" fmla="*/ 256 h 256"/>
              <a:gd name="T18" fmla="*/ 78 w 216"/>
              <a:gd name="T19" fmla="*/ 256 h 256"/>
              <a:gd name="T20" fmla="*/ 78 w 216"/>
              <a:gd name="T21" fmla="*/ 193 h 256"/>
              <a:gd name="T22" fmla="*/ 17 w 216"/>
              <a:gd name="T23" fmla="*/ 193 h 256"/>
              <a:gd name="T24" fmla="*/ 17 w 216"/>
              <a:gd name="T25" fmla="*/ 165 h 256"/>
              <a:gd name="T26" fmla="*/ 78 w 216"/>
              <a:gd name="T27" fmla="*/ 165 h 256"/>
              <a:gd name="T28" fmla="*/ 78 w 216"/>
              <a:gd name="T29" fmla="*/ 140 h 256"/>
              <a:gd name="T30" fmla="*/ 17 w 216"/>
              <a:gd name="T31" fmla="*/ 140 h 256"/>
              <a:gd name="T32" fmla="*/ 17 w 216"/>
              <a:gd name="T33" fmla="*/ 112 h 256"/>
              <a:gd name="T34" fmla="*/ 64 w 216"/>
              <a:gd name="T35" fmla="*/ 112 h 256"/>
              <a:gd name="T36" fmla="*/ 0 w 216"/>
              <a:gd name="T37" fmla="*/ 0 h 256"/>
              <a:gd name="T38" fmla="*/ 64 w 216"/>
              <a:gd name="T39" fmla="*/ 0 h 256"/>
              <a:gd name="T40" fmla="*/ 91 w 216"/>
              <a:gd name="T41" fmla="*/ 63 h 256"/>
              <a:gd name="T42" fmla="*/ 108 w 216"/>
              <a:gd name="T43" fmla="*/ 106 h 256"/>
              <a:gd name="T44" fmla="*/ 109 w 216"/>
              <a:gd name="T45" fmla="*/ 106 h 256"/>
              <a:gd name="T46" fmla="*/ 126 w 216"/>
              <a:gd name="T47" fmla="*/ 63 h 256"/>
              <a:gd name="T48" fmla="*/ 153 w 216"/>
              <a:gd name="T49" fmla="*/ 0 h 256"/>
              <a:gd name="T50" fmla="*/ 216 w 216"/>
              <a:gd name="T51" fmla="*/ 0 h 256"/>
              <a:gd name="T52" fmla="*/ 149 w 216"/>
              <a:gd name="T53" fmla="*/ 11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256">
                <a:moveTo>
                  <a:pt x="149" y="112"/>
                </a:moveTo>
                <a:cubicBezTo>
                  <a:pt x="196" y="112"/>
                  <a:pt x="196" y="112"/>
                  <a:pt x="196" y="112"/>
                </a:cubicBezTo>
                <a:cubicBezTo>
                  <a:pt x="196" y="140"/>
                  <a:pt x="196" y="140"/>
                  <a:pt x="196" y="140"/>
                </a:cubicBezTo>
                <a:cubicBezTo>
                  <a:pt x="134" y="140"/>
                  <a:pt x="134" y="140"/>
                  <a:pt x="134" y="140"/>
                </a:cubicBezTo>
                <a:cubicBezTo>
                  <a:pt x="134" y="165"/>
                  <a:pt x="134" y="165"/>
                  <a:pt x="134" y="165"/>
                </a:cubicBezTo>
                <a:cubicBezTo>
                  <a:pt x="196" y="165"/>
                  <a:pt x="196" y="165"/>
                  <a:pt x="196" y="165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34" y="193"/>
                  <a:pt x="134" y="193"/>
                  <a:pt x="134" y="193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8" y="193"/>
                  <a:pt x="78" y="193"/>
                  <a:pt x="78" y="193"/>
                </a:cubicBezTo>
                <a:cubicBezTo>
                  <a:pt x="17" y="193"/>
                  <a:pt x="17" y="193"/>
                  <a:pt x="17" y="193"/>
                </a:cubicBezTo>
                <a:cubicBezTo>
                  <a:pt x="17" y="165"/>
                  <a:pt x="17" y="165"/>
                  <a:pt x="17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140"/>
                  <a:pt x="78" y="140"/>
                  <a:pt x="78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91" y="63"/>
                  <a:pt x="91" y="63"/>
                  <a:pt x="91" y="63"/>
                </a:cubicBezTo>
                <a:cubicBezTo>
                  <a:pt x="98" y="79"/>
                  <a:pt x="103" y="92"/>
                  <a:pt x="108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14" y="93"/>
                  <a:pt x="119" y="78"/>
                  <a:pt x="126" y="63"/>
                </a:cubicBezTo>
                <a:cubicBezTo>
                  <a:pt x="153" y="0"/>
                  <a:pt x="153" y="0"/>
                  <a:pt x="153" y="0"/>
                </a:cubicBezTo>
                <a:cubicBezTo>
                  <a:pt x="216" y="0"/>
                  <a:pt x="216" y="0"/>
                  <a:pt x="216" y="0"/>
                </a:cubicBezTo>
                <a:lnTo>
                  <a:pt x="149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Arial" panose="020B0604020202020204" pitchFamily="34" charset="0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9D38681-089F-4638-A1BD-2806B2A57D9A}"/>
              </a:ext>
            </a:extLst>
          </p:cNvPr>
          <p:cNvGrpSpPr/>
          <p:nvPr/>
        </p:nvGrpSpPr>
        <p:grpSpPr>
          <a:xfrm>
            <a:off x="1778235" y="2757396"/>
            <a:ext cx="2852943" cy="830298"/>
            <a:chOff x="1778235" y="2430016"/>
            <a:chExt cx="2852943" cy="830298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1CF26F4-D5A3-4285-9D31-F92756CBBDA2}"/>
                </a:ext>
              </a:extLst>
            </p:cNvPr>
            <p:cNvCxnSpPr/>
            <p:nvPr/>
          </p:nvCxnSpPr>
          <p:spPr>
            <a:xfrm flipH="1">
              <a:off x="4195981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占位符 9">
              <a:extLst>
                <a:ext uri="{FF2B5EF4-FFF2-40B4-BE49-F238E27FC236}">
                  <a16:creationId xmlns:a16="http://schemas.microsoft.com/office/drawing/2014/main" id="{C1F40E06-A2C5-4889-B793-370346F639D2}"/>
                </a:ext>
              </a:extLst>
            </p:cNvPr>
            <p:cNvSpPr txBox="1">
              <a:spLocks/>
            </p:cNvSpPr>
            <p:nvPr/>
          </p:nvSpPr>
          <p:spPr>
            <a:xfrm>
              <a:off x="2392557" y="243001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服务注册发现</a:t>
              </a:r>
              <a:endParaRPr lang="zh-CN" altLang="en-US" sz="1800" dirty="0"/>
            </a:p>
          </p:txBody>
        </p:sp>
        <p:sp>
          <p:nvSpPr>
            <p:cNvPr id="46" name="文本占位符 9">
              <a:extLst>
                <a:ext uri="{FF2B5EF4-FFF2-40B4-BE49-F238E27FC236}">
                  <a16:creationId xmlns:a16="http://schemas.microsoft.com/office/drawing/2014/main" id="{2416C0DD-DFDA-4706-9CA4-8358DBCEBEA7}"/>
                </a:ext>
              </a:extLst>
            </p:cNvPr>
            <p:cNvSpPr txBox="1">
              <a:spLocks/>
            </p:cNvSpPr>
            <p:nvPr/>
          </p:nvSpPr>
          <p:spPr>
            <a:xfrm>
              <a:off x="1778235" y="2755597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Eureka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r>
                <a:rPr lang="zh-CN" altLang="en-US" sz="1400"/>
                <a:t>、</a:t>
              </a:r>
              <a:r>
                <a:rPr lang="en-US" altLang="zh-CN" sz="1400"/>
                <a:t>Consul</a:t>
              </a:r>
              <a:endParaRPr lang="zh-CN" altLang="en-US" sz="1400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25D12CD-0A02-4024-AE92-D3101E7019CC}"/>
              </a:ext>
            </a:extLst>
          </p:cNvPr>
          <p:cNvGrpSpPr/>
          <p:nvPr/>
        </p:nvGrpSpPr>
        <p:grpSpPr>
          <a:xfrm>
            <a:off x="1376829" y="3793686"/>
            <a:ext cx="2887181" cy="824260"/>
            <a:chOff x="1376829" y="3466306"/>
            <a:chExt cx="2887181" cy="82426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8811A56-D2AC-4EA0-802C-358D0500DBDE}"/>
                </a:ext>
              </a:extLst>
            </p:cNvPr>
            <p:cNvCxnSpPr/>
            <p:nvPr/>
          </p:nvCxnSpPr>
          <p:spPr>
            <a:xfrm flipH="1">
              <a:off x="3828813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占位符 9">
              <a:extLst>
                <a:ext uri="{FF2B5EF4-FFF2-40B4-BE49-F238E27FC236}">
                  <a16:creationId xmlns:a16="http://schemas.microsoft.com/office/drawing/2014/main" id="{7ED63058-1F95-4A72-A4D0-DCDA0961DC0D}"/>
                </a:ext>
              </a:extLst>
            </p:cNvPr>
            <p:cNvSpPr txBox="1">
              <a:spLocks/>
            </p:cNvSpPr>
            <p:nvPr/>
          </p:nvSpPr>
          <p:spPr>
            <a:xfrm>
              <a:off x="1991151" y="346630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服务远程调用</a:t>
              </a:r>
              <a:endParaRPr lang="zh-CN" altLang="en-US" sz="1800" dirty="0"/>
            </a:p>
          </p:txBody>
        </p:sp>
        <p:sp>
          <p:nvSpPr>
            <p:cNvPr id="48" name="文本占位符 9">
              <a:extLst>
                <a:ext uri="{FF2B5EF4-FFF2-40B4-BE49-F238E27FC236}">
                  <a16:creationId xmlns:a16="http://schemas.microsoft.com/office/drawing/2014/main" id="{70CD0608-B29B-489A-80C1-48278A05EC07}"/>
                </a:ext>
              </a:extLst>
            </p:cNvPr>
            <p:cNvSpPr txBox="1">
              <a:spLocks/>
            </p:cNvSpPr>
            <p:nvPr/>
          </p:nvSpPr>
          <p:spPr>
            <a:xfrm>
              <a:off x="1376829" y="3785849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OpenFeign</a:t>
              </a:r>
              <a:r>
                <a:rPr lang="zh-CN" altLang="en-US" sz="1400"/>
                <a:t>、</a:t>
              </a:r>
              <a:r>
                <a:rPr lang="en-US" altLang="zh-CN" sz="1400"/>
                <a:t>Dubbo</a:t>
              </a:r>
              <a:endParaRPr lang="zh-CN" altLang="en-US" sz="1400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40D5948-7DB3-4BA9-8530-1A4D4EB6D7FA}"/>
              </a:ext>
            </a:extLst>
          </p:cNvPr>
          <p:cNvGrpSpPr/>
          <p:nvPr/>
        </p:nvGrpSpPr>
        <p:grpSpPr>
          <a:xfrm>
            <a:off x="1072444" y="4814381"/>
            <a:ext cx="3558734" cy="823801"/>
            <a:chOff x="1072444" y="4487001"/>
            <a:chExt cx="3558734" cy="82380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DCBAB43-CB19-4889-A299-7E4F276940CE}"/>
                </a:ext>
              </a:extLst>
            </p:cNvPr>
            <p:cNvCxnSpPr/>
            <p:nvPr/>
          </p:nvCxnSpPr>
          <p:spPr>
            <a:xfrm flipH="1">
              <a:off x="4195981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占位符 9">
              <a:extLst>
                <a:ext uri="{FF2B5EF4-FFF2-40B4-BE49-F238E27FC236}">
                  <a16:creationId xmlns:a16="http://schemas.microsoft.com/office/drawing/2014/main" id="{0C483F98-2FCD-4F29-84ED-131A07971F05}"/>
                </a:ext>
              </a:extLst>
            </p:cNvPr>
            <p:cNvSpPr txBox="1">
              <a:spLocks/>
            </p:cNvSpPr>
            <p:nvPr/>
          </p:nvSpPr>
          <p:spPr>
            <a:xfrm>
              <a:off x="2342187" y="448700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服务链路监控</a:t>
              </a:r>
              <a:endParaRPr lang="zh-CN" altLang="en-US" sz="1800" dirty="0"/>
            </a:p>
          </p:txBody>
        </p:sp>
        <p:sp>
          <p:nvSpPr>
            <p:cNvPr id="50" name="文本占位符 9">
              <a:extLst>
                <a:ext uri="{FF2B5EF4-FFF2-40B4-BE49-F238E27FC236}">
                  <a16:creationId xmlns:a16="http://schemas.microsoft.com/office/drawing/2014/main" id="{A8885626-CCDF-41E3-8022-291F94221DE3}"/>
                </a:ext>
              </a:extLst>
            </p:cNvPr>
            <p:cNvSpPr txBox="1">
              <a:spLocks/>
            </p:cNvSpPr>
            <p:nvPr/>
          </p:nvSpPr>
          <p:spPr>
            <a:xfrm>
              <a:off x="1072444" y="4806085"/>
              <a:ext cx="3014623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Zipkin</a:t>
              </a:r>
              <a:r>
                <a:rPr lang="zh-CN" altLang="en-US" sz="1400"/>
                <a:t>、</a:t>
              </a:r>
              <a:r>
                <a:rPr lang="en-US" altLang="zh-CN" sz="1400"/>
                <a:t>Sleuth</a:t>
              </a:r>
              <a:endParaRPr lang="zh-CN" altLang="en-US" sz="1400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B858280-A958-4A27-A403-6FBB52E39FAB}"/>
              </a:ext>
            </a:extLst>
          </p:cNvPr>
          <p:cNvGrpSpPr/>
          <p:nvPr/>
        </p:nvGrpSpPr>
        <p:grpSpPr>
          <a:xfrm>
            <a:off x="7550723" y="2822471"/>
            <a:ext cx="3591410" cy="816761"/>
            <a:chOff x="7550723" y="2495091"/>
            <a:chExt cx="3591410" cy="816761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43365CA-3959-410E-AE2A-434D3F13C086}"/>
                </a:ext>
              </a:extLst>
            </p:cNvPr>
            <p:cNvCxnSpPr/>
            <p:nvPr/>
          </p:nvCxnSpPr>
          <p:spPr>
            <a:xfrm>
              <a:off x="7550723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占位符 9">
              <a:extLst>
                <a:ext uri="{FF2B5EF4-FFF2-40B4-BE49-F238E27FC236}">
                  <a16:creationId xmlns:a16="http://schemas.microsoft.com/office/drawing/2014/main" id="{836B8DD5-A2C8-4B9E-8611-2C174A0F7CE6}"/>
                </a:ext>
              </a:extLst>
            </p:cNvPr>
            <p:cNvSpPr txBox="1">
              <a:spLocks/>
            </p:cNvSpPr>
            <p:nvPr/>
          </p:nvSpPr>
          <p:spPr>
            <a:xfrm>
              <a:off x="8190807" y="249509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统一配置管理</a:t>
              </a:r>
              <a:endParaRPr lang="zh-CN" altLang="en-US" sz="1800" dirty="0"/>
            </a:p>
          </p:txBody>
        </p:sp>
        <p:sp>
          <p:nvSpPr>
            <p:cNvPr id="52" name="文本占位符 9">
              <a:extLst>
                <a:ext uri="{FF2B5EF4-FFF2-40B4-BE49-F238E27FC236}">
                  <a16:creationId xmlns:a16="http://schemas.microsoft.com/office/drawing/2014/main" id="{F8B447C8-4357-4A47-B13C-F9053A0A3FD2}"/>
                </a:ext>
              </a:extLst>
            </p:cNvPr>
            <p:cNvSpPr txBox="1">
              <a:spLocks/>
            </p:cNvSpPr>
            <p:nvPr/>
          </p:nvSpPr>
          <p:spPr>
            <a:xfrm>
              <a:off x="8190807" y="2794662"/>
              <a:ext cx="2951326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SpringCloudConfig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endParaRPr lang="zh-CN" altLang="en-US" sz="1400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9C98564-FB94-4D64-946F-1231DE3D2A92}"/>
              </a:ext>
            </a:extLst>
          </p:cNvPr>
          <p:cNvGrpSpPr/>
          <p:nvPr/>
        </p:nvGrpSpPr>
        <p:grpSpPr>
          <a:xfrm>
            <a:off x="7917891" y="3808751"/>
            <a:ext cx="3380564" cy="813482"/>
            <a:chOff x="7917891" y="3481371"/>
            <a:chExt cx="3380564" cy="813482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C171BA0-2C64-46C7-8E5E-96D38E256F4F}"/>
                </a:ext>
              </a:extLst>
            </p:cNvPr>
            <p:cNvCxnSpPr/>
            <p:nvPr/>
          </p:nvCxnSpPr>
          <p:spPr>
            <a:xfrm>
              <a:off x="7917891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占位符 9">
              <a:extLst>
                <a:ext uri="{FF2B5EF4-FFF2-40B4-BE49-F238E27FC236}">
                  <a16:creationId xmlns:a16="http://schemas.microsoft.com/office/drawing/2014/main" id="{E3C7C6E9-A378-40CB-8396-4A8C0EF4A691}"/>
                </a:ext>
              </a:extLst>
            </p:cNvPr>
            <p:cNvSpPr txBox="1">
              <a:spLocks/>
            </p:cNvSpPr>
            <p:nvPr/>
          </p:nvSpPr>
          <p:spPr>
            <a:xfrm>
              <a:off x="8475356" y="348137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统一网关路由</a:t>
              </a:r>
              <a:endParaRPr lang="zh-CN" altLang="en-US" sz="1800" dirty="0"/>
            </a:p>
          </p:txBody>
        </p:sp>
        <p:sp>
          <p:nvSpPr>
            <p:cNvPr id="54" name="文本占位符 9">
              <a:extLst>
                <a:ext uri="{FF2B5EF4-FFF2-40B4-BE49-F238E27FC236}">
                  <a16:creationId xmlns:a16="http://schemas.microsoft.com/office/drawing/2014/main" id="{C65D1436-71AC-413A-A818-2BEA3B66314D}"/>
                </a:ext>
              </a:extLst>
            </p:cNvPr>
            <p:cNvSpPr txBox="1">
              <a:spLocks/>
            </p:cNvSpPr>
            <p:nvPr/>
          </p:nvSpPr>
          <p:spPr>
            <a:xfrm>
              <a:off x="8475356" y="3790134"/>
              <a:ext cx="2823099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SpringCloudGateway</a:t>
              </a:r>
              <a:r>
                <a:rPr lang="zh-CN" altLang="en-US" sz="1400"/>
                <a:t>、</a:t>
              </a:r>
              <a:r>
                <a:rPr lang="en-US" altLang="zh-CN" sz="1400"/>
                <a:t>Zuul</a:t>
              </a:r>
              <a:endParaRPr lang="zh-CN" altLang="en-US" sz="1400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990024AE-C37B-4549-AC73-B7960569AB2D}"/>
              </a:ext>
            </a:extLst>
          </p:cNvPr>
          <p:cNvGrpSpPr/>
          <p:nvPr/>
        </p:nvGrpSpPr>
        <p:grpSpPr>
          <a:xfrm>
            <a:off x="7550723" y="4812677"/>
            <a:ext cx="2923903" cy="816409"/>
            <a:chOff x="7550723" y="4485297"/>
            <a:chExt cx="2923903" cy="81640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55C4881-63D9-43AD-B71B-739B5AC8825A}"/>
                </a:ext>
              </a:extLst>
            </p:cNvPr>
            <p:cNvCxnSpPr/>
            <p:nvPr/>
          </p:nvCxnSpPr>
          <p:spPr>
            <a:xfrm>
              <a:off x="7550723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占位符 9">
              <a:extLst>
                <a:ext uri="{FF2B5EF4-FFF2-40B4-BE49-F238E27FC236}">
                  <a16:creationId xmlns:a16="http://schemas.microsoft.com/office/drawing/2014/main" id="{0194F4B8-315F-4E81-A50F-C6095EF1945A}"/>
                </a:ext>
              </a:extLst>
            </p:cNvPr>
            <p:cNvSpPr txBox="1">
              <a:spLocks/>
            </p:cNvSpPr>
            <p:nvPr/>
          </p:nvSpPr>
          <p:spPr>
            <a:xfrm>
              <a:off x="8115761" y="4485297"/>
              <a:ext cx="2104138" cy="274294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流控、降级、保护</a:t>
              </a:r>
              <a:endParaRPr lang="zh-CN" altLang="en-US" sz="1800" dirty="0"/>
            </a:p>
          </p:txBody>
        </p:sp>
        <p:sp>
          <p:nvSpPr>
            <p:cNvPr id="56" name="文本占位符 9">
              <a:extLst>
                <a:ext uri="{FF2B5EF4-FFF2-40B4-BE49-F238E27FC236}">
                  <a16:creationId xmlns:a16="http://schemas.microsoft.com/office/drawing/2014/main" id="{A0C075A2-491E-46C6-AA51-33F9586C3A3A}"/>
                </a:ext>
              </a:extLst>
            </p:cNvPr>
            <p:cNvSpPr txBox="1">
              <a:spLocks/>
            </p:cNvSpPr>
            <p:nvPr/>
          </p:nvSpPr>
          <p:spPr>
            <a:xfrm>
              <a:off x="8115761" y="4796987"/>
              <a:ext cx="2358865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Hystix</a:t>
              </a:r>
              <a:r>
                <a:rPr lang="zh-CN" altLang="en-US" sz="1400"/>
                <a:t>、</a:t>
              </a:r>
              <a:r>
                <a:rPr lang="en-US" altLang="zh-CN" sz="1400"/>
                <a:t>Sentinel</a:t>
              </a:r>
              <a:endParaRPr lang="zh-CN" altLang="en-US" sz="14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100B476-8982-4A0B-9452-46D6EA880B0F}"/>
              </a:ext>
            </a:extLst>
          </p:cNvPr>
          <p:cNvGrpSpPr/>
          <p:nvPr/>
        </p:nvGrpSpPr>
        <p:grpSpPr>
          <a:xfrm>
            <a:off x="4918610" y="2982036"/>
            <a:ext cx="554153" cy="554153"/>
            <a:chOff x="4813721" y="1725253"/>
            <a:chExt cx="594720" cy="594720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F6D56433-8ED0-4205-9039-97CC0921DE64}"/>
                </a:ext>
              </a:extLst>
            </p:cNvPr>
            <p:cNvSpPr/>
            <p:nvPr/>
          </p:nvSpPr>
          <p:spPr>
            <a:xfrm>
              <a:off x="4813721" y="1725253"/>
              <a:ext cx="594720" cy="594720"/>
            </a:xfrm>
            <a:custGeom>
              <a:avLst/>
              <a:gdLst>
                <a:gd name="connsiteX0" fmla="*/ 297359 w 594720"/>
                <a:gd name="connsiteY0" fmla="*/ 77780 h 594720"/>
                <a:gd name="connsiteX1" fmla="*/ 83142 w 594720"/>
                <a:gd name="connsiteY1" fmla="*/ 297360 h 594720"/>
                <a:gd name="connsiteX2" fmla="*/ 297359 w 594720"/>
                <a:gd name="connsiteY2" fmla="*/ 516940 h 594720"/>
                <a:gd name="connsiteX3" fmla="*/ 511576 w 594720"/>
                <a:gd name="connsiteY3" fmla="*/ 297360 h 594720"/>
                <a:gd name="connsiteX4" fmla="*/ 297359 w 594720"/>
                <a:gd name="connsiteY4" fmla="*/ 77780 h 594720"/>
                <a:gd name="connsiteX5" fmla="*/ 297360 w 594720"/>
                <a:gd name="connsiteY5" fmla="*/ 0 h 594720"/>
                <a:gd name="connsiteX6" fmla="*/ 594720 w 594720"/>
                <a:gd name="connsiteY6" fmla="*/ 297360 h 594720"/>
                <a:gd name="connsiteX7" fmla="*/ 297360 w 594720"/>
                <a:gd name="connsiteY7" fmla="*/ 594720 h 594720"/>
                <a:gd name="connsiteX8" fmla="*/ 0 w 594720"/>
                <a:gd name="connsiteY8" fmla="*/ 297360 h 594720"/>
                <a:gd name="connsiteX9" fmla="*/ 297360 w 594720"/>
                <a:gd name="connsiteY9" fmla="*/ 0 h 59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720" h="594720">
                  <a:moveTo>
                    <a:pt x="297359" y="77780"/>
                  </a:moveTo>
                  <a:cubicBezTo>
                    <a:pt x="179050" y="77780"/>
                    <a:pt x="83142" y="176089"/>
                    <a:pt x="83142" y="297360"/>
                  </a:cubicBezTo>
                  <a:cubicBezTo>
                    <a:pt x="83142" y="418631"/>
                    <a:pt x="179050" y="516940"/>
                    <a:pt x="297359" y="516940"/>
                  </a:cubicBezTo>
                  <a:cubicBezTo>
                    <a:pt x="415668" y="516940"/>
                    <a:pt x="511576" y="418631"/>
                    <a:pt x="511576" y="297360"/>
                  </a:cubicBezTo>
                  <a:cubicBezTo>
                    <a:pt x="511576" y="176089"/>
                    <a:pt x="415668" y="77780"/>
                    <a:pt x="297359" y="77780"/>
                  </a:cubicBezTo>
                  <a:close/>
                  <a:moveTo>
                    <a:pt x="297360" y="0"/>
                  </a:moveTo>
                  <a:cubicBezTo>
                    <a:pt x="461587" y="0"/>
                    <a:pt x="594720" y="133133"/>
                    <a:pt x="594720" y="297360"/>
                  </a:cubicBezTo>
                  <a:cubicBezTo>
                    <a:pt x="594720" y="461587"/>
                    <a:pt x="461587" y="594720"/>
                    <a:pt x="297360" y="594720"/>
                  </a:cubicBezTo>
                  <a:cubicBezTo>
                    <a:pt x="133133" y="594720"/>
                    <a:pt x="0" y="461587"/>
                    <a:pt x="0" y="297360"/>
                  </a:cubicBezTo>
                  <a:cubicBezTo>
                    <a:pt x="0" y="133133"/>
                    <a:pt x="133133" y="0"/>
                    <a:pt x="29736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03A1A8F8-A190-4F5A-9436-D1CAD19E2AA8}"/>
                </a:ext>
              </a:extLst>
            </p:cNvPr>
            <p:cNvSpPr/>
            <p:nvPr/>
          </p:nvSpPr>
          <p:spPr>
            <a:xfrm>
              <a:off x="4874344" y="1791155"/>
              <a:ext cx="466368" cy="466368"/>
            </a:xfrm>
            <a:custGeom>
              <a:avLst/>
              <a:gdLst>
                <a:gd name="connsiteX0" fmla="*/ 308404 w 654922"/>
                <a:gd name="connsiteY0" fmla="*/ 397326 h 654922"/>
                <a:gd name="connsiteX1" fmla="*/ 302052 w 654922"/>
                <a:gd name="connsiteY1" fmla="*/ 403679 h 654922"/>
                <a:gd name="connsiteX2" fmla="*/ 308404 w 654922"/>
                <a:gd name="connsiteY2" fmla="*/ 410031 h 654922"/>
                <a:gd name="connsiteX3" fmla="*/ 422737 w 654922"/>
                <a:gd name="connsiteY3" fmla="*/ 410031 h 654922"/>
                <a:gd name="connsiteX4" fmla="*/ 429089 w 654922"/>
                <a:gd name="connsiteY4" fmla="*/ 403679 h 654922"/>
                <a:gd name="connsiteX5" fmla="*/ 422737 w 654922"/>
                <a:gd name="connsiteY5" fmla="*/ 397326 h 654922"/>
                <a:gd name="connsiteX6" fmla="*/ 251244 w 654922"/>
                <a:gd name="connsiteY6" fmla="*/ 378282 h 654922"/>
                <a:gd name="connsiteX7" fmla="*/ 244323 w 654922"/>
                <a:gd name="connsiteY7" fmla="*/ 396744 h 654922"/>
                <a:gd name="connsiteX8" fmla="*/ 225834 w 654922"/>
                <a:gd name="connsiteY8" fmla="*/ 396744 h 654922"/>
                <a:gd name="connsiteX9" fmla="*/ 240855 w 654922"/>
                <a:gd name="connsiteY9" fmla="*/ 408298 h 654922"/>
                <a:gd name="connsiteX10" fmla="*/ 233934 w 654922"/>
                <a:gd name="connsiteY10" fmla="*/ 429089 h 654922"/>
                <a:gd name="connsiteX11" fmla="*/ 251244 w 654922"/>
                <a:gd name="connsiteY11" fmla="*/ 416384 h 654922"/>
                <a:gd name="connsiteX12" fmla="*/ 268568 w 654922"/>
                <a:gd name="connsiteY12" fmla="*/ 429089 h 654922"/>
                <a:gd name="connsiteX13" fmla="*/ 261647 w 654922"/>
                <a:gd name="connsiteY13" fmla="*/ 408298 h 654922"/>
                <a:gd name="connsiteX14" fmla="*/ 276655 w 654922"/>
                <a:gd name="connsiteY14" fmla="*/ 396744 h 654922"/>
                <a:gd name="connsiteX15" fmla="*/ 258179 w 654922"/>
                <a:gd name="connsiteY15" fmla="*/ 396744 h 654922"/>
                <a:gd name="connsiteX16" fmla="*/ 308404 w 654922"/>
                <a:gd name="connsiteY16" fmla="*/ 321122 h 654922"/>
                <a:gd name="connsiteX17" fmla="*/ 302052 w 654922"/>
                <a:gd name="connsiteY17" fmla="*/ 327462 h 654922"/>
                <a:gd name="connsiteX18" fmla="*/ 308404 w 654922"/>
                <a:gd name="connsiteY18" fmla="*/ 333814 h 654922"/>
                <a:gd name="connsiteX19" fmla="*/ 422737 w 654922"/>
                <a:gd name="connsiteY19" fmla="*/ 333814 h 654922"/>
                <a:gd name="connsiteX20" fmla="*/ 429089 w 654922"/>
                <a:gd name="connsiteY20" fmla="*/ 327462 h 654922"/>
                <a:gd name="connsiteX21" fmla="*/ 422737 w 654922"/>
                <a:gd name="connsiteY21" fmla="*/ 321122 h 654922"/>
                <a:gd name="connsiteX22" fmla="*/ 251244 w 654922"/>
                <a:gd name="connsiteY22" fmla="*/ 302051 h 654922"/>
                <a:gd name="connsiteX23" fmla="*/ 244323 w 654922"/>
                <a:gd name="connsiteY23" fmla="*/ 320540 h 654922"/>
                <a:gd name="connsiteX24" fmla="*/ 225834 w 654922"/>
                <a:gd name="connsiteY24" fmla="*/ 320540 h 654922"/>
                <a:gd name="connsiteX25" fmla="*/ 240855 w 654922"/>
                <a:gd name="connsiteY25" fmla="*/ 332080 h 654922"/>
                <a:gd name="connsiteX26" fmla="*/ 233934 w 654922"/>
                <a:gd name="connsiteY26" fmla="*/ 352872 h 654922"/>
                <a:gd name="connsiteX27" fmla="*/ 251244 w 654922"/>
                <a:gd name="connsiteY27" fmla="*/ 340167 h 654922"/>
                <a:gd name="connsiteX28" fmla="*/ 268568 w 654922"/>
                <a:gd name="connsiteY28" fmla="*/ 352872 h 654922"/>
                <a:gd name="connsiteX29" fmla="*/ 261647 w 654922"/>
                <a:gd name="connsiteY29" fmla="*/ 332080 h 654922"/>
                <a:gd name="connsiteX30" fmla="*/ 276655 w 654922"/>
                <a:gd name="connsiteY30" fmla="*/ 320540 h 654922"/>
                <a:gd name="connsiteX31" fmla="*/ 258179 w 654922"/>
                <a:gd name="connsiteY31" fmla="*/ 320540 h 654922"/>
                <a:gd name="connsiteX32" fmla="*/ 251244 w 654922"/>
                <a:gd name="connsiteY32" fmla="*/ 302051 h 654922"/>
                <a:gd name="connsiteX33" fmla="*/ 308404 w 654922"/>
                <a:gd name="connsiteY33" fmla="*/ 244905 h 654922"/>
                <a:gd name="connsiteX34" fmla="*/ 302052 w 654922"/>
                <a:gd name="connsiteY34" fmla="*/ 251244 h 654922"/>
                <a:gd name="connsiteX35" fmla="*/ 308404 w 654922"/>
                <a:gd name="connsiteY35" fmla="*/ 257597 h 654922"/>
                <a:gd name="connsiteX36" fmla="*/ 422737 w 654922"/>
                <a:gd name="connsiteY36" fmla="*/ 257597 h 654922"/>
                <a:gd name="connsiteX37" fmla="*/ 429089 w 654922"/>
                <a:gd name="connsiteY37" fmla="*/ 251244 h 654922"/>
                <a:gd name="connsiteX38" fmla="*/ 422737 w 654922"/>
                <a:gd name="connsiteY38" fmla="*/ 244905 h 654922"/>
                <a:gd name="connsiteX39" fmla="*/ 251244 w 654922"/>
                <a:gd name="connsiteY39" fmla="*/ 225834 h 654922"/>
                <a:gd name="connsiteX40" fmla="*/ 244323 w 654922"/>
                <a:gd name="connsiteY40" fmla="*/ 244323 h 654922"/>
                <a:gd name="connsiteX41" fmla="*/ 225834 w 654922"/>
                <a:gd name="connsiteY41" fmla="*/ 244323 h 654922"/>
                <a:gd name="connsiteX42" fmla="*/ 240855 w 654922"/>
                <a:gd name="connsiteY42" fmla="*/ 255863 h 654922"/>
                <a:gd name="connsiteX43" fmla="*/ 233934 w 654922"/>
                <a:gd name="connsiteY43" fmla="*/ 276654 h 654922"/>
                <a:gd name="connsiteX44" fmla="*/ 251244 w 654922"/>
                <a:gd name="connsiteY44" fmla="*/ 263949 h 654922"/>
                <a:gd name="connsiteX45" fmla="*/ 268568 w 654922"/>
                <a:gd name="connsiteY45" fmla="*/ 276654 h 654922"/>
                <a:gd name="connsiteX46" fmla="*/ 261647 w 654922"/>
                <a:gd name="connsiteY46" fmla="*/ 255863 h 654922"/>
                <a:gd name="connsiteX47" fmla="*/ 276655 w 654922"/>
                <a:gd name="connsiteY47" fmla="*/ 244323 h 654922"/>
                <a:gd name="connsiteX48" fmla="*/ 258179 w 654922"/>
                <a:gd name="connsiteY48" fmla="*/ 244323 h 654922"/>
                <a:gd name="connsiteX49" fmla="*/ 251244 w 654922"/>
                <a:gd name="connsiteY49" fmla="*/ 225834 h 654922"/>
                <a:gd name="connsiteX50" fmla="*/ 213142 w 654922"/>
                <a:gd name="connsiteY50" fmla="*/ 200437 h 654922"/>
                <a:gd name="connsiteX51" fmla="*/ 441781 w 654922"/>
                <a:gd name="connsiteY51" fmla="*/ 200437 h 654922"/>
                <a:gd name="connsiteX52" fmla="*/ 454486 w 654922"/>
                <a:gd name="connsiteY52" fmla="*/ 213142 h 654922"/>
                <a:gd name="connsiteX53" fmla="*/ 454486 w 654922"/>
                <a:gd name="connsiteY53" fmla="*/ 441781 h 654922"/>
                <a:gd name="connsiteX54" fmla="*/ 441781 w 654922"/>
                <a:gd name="connsiteY54" fmla="*/ 454486 h 654922"/>
                <a:gd name="connsiteX55" fmla="*/ 213142 w 654922"/>
                <a:gd name="connsiteY55" fmla="*/ 454486 h 654922"/>
                <a:gd name="connsiteX56" fmla="*/ 200437 w 654922"/>
                <a:gd name="connsiteY56" fmla="*/ 441781 h 654922"/>
                <a:gd name="connsiteX57" fmla="*/ 200437 w 654922"/>
                <a:gd name="connsiteY57" fmla="*/ 213142 h 654922"/>
                <a:gd name="connsiteX58" fmla="*/ 213142 w 654922"/>
                <a:gd name="connsiteY58" fmla="*/ 200437 h 654922"/>
                <a:gd name="connsiteX59" fmla="*/ 213142 w 654922"/>
                <a:gd name="connsiteY59" fmla="*/ 187732 h 654922"/>
                <a:gd name="connsiteX60" fmla="*/ 187732 w 654922"/>
                <a:gd name="connsiteY60" fmla="*/ 213142 h 654922"/>
                <a:gd name="connsiteX61" fmla="*/ 187732 w 654922"/>
                <a:gd name="connsiteY61" fmla="*/ 441781 h 654922"/>
                <a:gd name="connsiteX62" fmla="*/ 213142 w 654922"/>
                <a:gd name="connsiteY62" fmla="*/ 467191 h 654922"/>
                <a:gd name="connsiteX63" fmla="*/ 441781 w 654922"/>
                <a:gd name="connsiteY63" fmla="*/ 467191 h 654922"/>
                <a:gd name="connsiteX64" fmla="*/ 467191 w 654922"/>
                <a:gd name="connsiteY64" fmla="*/ 441781 h 654922"/>
                <a:gd name="connsiteX65" fmla="*/ 467191 w 654922"/>
                <a:gd name="connsiteY65" fmla="*/ 213142 h 654922"/>
                <a:gd name="connsiteX66" fmla="*/ 441781 w 654922"/>
                <a:gd name="connsiteY66" fmla="*/ 187732 h 654922"/>
                <a:gd name="connsiteX67" fmla="*/ 327461 w 654922"/>
                <a:gd name="connsiteY67" fmla="*/ 0 h 654922"/>
                <a:gd name="connsiteX68" fmla="*/ 654922 w 654922"/>
                <a:gd name="connsiteY68" fmla="*/ 327461 h 654922"/>
                <a:gd name="connsiteX69" fmla="*/ 327461 w 654922"/>
                <a:gd name="connsiteY69" fmla="*/ 654922 h 654922"/>
                <a:gd name="connsiteX70" fmla="*/ 0 w 654922"/>
                <a:gd name="connsiteY70" fmla="*/ 327461 h 654922"/>
                <a:gd name="connsiteX71" fmla="*/ 327461 w 654922"/>
                <a:gd name="connsiteY71" fmla="*/ 0 h 65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54922" h="654922">
                  <a:moveTo>
                    <a:pt x="308404" y="397326"/>
                  </a:moveTo>
                  <a:cubicBezTo>
                    <a:pt x="304898" y="397326"/>
                    <a:pt x="302052" y="400173"/>
                    <a:pt x="302052" y="403679"/>
                  </a:cubicBezTo>
                  <a:cubicBezTo>
                    <a:pt x="302052" y="407185"/>
                    <a:pt x="304898" y="410031"/>
                    <a:pt x="308404" y="410031"/>
                  </a:cubicBezTo>
                  <a:lnTo>
                    <a:pt x="422737" y="410031"/>
                  </a:lnTo>
                  <a:cubicBezTo>
                    <a:pt x="426243" y="410031"/>
                    <a:pt x="429089" y="407185"/>
                    <a:pt x="429089" y="403679"/>
                  </a:cubicBezTo>
                  <a:cubicBezTo>
                    <a:pt x="429089" y="400173"/>
                    <a:pt x="426243" y="397326"/>
                    <a:pt x="422737" y="397326"/>
                  </a:cubicBezTo>
                  <a:close/>
                  <a:moveTo>
                    <a:pt x="251244" y="378282"/>
                  </a:moveTo>
                  <a:lnTo>
                    <a:pt x="244323" y="396744"/>
                  </a:lnTo>
                  <a:lnTo>
                    <a:pt x="225834" y="396744"/>
                  </a:lnTo>
                  <a:lnTo>
                    <a:pt x="240855" y="408298"/>
                  </a:lnTo>
                  <a:lnTo>
                    <a:pt x="233934" y="429089"/>
                  </a:lnTo>
                  <a:lnTo>
                    <a:pt x="251244" y="416384"/>
                  </a:lnTo>
                  <a:lnTo>
                    <a:pt x="268568" y="429089"/>
                  </a:lnTo>
                  <a:lnTo>
                    <a:pt x="261647" y="408298"/>
                  </a:lnTo>
                  <a:lnTo>
                    <a:pt x="276655" y="396744"/>
                  </a:lnTo>
                  <a:cubicBezTo>
                    <a:pt x="276655" y="396744"/>
                    <a:pt x="258179" y="396744"/>
                    <a:pt x="258179" y="396744"/>
                  </a:cubicBezTo>
                  <a:close/>
                  <a:moveTo>
                    <a:pt x="308404" y="321122"/>
                  </a:moveTo>
                  <a:cubicBezTo>
                    <a:pt x="304898" y="321122"/>
                    <a:pt x="302052" y="323955"/>
                    <a:pt x="302052" y="327462"/>
                  </a:cubicBezTo>
                  <a:cubicBezTo>
                    <a:pt x="302052" y="330981"/>
                    <a:pt x="304898" y="333814"/>
                    <a:pt x="308404" y="333814"/>
                  </a:cubicBezTo>
                  <a:lnTo>
                    <a:pt x="422737" y="333814"/>
                  </a:lnTo>
                  <a:cubicBezTo>
                    <a:pt x="426243" y="333814"/>
                    <a:pt x="429089" y="330981"/>
                    <a:pt x="429089" y="327462"/>
                  </a:cubicBezTo>
                  <a:cubicBezTo>
                    <a:pt x="429089" y="323955"/>
                    <a:pt x="426243" y="321122"/>
                    <a:pt x="422737" y="321122"/>
                  </a:cubicBezTo>
                  <a:close/>
                  <a:moveTo>
                    <a:pt x="251244" y="302051"/>
                  </a:moveTo>
                  <a:lnTo>
                    <a:pt x="244323" y="320540"/>
                  </a:lnTo>
                  <a:lnTo>
                    <a:pt x="225834" y="320540"/>
                  </a:lnTo>
                  <a:lnTo>
                    <a:pt x="240855" y="332080"/>
                  </a:lnTo>
                  <a:lnTo>
                    <a:pt x="233934" y="352872"/>
                  </a:lnTo>
                  <a:lnTo>
                    <a:pt x="251244" y="340167"/>
                  </a:lnTo>
                  <a:lnTo>
                    <a:pt x="268568" y="352872"/>
                  </a:lnTo>
                  <a:lnTo>
                    <a:pt x="261647" y="332080"/>
                  </a:lnTo>
                  <a:lnTo>
                    <a:pt x="276655" y="320540"/>
                  </a:lnTo>
                  <a:lnTo>
                    <a:pt x="258179" y="320540"/>
                  </a:lnTo>
                  <a:cubicBezTo>
                    <a:pt x="258179" y="320540"/>
                    <a:pt x="251244" y="302051"/>
                    <a:pt x="251244" y="302051"/>
                  </a:cubicBezTo>
                  <a:close/>
                  <a:moveTo>
                    <a:pt x="308404" y="244905"/>
                  </a:moveTo>
                  <a:cubicBezTo>
                    <a:pt x="304898" y="244905"/>
                    <a:pt x="302052" y="247738"/>
                    <a:pt x="302052" y="251244"/>
                  </a:cubicBezTo>
                  <a:cubicBezTo>
                    <a:pt x="302052" y="254763"/>
                    <a:pt x="304898" y="257597"/>
                    <a:pt x="308404" y="257597"/>
                  </a:cubicBezTo>
                  <a:lnTo>
                    <a:pt x="422737" y="257597"/>
                  </a:lnTo>
                  <a:cubicBezTo>
                    <a:pt x="426243" y="257597"/>
                    <a:pt x="429089" y="254763"/>
                    <a:pt x="429089" y="251244"/>
                  </a:cubicBezTo>
                  <a:cubicBezTo>
                    <a:pt x="429089" y="247738"/>
                    <a:pt x="426243" y="244905"/>
                    <a:pt x="422737" y="244905"/>
                  </a:cubicBezTo>
                  <a:close/>
                  <a:moveTo>
                    <a:pt x="251244" y="225834"/>
                  </a:moveTo>
                  <a:lnTo>
                    <a:pt x="244323" y="244323"/>
                  </a:lnTo>
                  <a:lnTo>
                    <a:pt x="225834" y="244323"/>
                  </a:lnTo>
                  <a:lnTo>
                    <a:pt x="240855" y="255863"/>
                  </a:lnTo>
                  <a:lnTo>
                    <a:pt x="233934" y="276654"/>
                  </a:lnTo>
                  <a:lnTo>
                    <a:pt x="251244" y="263949"/>
                  </a:lnTo>
                  <a:lnTo>
                    <a:pt x="268568" y="276654"/>
                  </a:lnTo>
                  <a:lnTo>
                    <a:pt x="261647" y="255863"/>
                  </a:lnTo>
                  <a:lnTo>
                    <a:pt x="276655" y="244323"/>
                  </a:lnTo>
                  <a:lnTo>
                    <a:pt x="258179" y="244323"/>
                  </a:lnTo>
                  <a:cubicBezTo>
                    <a:pt x="258179" y="244323"/>
                    <a:pt x="251244" y="225834"/>
                    <a:pt x="251244" y="225834"/>
                  </a:cubicBezTo>
                  <a:close/>
                  <a:moveTo>
                    <a:pt x="213142" y="200437"/>
                  </a:moveTo>
                  <a:lnTo>
                    <a:pt x="441781" y="200437"/>
                  </a:lnTo>
                  <a:cubicBezTo>
                    <a:pt x="448794" y="200437"/>
                    <a:pt x="454486" y="206130"/>
                    <a:pt x="454486" y="213142"/>
                  </a:cubicBezTo>
                  <a:cubicBezTo>
                    <a:pt x="454486" y="213142"/>
                    <a:pt x="454486" y="441781"/>
                    <a:pt x="454486" y="441781"/>
                  </a:cubicBezTo>
                  <a:cubicBezTo>
                    <a:pt x="454486" y="448806"/>
                    <a:pt x="448794" y="454486"/>
                    <a:pt x="441781" y="454486"/>
                  </a:cubicBezTo>
                  <a:lnTo>
                    <a:pt x="213142" y="454486"/>
                  </a:lnTo>
                  <a:cubicBezTo>
                    <a:pt x="206117" y="454486"/>
                    <a:pt x="200437" y="448806"/>
                    <a:pt x="200437" y="441781"/>
                  </a:cubicBezTo>
                  <a:lnTo>
                    <a:pt x="200437" y="213142"/>
                  </a:lnTo>
                  <a:cubicBezTo>
                    <a:pt x="200437" y="206130"/>
                    <a:pt x="206117" y="200437"/>
                    <a:pt x="213142" y="200437"/>
                  </a:cubicBezTo>
                  <a:close/>
                  <a:moveTo>
                    <a:pt x="213142" y="187732"/>
                  </a:moveTo>
                  <a:cubicBezTo>
                    <a:pt x="199105" y="187732"/>
                    <a:pt x="187732" y="199104"/>
                    <a:pt x="187732" y="213142"/>
                  </a:cubicBezTo>
                  <a:lnTo>
                    <a:pt x="187732" y="441781"/>
                  </a:lnTo>
                  <a:cubicBezTo>
                    <a:pt x="187732" y="455819"/>
                    <a:pt x="199105" y="467191"/>
                    <a:pt x="213142" y="467191"/>
                  </a:cubicBezTo>
                  <a:lnTo>
                    <a:pt x="441781" y="467191"/>
                  </a:lnTo>
                  <a:cubicBezTo>
                    <a:pt x="455819" y="467191"/>
                    <a:pt x="467191" y="455819"/>
                    <a:pt x="467191" y="441781"/>
                  </a:cubicBezTo>
                  <a:lnTo>
                    <a:pt x="467191" y="213142"/>
                  </a:lnTo>
                  <a:cubicBezTo>
                    <a:pt x="467191" y="199104"/>
                    <a:pt x="455819" y="187732"/>
                    <a:pt x="441781" y="187732"/>
                  </a:cubicBezTo>
                  <a:close/>
                  <a:moveTo>
                    <a:pt x="327461" y="0"/>
                  </a:moveTo>
                  <a:cubicBezTo>
                    <a:pt x="508313" y="0"/>
                    <a:pt x="654922" y="146609"/>
                    <a:pt x="654922" y="327461"/>
                  </a:cubicBezTo>
                  <a:cubicBezTo>
                    <a:pt x="654922" y="508313"/>
                    <a:pt x="508313" y="654922"/>
                    <a:pt x="327461" y="654922"/>
                  </a:cubicBezTo>
                  <a:cubicBezTo>
                    <a:pt x="146609" y="654922"/>
                    <a:pt x="0" y="508313"/>
                    <a:pt x="0" y="327461"/>
                  </a:cubicBezTo>
                  <a:cubicBezTo>
                    <a:pt x="0" y="146609"/>
                    <a:pt x="146609" y="0"/>
                    <a:pt x="3274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801193E-BC8D-4C49-A2F1-350E2DEA9157}"/>
              </a:ext>
            </a:extLst>
          </p:cNvPr>
          <p:cNvGrpSpPr/>
          <p:nvPr/>
        </p:nvGrpSpPr>
        <p:grpSpPr>
          <a:xfrm>
            <a:off x="6707331" y="3001518"/>
            <a:ext cx="554648" cy="554152"/>
            <a:chOff x="6707331" y="2674138"/>
            <a:chExt cx="554648" cy="554152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D4BA4D96-55E6-4074-BA4F-265260740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331" y="2674138"/>
              <a:ext cx="554648" cy="554152"/>
            </a:xfrm>
            <a:custGeom>
              <a:avLst/>
              <a:gdLst>
                <a:gd name="T0" fmla="*/ 390 w 474"/>
                <a:gd name="T1" fmla="*/ 390 h 474"/>
                <a:gd name="T2" fmla="*/ 84 w 474"/>
                <a:gd name="T3" fmla="*/ 390 h 474"/>
                <a:gd name="T4" fmla="*/ 84 w 474"/>
                <a:gd name="T5" fmla="*/ 84 h 474"/>
                <a:gd name="T6" fmla="*/ 390 w 474"/>
                <a:gd name="T7" fmla="*/ 84 h 474"/>
                <a:gd name="T8" fmla="*/ 390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390" y="390"/>
                  </a:moveTo>
                  <a:cubicBezTo>
                    <a:pt x="306" y="474"/>
                    <a:pt x="169" y="474"/>
                    <a:pt x="84" y="390"/>
                  </a:cubicBezTo>
                  <a:cubicBezTo>
                    <a:pt x="0" y="305"/>
                    <a:pt x="0" y="168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8"/>
                    <a:pt x="474" y="305"/>
                    <a:pt x="390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Shape 2376">
              <a:extLst>
                <a:ext uri="{FF2B5EF4-FFF2-40B4-BE49-F238E27FC236}">
                  <a16:creationId xmlns:a16="http://schemas.microsoft.com/office/drawing/2014/main" id="{5C02A742-1964-4742-BF17-B722A8FD57C5}"/>
                </a:ext>
              </a:extLst>
            </p:cNvPr>
            <p:cNvSpPr/>
            <p:nvPr/>
          </p:nvSpPr>
          <p:spPr>
            <a:xfrm>
              <a:off x="6874810" y="2812559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8836"/>
                  </a:moveTo>
                  <a:lnTo>
                    <a:pt x="10800" y="5967"/>
                  </a:lnTo>
                  <a:lnTo>
                    <a:pt x="13929" y="8836"/>
                  </a:lnTo>
                  <a:cubicBezTo>
                    <a:pt x="13929" y="8836"/>
                    <a:pt x="10800" y="8836"/>
                    <a:pt x="10800" y="8836"/>
                  </a:cubicBezTo>
                  <a:close/>
                  <a:moveTo>
                    <a:pt x="14400" y="19636"/>
                  </a:moveTo>
                  <a:cubicBezTo>
                    <a:pt x="14400" y="20179"/>
                    <a:pt x="13862" y="20618"/>
                    <a:pt x="13200" y="20618"/>
                  </a:cubicBezTo>
                  <a:lnTo>
                    <a:pt x="2400" y="20618"/>
                  </a:lnTo>
                  <a:cubicBezTo>
                    <a:pt x="1738" y="20618"/>
                    <a:pt x="1200" y="20179"/>
                    <a:pt x="1200" y="19636"/>
                  </a:cubicBezTo>
                  <a:lnTo>
                    <a:pt x="1200" y="6873"/>
                  </a:lnTo>
                  <a:cubicBezTo>
                    <a:pt x="1200" y="6331"/>
                    <a:pt x="1738" y="5891"/>
                    <a:pt x="2400" y="5891"/>
                  </a:cubicBezTo>
                  <a:lnTo>
                    <a:pt x="9600" y="5891"/>
                  </a:lnTo>
                  <a:lnTo>
                    <a:pt x="9600" y="8836"/>
                  </a:lnTo>
                  <a:cubicBezTo>
                    <a:pt x="9600" y="9378"/>
                    <a:pt x="10138" y="9818"/>
                    <a:pt x="10800" y="9818"/>
                  </a:cubicBezTo>
                  <a:lnTo>
                    <a:pt x="14400" y="9818"/>
                  </a:lnTo>
                  <a:cubicBezTo>
                    <a:pt x="14400" y="9818"/>
                    <a:pt x="14400" y="19636"/>
                    <a:pt x="14400" y="19636"/>
                  </a:cubicBezTo>
                  <a:close/>
                  <a:moveTo>
                    <a:pt x="2400" y="4909"/>
                  </a:moveTo>
                  <a:cubicBezTo>
                    <a:pt x="1075" y="4909"/>
                    <a:pt x="0" y="5788"/>
                    <a:pt x="0" y="6873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3200" y="21600"/>
                  </a:lnTo>
                  <a:cubicBezTo>
                    <a:pt x="14525" y="21600"/>
                    <a:pt x="15600" y="20721"/>
                    <a:pt x="15600" y="19636"/>
                  </a:cubicBezTo>
                  <a:lnTo>
                    <a:pt x="15600" y="8836"/>
                  </a:lnTo>
                  <a:lnTo>
                    <a:pt x="11400" y="4909"/>
                  </a:lnTo>
                  <a:cubicBezTo>
                    <a:pt x="11400" y="4909"/>
                    <a:pt x="2400" y="4909"/>
                    <a:pt x="2400" y="4909"/>
                  </a:cubicBezTo>
                  <a:close/>
                  <a:moveTo>
                    <a:pt x="16800" y="3927"/>
                  </a:moveTo>
                  <a:lnTo>
                    <a:pt x="16800" y="1058"/>
                  </a:lnTo>
                  <a:lnTo>
                    <a:pt x="19929" y="3927"/>
                  </a:lnTo>
                  <a:cubicBezTo>
                    <a:pt x="19929" y="3927"/>
                    <a:pt x="16800" y="3927"/>
                    <a:pt x="16800" y="3927"/>
                  </a:cubicBezTo>
                  <a:close/>
                  <a:moveTo>
                    <a:pt x="17400" y="0"/>
                  </a:moveTo>
                  <a:lnTo>
                    <a:pt x="8400" y="0"/>
                  </a:lnTo>
                  <a:cubicBezTo>
                    <a:pt x="7075" y="0"/>
                    <a:pt x="6000" y="879"/>
                    <a:pt x="6000" y="1964"/>
                  </a:cubicBezTo>
                  <a:lnTo>
                    <a:pt x="6000" y="3436"/>
                  </a:lnTo>
                  <a:cubicBezTo>
                    <a:pt x="6000" y="3708"/>
                    <a:pt x="6268" y="3927"/>
                    <a:pt x="6600" y="3927"/>
                  </a:cubicBezTo>
                  <a:cubicBezTo>
                    <a:pt x="6932" y="3927"/>
                    <a:pt x="7200" y="3708"/>
                    <a:pt x="7200" y="3436"/>
                  </a:cubicBezTo>
                  <a:lnTo>
                    <a:pt x="7200" y="1964"/>
                  </a:lnTo>
                  <a:cubicBezTo>
                    <a:pt x="7200" y="1422"/>
                    <a:pt x="7738" y="982"/>
                    <a:pt x="8400" y="982"/>
                  </a:cubicBezTo>
                  <a:lnTo>
                    <a:pt x="15600" y="982"/>
                  </a:lnTo>
                  <a:lnTo>
                    <a:pt x="15600" y="3927"/>
                  </a:lnTo>
                  <a:cubicBezTo>
                    <a:pt x="15600" y="4469"/>
                    <a:pt x="16138" y="4909"/>
                    <a:pt x="16800" y="4909"/>
                  </a:cubicBezTo>
                  <a:lnTo>
                    <a:pt x="20400" y="4909"/>
                  </a:lnTo>
                  <a:lnTo>
                    <a:pt x="20400" y="14727"/>
                  </a:lnTo>
                  <a:cubicBezTo>
                    <a:pt x="20400" y="15269"/>
                    <a:pt x="19862" y="15709"/>
                    <a:pt x="19200" y="15709"/>
                  </a:cubicBezTo>
                  <a:lnTo>
                    <a:pt x="17400" y="15709"/>
                  </a:lnTo>
                  <a:cubicBezTo>
                    <a:pt x="17068" y="15709"/>
                    <a:pt x="16800" y="15929"/>
                    <a:pt x="16800" y="16200"/>
                  </a:cubicBezTo>
                  <a:cubicBezTo>
                    <a:pt x="16800" y="16472"/>
                    <a:pt x="17068" y="16691"/>
                    <a:pt x="17400" y="16691"/>
                  </a:cubicBezTo>
                  <a:lnTo>
                    <a:pt x="19200" y="16691"/>
                  </a:lnTo>
                  <a:cubicBezTo>
                    <a:pt x="20525" y="16691"/>
                    <a:pt x="21600" y="15812"/>
                    <a:pt x="21600" y="14727"/>
                  </a:cubicBezTo>
                  <a:lnTo>
                    <a:pt x="21600" y="3927"/>
                  </a:lnTo>
                  <a:cubicBezTo>
                    <a:pt x="21600" y="3927"/>
                    <a:pt x="17400" y="0"/>
                    <a:pt x="17400" y="0"/>
                  </a:cubicBezTo>
                  <a:close/>
                  <a:moveTo>
                    <a:pt x="3600" y="12273"/>
                  </a:moveTo>
                  <a:cubicBezTo>
                    <a:pt x="3600" y="12544"/>
                    <a:pt x="3868" y="12764"/>
                    <a:pt x="4200" y="12764"/>
                  </a:cubicBezTo>
                  <a:lnTo>
                    <a:pt x="11400" y="12764"/>
                  </a:lnTo>
                  <a:cubicBezTo>
                    <a:pt x="11732" y="12764"/>
                    <a:pt x="12000" y="12544"/>
                    <a:pt x="12000" y="12273"/>
                  </a:cubicBezTo>
                  <a:cubicBezTo>
                    <a:pt x="12000" y="12002"/>
                    <a:pt x="11732" y="11782"/>
                    <a:pt x="11400" y="11782"/>
                  </a:cubicBezTo>
                  <a:lnTo>
                    <a:pt x="4200" y="11782"/>
                  </a:lnTo>
                  <a:cubicBezTo>
                    <a:pt x="3868" y="11782"/>
                    <a:pt x="3600" y="12002"/>
                    <a:pt x="3600" y="12273"/>
                  </a:cubicBezTo>
                  <a:moveTo>
                    <a:pt x="4200" y="9818"/>
                  </a:moveTo>
                  <a:lnTo>
                    <a:pt x="6600" y="9818"/>
                  </a:lnTo>
                  <a:cubicBezTo>
                    <a:pt x="6932" y="9818"/>
                    <a:pt x="7200" y="9599"/>
                    <a:pt x="7200" y="9327"/>
                  </a:cubicBezTo>
                  <a:cubicBezTo>
                    <a:pt x="7200" y="9056"/>
                    <a:pt x="6932" y="8836"/>
                    <a:pt x="6600" y="8836"/>
                  </a:cubicBezTo>
                  <a:lnTo>
                    <a:pt x="4200" y="8836"/>
                  </a:lnTo>
                  <a:cubicBezTo>
                    <a:pt x="3868" y="8836"/>
                    <a:pt x="3600" y="9056"/>
                    <a:pt x="3600" y="9327"/>
                  </a:cubicBezTo>
                  <a:cubicBezTo>
                    <a:pt x="3600" y="9599"/>
                    <a:pt x="3868" y="9818"/>
                    <a:pt x="4200" y="9818"/>
                  </a:cubicBezTo>
                  <a:moveTo>
                    <a:pt x="9000" y="17673"/>
                  </a:moveTo>
                  <a:lnTo>
                    <a:pt x="4200" y="17673"/>
                  </a:lnTo>
                  <a:cubicBezTo>
                    <a:pt x="3868" y="17673"/>
                    <a:pt x="3600" y="17893"/>
                    <a:pt x="3600" y="18164"/>
                  </a:cubicBezTo>
                  <a:cubicBezTo>
                    <a:pt x="3600" y="18435"/>
                    <a:pt x="3868" y="18655"/>
                    <a:pt x="4200" y="18655"/>
                  </a:cubicBezTo>
                  <a:lnTo>
                    <a:pt x="9000" y="18655"/>
                  </a:lnTo>
                  <a:cubicBezTo>
                    <a:pt x="9332" y="18655"/>
                    <a:pt x="9600" y="18435"/>
                    <a:pt x="9600" y="18164"/>
                  </a:cubicBezTo>
                  <a:cubicBezTo>
                    <a:pt x="9600" y="17893"/>
                    <a:pt x="9332" y="17673"/>
                    <a:pt x="9000" y="17673"/>
                  </a:cubicBezTo>
                  <a:moveTo>
                    <a:pt x="11400" y="14727"/>
                  </a:moveTo>
                  <a:lnTo>
                    <a:pt x="4200" y="14727"/>
                  </a:lnTo>
                  <a:cubicBezTo>
                    <a:pt x="3868" y="14727"/>
                    <a:pt x="3600" y="14947"/>
                    <a:pt x="3600" y="15218"/>
                  </a:cubicBezTo>
                  <a:cubicBezTo>
                    <a:pt x="3600" y="15490"/>
                    <a:pt x="3868" y="15709"/>
                    <a:pt x="4200" y="15709"/>
                  </a:cubicBezTo>
                  <a:lnTo>
                    <a:pt x="11400" y="15709"/>
                  </a:lnTo>
                  <a:cubicBezTo>
                    <a:pt x="11732" y="15709"/>
                    <a:pt x="12000" y="15490"/>
                    <a:pt x="12000" y="15218"/>
                  </a:cubicBezTo>
                  <a:cubicBezTo>
                    <a:pt x="12000" y="14947"/>
                    <a:pt x="11732" y="14727"/>
                    <a:pt x="11400" y="14727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826CEF2-9F86-4300-B941-4737116DA402}"/>
              </a:ext>
            </a:extLst>
          </p:cNvPr>
          <p:cNvGrpSpPr/>
          <p:nvPr/>
        </p:nvGrpSpPr>
        <p:grpSpPr>
          <a:xfrm>
            <a:off x="4573680" y="3919649"/>
            <a:ext cx="505214" cy="504719"/>
            <a:chOff x="4573680" y="3592269"/>
            <a:chExt cx="505214" cy="504719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44BD347-AAA5-4C0B-BBF3-309EF337E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680" y="3592269"/>
              <a:ext cx="505214" cy="504719"/>
            </a:xfrm>
            <a:prstGeom prst="ellipse">
              <a:avLst/>
            </a:pr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Shape 2430">
              <a:extLst>
                <a:ext uri="{FF2B5EF4-FFF2-40B4-BE49-F238E27FC236}">
                  <a16:creationId xmlns:a16="http://schemas.microsoft.com/office/drawing/2014/main" id="{D2AD605A-4A01-4897-8395-D7119F7CA37C}"/>
                </a:ext>
              </a:extLst>
            </p:cNvPr>
            <p:cNvSpPr/>
            <p:nvPr/>
          </p:nvSpPr>
          <p:spPr>
            <a:xfrm>
              <a:off x="4689146" y="369712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3585458-6758-42A4-B98D-11AC0593431C}"/>
              </a:ext>
            </a:extLst>
          </p:cNvPr>
          <p:cNvGrpSpPr/>
          <p:nvPr/>
        </p:nvGrpSpPr>
        <p:grpSpPr>
          <a:xfrm>
            <a:off x="7103007" y="3919649"/>
            <a:ext cx="505214" cy="504719"/>
            <a:chOff x="7103007" y="3592269"/>
            <a:chExt cx="505214" cy="50471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E9771CE-9800-4F8C-AC45-65E38FDF1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3007" y="3592269"/>
              <a:ext cx="505214" cy="504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68" name="图形 67">
              <a:extLst>
                <a:ext uri="{FF2B5EF4-FFF2-40B4-BE49-F238E27FC236}">
                  <a16:creationId xmlns:a16="http://schemas.microsoft.com/office/drawing/2014/main" id="{DF620538-2406-4159-A34C-19F3F69D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0361" y="3695128"/>
              <a:ext cx="275592" cy="275592"/>
            </a:xfrm>
            <a:prstGeom prst="rect">
              <a:avLst/>
            </a:prstGeom>
          </p:spPr>
        </p:pic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96597C1-3DD7-4EB8-8CC9-7A1B245E0946}"/>
              </a:ext>
            </a:extLst>
          </p:cNvPr>
          <p:cNvGrpSpPr/>
          <p:nvPr/>
        </p:nvGrpSpPr>
        <p:grpSpPr>
          <a:xfrm>
            <a:off x="6707331" y="4788348"/>
            <a:ext cx="554648" cy="554152"/>
            <a:chOff x="6707331" y="4460968"/>
            <a:chExt cx="554648" cy="554152"/>
          </a:xfrm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A5EAE093-451F-4D45-B20C-9D614FF89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331" y="4460968"/>
              <a:ext cx="554648" cy="554152"/>
            </a:xfrm>
            <a:custGeom>
              <a:avLst/>
              <a:gdLst>
                <a:gd name="T0" fmla="*/ 84 w 474"/>
                <a:gd name="T1" fmla="*/ 390 h 474"/>
                <a:gd name="T2" fmla="*/ 84 w 474"/>
                <a:gd name="T3" fmla="*/ 84 h 474"/>
                <a:gd name="T4" fmla="*/ 390 w 474"/>
                <a:gd name="T5" fmla="*/ 84 h 474"/>
                <a:gd name="T6" fmla="*/ 390 w 474"/>
                <a:gd name="T7" fmla="*/ 390 h 474"/>
                <a:gd name="T8" fmla="*/ 84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390"/>
                  </a:moveTo>
                  <a:cubicBezTo>
                    <a:pt x="0" y="306"/>
                    <a:pt x="0" y="169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6" y="474"/>
                    <a:pt x="169" y="474"/>
                    <a:pt x="84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330347C4-4CF5-467F-A4A7-5D4DB9F34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1730" y="4592077"/>
              <a:ext cx="306968" cy="306968"/>
            </a:xfrm>
            <a:prstGeom prst="rect">
              <a:avLst/>
            </a:prstGeom>
          </p:spPr>
        </p:pic>
      </p:grpSp>
      <p:sp>
        <p:nvSpPr>
          <p:cNvPr id="84" name="文本占位符 3">
            <a:extLst>
              <a:ext uri="{FF2B5EF4-FFF2-40B4-BE49-F238E27FC236}">
                <a16:creationId xmlns:a16="http://schemas.microsoft.com/office/drawing/2014/main" id="{298C0BEB-D0E1-405D-A26C-90D53D8DC0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679" y="1584265"/>
            <a:ext cx="10698800" cy="111130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目前的软件架构中，微服务架构是最为流行的一种</a:t>
            </a:r>
            <a:endParaRPr lang="en-US" altLang="zh-CN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413E2F2-9540-484D-B464-ED23A1B51D98}"/>
              </a:ext>
            </a:extLst>
          </p:cNvPr>
          <p:cNvSpPr/>
          <p:nvPr/>
        </p:nvSpPr>
        <p:spPr>
          <a:xfrm>
            <a:off x="5460211" y="3551139"/>
            <a:ext cx="1239585" cy="11946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E1083C3-4A25-4569-A9ED-5AAC74896576}"/>
              </a:ext>
            </a:extLst>
          </p:cNvPr>
          <p:cNvGrpSpPr/>
          <p:nvPr/>
        </p:nvGrpSpPr>
        <p:grpSpPr>
          <a:xfrm>
            <a:off x="5361749" y="3542690"/>
            <a:ext cx="1468502" cy="1383432"/>
            <a:chOff x="5361749" y="3542690"/>
            <a:chExt cx="1468502" cy="1383432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FE86A851-7492-46E0-A03B-28BBC94F15F8}"/>
                </a:ext>
              </a:extLst>
            </p:cNvPr>
            <p:cNvSpPr/>
            <p:nvPr/>
          </p:nvSpPr>
          <p:spPr>
            <a:xfrm>
              <a:off x="5361749" y="3542690"/>
              <a:ext cx="1468502" cy="13834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4366BBF-AD88-4679-BC40-43D4155A690E}"/>
                </a:ext>
              </a:extLst>
            </p:cNvPr>
            <p:cNvSpPr/>
            <p:nvPr/>
          </p:nvSpPr>
          <p:spPr>
            <a:xfrm>
              <a:off x="5480126" y="3641928"/>
              <a:ext cx="1239585" cy="1194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占位符 9">
              <a:extLst>
                <a:ext uri="{FF2B5EF4-FFF2-40B4-BE49-F238E27FC236}">
                  <a16:creationId xmlns:a16="http://schemas.microsoft.com/office/drawing/2014/main" id="{9E305F4D-893C-4830-A5FF-055BA08E055B}"/>
                </a:ext>
              </a:extLst>
            </p:cNvPr>
            <p:cNvSpPr txBox="1">
              <a:spLocks/>
            </p:cNvSpPr>
            <p:nvPr/>
          </p:nvSpPr>
          <p:spPr>
            <a:xfrm>
              <a:off x="5480126" y="4007254"/>
              <a:ext cx="1175976" cy="42635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>
                  <a:latin typeface="隶书" panose="02010509060101010101" pitchFamily="49" charset="-122"/>
                  <a:ea typeface="隶书" panose="02010509060101010101" pitchFamily="49" charset="-122"/>
                </a:rPr>
                <a:t>微服务</a:t>
              </a:r>
              <a:endPara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3FC53ADF-48EC-4FA9-83ED-DFB2E5E2C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235" y="1025733"/>
            <a:ext cx="1042758" cy="2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5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40E1E-0936-453F-A87F-BC8929980EE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426653"/>
          </a:xfrm>
        </p:spPr>
        <p:txBody>
          <a:bodyPr/>
          <a:lstStyle/>
          <a:p>
            <a:r>
              <a:rPr lang="en-US" altLang="zh-CN"/>
              <a:t>Dubbo</a:t>
            </a:r>
            <a:r>
              <a:rPr lang="zh-CN" altLang="en-US"/>
              <a:t>的基本架构</a:t>
            </a:r>
            <a:endParaRPr lang="en-US" altLang="zh-CN"/>
          </a:p>
          <a:p>
            <a:r>
              <a:rPr lang="zh-CN" altLang="en-US">
                <a:solidFill>
                  <a:srgbClr val="49504F"/>
                </a:solidFill>
              </a:rPr>
              <a:t>组件安装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入门案例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序列化处理</a:t>
            </a:r>
            <a:endParaRPr lang="en-US" alt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75B87F-81D6-49CA-B0FA-C4F267C63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70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9E92A5-A5D0-4912-9573-9778B4CCC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1335192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、今日资料中已经准备了</a:t>
            </a:r>
            <a:r>
              <a:rPr lang="en-US" altLang="zh-CN"/>
              <a:t>Dubbo</a:t>
            </a:r>
            <a:r>
              <a:rPr lang="zh-CN" altLang="en-US"/>
              <a:t>学习的案例工程，导入</a:t>
            </a:r>
            <a:r>
              <a:rPr lang="en-US" altLang="zh-CN"/>
              <a:t>IDEA</a:t>
            </a:r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766975C-49E7-4224-87DD-1817C9EC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51F715-A7F5-4E56-8AD3-A09D5BCF71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导入项目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0536A3-2667-4C5D-85F0-7966D610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80" y="2300287"/>
            <a:ext cx="8861745" cy="40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9629760E-AFCF-4C57-B8A3-53C5C554B9D5}"/>
              </a:ext>
            </a:extLst>
          </p:cNvPr>
          <p:cNvSpPr txBox="1">
            <a:spLocks/>
          </p:cNvSpPr>
          <p:nvPr/>
        </p:nvSpPr>
        <p:spPr>
          <a:xfrm>
            <a:off x="731521" y="2967883"/>
            <a:ext cx="10749598" cy="133519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、将课前资料中</a:t>
            </a:r>
            <a:r>
              <a:rPr lang="en-US" altLang="zh-CN"/>
              <a:t>SQL</a:t>
            </a:r>
            <a:r>
              <a:rPr lang="zh-CN" altLang="en-US"/>
              <a:t>数据导入</a:t>
            </a:r>
            <a:r>
              <a:rPr lang="en-US" altLang="zh-CN"/>
              <a:t>MYSQL</a:t>
            </a: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678C9A-F0E0-4FDD-8E48-BDB311ECF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3627644"/>
            <a:ext cx="10382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2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766975C-49E7-4224-87DD-1817C9EC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51F715-A7F5-4E56-8AD3-A09D5BCF71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Dubbo</a:t>
            </a:r>
            <a:r>
              <a:rPr lang="zh-CN" altLang="en-US"/>
              <a:t>完成用户查询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34E797-30FC-43E9-98AB-D4FD23DB4D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49896"/>
            <a:ext cx="9214230" cy="700894"/>
          </a:xfrm>
        </p:spPr>
        <p:txBody>
          <a:bodyPr/>
          <a:lstStyle/>
          <a:p>
            <a:r>
              <a:rPr lang="zh-CN" altLang="en-US"/>
              <a:t>需求：使用</a:t>
            </a:r>
            <a:r>
              <a:rPr lang="en-US" altLang="zh-CN"/>
              <a:t>Dubbo</a:t>
            </a:r>
            <a:r>
              <a:rPr lang="zh-CN" altLang="en-US"/>
              <a:t>构建分布式架构，完成根据用户</a:t>
            </a:r>
            <a:r>
              <a:rPr lang="en-US" altLang="zh-CN"/>
              <a:t>id</a:t>
            </a:r>
            <a:r>
              <a:rPr lang="zh-CN" altLang="en-US"/>
              <a:t>查询用户</a:t>
            </a:r>
            <a:endParaRPr lang="en-US" altLang="zh-CN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32865303-DE44-4AE1-8676-1DCD2BED0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8363" y="2942373"/>
            <a:ext cx="991032" cy="99103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332FBF-E50E-4AD6-AA15-BB5E3F545841}"/>
              </a:ext>
            </a:extLst>
          </p:cNvPr>
          <p:cNvSpPr/>
          <p:nvPr/>
        </p:nvSpPr>
        <p:spPr>
          <a:xfrm>
            <a:off x="4404144" y="3108047"/>
            <a:ext cx="1691856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user-consumer</a:t>
            </a:r>
          </a:p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F23890A-8989-49D5-9876-997E270CC412}"/>
              </a:ext>
            </a:extLst>
          </p:cNvPr>
          <p:cNvSpPr/>
          <p:nvPr/>
        </p:nvSpPr>
        <p:spPr>
          <a:xfrm>
            <a:off x="7866612" y="3108047"/>
            <a:ext cx="1691856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user-provider</a:t>
            </a:r>
          </a:p>
          <a:p>
            <a:pPr algn="ctr"/>
            <a:endParaRPr lang="en-US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0AACF74-262C-4093-9EAD-3FC1DCF06331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379395" y="3428999"/>
            <a:ext cx="2024749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EC57575-F3D2-435A-8CFA-FBC2851E316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096000" y="3428999"/>
            <a:ext cx="1770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柱体 16">
            <a:extLst>
              <a:ext uri="{FF2B5EF4-FFF2-40B4-BE49-F238E27FC236}">
                <a16:creationId xmlns:a16="http://schemas.microsoft.com/office/drawing/2014/main" id="{BC064FFB-5E67-4854-869C-94B141EAE0A4}"/>
              </a:ext>
            </a:extLst>
          </p:cNvPr>
          <p:cNvSpPr/>
          <p:nvPr/>
        </p:nvSpPr>
        <p:spPr>
          <a:xfrm>
            <a:off x="8285869" y="4783359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DF670F-3AB4-4FDA-ABC9-750D3976DC2E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>
            <a:off x="8712540" y="3749951"/>
            <a:ext cx="0" cy="103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1ED9807-8850-413C-B72A-9BA562AA67D4}"/>
              </a:ext>
            </a:extLst>
          </p:cNvPr>
          <p:cNvSpPr txBox="1"/>
          <p:nvPr/>
        </p:nvSpPr>
        <p:spPr>
          <a:xfrm>
            <a:off x="8704380" y="4000814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E01BE9A-3B9A-4018-B172-674C1EC82881}"/>
              </a:ext>
            </a:extLst>
          </p:cNvPr>
          <p:cNvSpPr txBox="1"/>
          <p:nvPr/>
        </p:nvSpPr>
        <p:spPr>
          <a:xfrm>
            <a:off x="4348156" y="276050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36BB0E-1869-4F14-8CDF-0ACD761685F9}"/>
              </a:ext>
            </a:extLst>
          </p:cNvPr>
          <p:cNvSpPr txBox="1"/>
          <p:nvPr/>
        </p:nvSpPr>
        <p:spPr>
          <a:xfrm>
            <a:off x="7677884" y="2811568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3245FB5-736A-48BB-B8E7-4997FD0F7AC9}"/>
              </a:ext>
            </a:extLst>
          </p:cNvPr>
          <p:cNvSpPr txBox="1"/>
          <p:nvPr/>
        </p:nvSpPr>
        <p:spPr>
          <a:xfrm>
            <a:off x="2633532" y="3171381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/user/1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C5F69A0-2C03-419F-9606-487F94E77FD0}"/>
              </a:ext>
            </a:extLst>
          </p:cNvPr>
          <p:cNvSpPr txBox="1"/>
          <p:nvPr/>
        </p:nvSpPr>
        <p:spPr>
          <a:xfrm>
            <a:off x="6339944" y="3137718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Dubbo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239619A4-4F62-4946-850C-40133B97C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43" y="4700271"/>
            <a:ext cx="2568652" cy="1015663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传智播客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B2E3068-EEC0-4016-A284-CD9F0878A18F}"/>
              </a:ext>
            </a:extLst>
          </p:cNvPr>
          <p:cNvSpPr txBox="1"/>
          <p:nvPr/>
        </p:nvSpPr>
        <p:spPr>
          <a:xfrm>
            <a:off x="4348156" y="3880568"/>
            <a:ext cx="11525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UserController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3EA8D8B-1F12-46E4-9CBB-8BD4180E76EE}"/>
              </a:ext>
            </a:extLst>
          </p:cNvPr>
          <p:cNvSpPr txBox="1"/>
          <p:nvPr/>
        </p:nvSpPr>
        <p:spPr>
          <a:xfrm>
            <a:off x="7487302" y="3860458"/>
            <a:ext cx="1357313" cy="252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UserServiceImpl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19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21" grpId="0"/>
      <p:bldP spid="23" grpId="0"/>
      <p:bldP spid="24" grpId="0"/>
      <p:bldP spid="27" grpId="0"/>
      <p:bldP spid="32" grpId="0"/>
      <p:bldP spid="34" grpId="0" animBg="1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DBF4368-F4F7-48E0-923E-379589BF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EDD27F6-C3E8-4778-BCAE-A17D33B33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搭建服务提供者</a:t>
            </a:r>
            <a:r>
              <a:rPr lang="en-US" altLang="zh-CN"/>
              <a:t>user-provider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CC10468-A293-4447-B171-F90DD96C2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517190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、创建提供者模块并引入依赖</a:t>
            </a: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51779EA8-316C-40A6-B5CA-F15391ED5F32}"/>
              </a:ext>
            </a:extLst>
          </p:cNvPr>
          <p:cNvSpPr txBox="1">
            <a:spLocks/>
          </p:cNvSpPr>
          <p:nvPr/>
        </p:nvSpPr>
        <p:spPr>
          <a:xfrm>
            <a:off x="2195450" y="2173191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</a:t>
            </a:r>
            <a:r>
              <a:rPr lang="zh-CN" altLang="en-US"/>
              <a:t>、将</a:t>
            </a:r>
            <a:r>
              <a:rPr lang="en-US" altLang="zh-CN"/>
              <a:t>service</a:t>
            </a:r>
            <a:r>
              <a:rPr lang="zh-CN" altLang="en-US"/>
              <a:t>，</a:t>
            </a:r>
            <a:r>
              <a:rPr lang="en-US" altLang="zh-CN"/>
              <a:t>mapper</a:t>
            </a:r>
            <a:r>
              <a:rPr lang="zh-CN" altLang="en-US"/>
              <a:t>，</a:t>
            </a:r>
            <a:r>
              <a:rPr lang="en-US" altLang="zh-CN"/>
              <a:t>domain</a:t>
            </a:r>
            <a:r>
              <a:rPr lang="zh-CN" altLang="en-US"/>
              <a:t>导入到提供者模块中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BA5A060B-DF52-4E43-9AE9-E64D294795AC}"/>
              </a:ext>
            </a:extLst>
          </p:cNvPr>
          <p:cNvSpPr txBox="1">
            <a:spLocks/>
          </p:cNvSpPr>
          <p:nvPr/>
        </p:nvSpPr>
        <p:spPr>
          <a:xfrm>
            <a:off x="2195450" y="2690381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、将</a:t>
            </a:r>
            <a:r>
              <a:rPr lang="en-US" altLang="zh-CN"/>
              <a:t>UserSerivice</a:t>
            </a:r>
            <a:r>
              <a:rPr lang="zh-CN" altLang="en-US"/>
              <a:t>暴露为</a:t>
            </a:r>
            <a:r>
              <a:rPr lang="en-US" altLang="zh-CN"/>
              <a:t>dubbo</a:t>
            </a:r>
            <a:r>
              <a:rPr lang="zh-CN" altLang="en-US"/>
              <a:t>服务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AA07CF8-D695-48C5-B551-1DC7DD8DA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233" y="3309262"/>
            <a:ext cx="6929591" cy="830997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@DubboService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UserServiceImpl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UserService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…………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6D313D6A-1804-484C-B099-A444867F1E62}"/>
              </a:ext>
            </a:extLst>
          </p:cNvPr>
          <p:cNvSpPr txBox="1">
            <a:spLocks/>
          </p:cNvSpPr>
          <p:nvPr/>
        </p:nvSpPr>
        <p:spPr>
          <a:xfrm>
            <a:off x="2195450" y="4241950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application.yml</a:t>
            </a:r>
            <a:r>
              <a:rPr lang="zh-CN" altLang="en-US"/>
              <a:t>配置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60E2E21-E580-49BF-964F-5B42A7C9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234" y="4828410"/>
            <a:ext cx="6996266" cy="1569660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dubbo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dubbo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20881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nacos://127.0.0.1:8848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base-packages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cn.itcast.user.service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45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D888A03-871C-4982-A30E-7B431F5EED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1039917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dubbo. protocol.name=dubbo</a:t>
            </a:r>
          </a:p>
          <a:p>
            <a:pPr marL="0" indent="0">
              <a:buNone/>
            </a:pPr>
            <a:r>
              <a:rPr lang="en-US" altLang="zh-CN"/>
              <a:t>dubbo. protocol.port=20881</a:t>
            </a:r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9AEB436-33B7-4C50-B8F2-F3E3A687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491357C-70FB-419F-8F29-253DE0879D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服务提供者配置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F6957FC-C24E-45CD-A512-21C7F78EC605}"/>
              </a:ext>
            </a:extLst>
          </p:cNvPr>
          <p:cNvSpPr/>
          <p:nvPr/>
        </p:nvSpPr>
        <p:spPr>
          <a:xfrm>
            <a:off x="6446355" y="3017210"/>
            <a:ext cx="2201662" cy="10331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Tomcat:18080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3D293C5-54AD-45C5-B04E-5B0F150D3C29}"/>
              </a:ext>
            </a:extLst>
          </p:cNvPr>
          <p:cNvSpPr/>
          <p:nvPr/>
        </p:nvSpPr>
        <p:spPr>
          <a:xfrm>
            <a:off x="6663858" y="3429000"/>
            <a:ext cx="1766656" cy="507435"/>
          </a:xfrm>
          <a:prstGeom prst="roundRect">
            <a:avLst>
              <a:gd name="adj" fmla="val 1012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Netty</a:t>
            </a:r>
            <a:r>
              <a:rPr lang="zh-CN" altLang="en-US" sz="1400">
                <a:ea typeface="Alibaba PuHuiTi R"/>
              </a:rPr>
              <a:t>服务器</a:t>
            </a:r>
            <a:endParaRPr lang="en-US" altLang="zh-CN" sz="1400">
              <a:ea typeface="Alibaba PuHuiTi R"/>
            </a:endParaRPr>
          </a:p>
          <a:p>
            <a:pPr algn="ctr"/>
            <a:r>
              <a:rPr lang="en-US" altLang="zh-CN" sz="1400">
                <a:ea typeface="Alibaba PuHuiTi R"/>
              </a:rPr>
              <a:t>20881</a:t>
            </a:r>
            <a:endParaRPr lang="zh-CN" altLang="en-US" sz="1400">
              <a:ea typeface="Alibaba PuHuiTi R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746F9D6-7930-4D8F-A83E-968A1F67595A}"/>
              </a:ext>
            </a:extLst>
          </p:cNvPr>
          <p:cNvSpPr/>
          <p:nvPr/>
        </p:nvSpPr>
        <p:spPr>
          <a:xfrm>
            <a:off x="2695575" y="3396396"/>
            <a:ext cx="1540942" cy="572644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服务消费者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CD85740-471F-45CB-9FBA-99BB661A41D0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4236517" y="3682718"/>
            <a:ext cx="2427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DD1B04-A636-4FCE-A112-744E6CD53804}"/>
              </a:ext>
            </a:extLst>
          </p:cNvPr>
          <p:cNvGrpSpPr/>
          <p:nvPr/>
        </p:nvGrpSpPr>
        <p:grpSpPr>
          <a:xfrm>
            <a:off x="7498343" y="2431035"/>
            <a:ext cx="1031051" cy="1251683"/>
            <a:chOff x="7498343" y="2431035"/>
            <a:chExt cx="1031051" cy="1251683"/>
          </a:xfrm>
        </p:grpSpPr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49C218F9-9F11-4D1C-A17A-63AF54F189A4}"/>
                </a:ext>
              </a:extLst>
            </p:cNvPr>
            <p:cNvCxnSpPr>
              <a:stCxn id="12" idx="3"/>
              <a:endCxn id="11" idx="0"/>
            </p:cNvCxnSpPr>
            <p:nvPr/>
          </p:nvCxnSpPr>
          <p:spPr>
            <a:xfrm flipH="1" flipV="1">
              <a:off x="7547186" y="3017210"/>
              <a:ext cx="883328" cy="665508"/>
            </a:xfrm>
            <a:prstGeom prst="bentConnector4">
              <a:avLst>
                <a:gd name="adj1" fmla="val -50503"/>
                <a:gd name="adj2" fmla="val 13435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6CD475-5DD6-4458-8C9D-D6C3CB595A7D}"/>
                </a:ext>
              </a:extLst>
            </p:cNvPr>
            <p:cNvSpPr txBox="1"/>
            <p:nvPr/>
          </p:nvSpPr>
          <p:spPr>
            <a:xfrm>
              <a:off x="7498343" y="2431035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启动运行容器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53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18526-25A0-406F-A35D-3D930EC5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F8454-01C4-4761-8BF1-B5435A36F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搭建服务消费者</a:t>
            </a:r>
            <a:r>
              <a:rPr lang="en-US" altLang="zh-CN"/>
              <a:t>user-consumer</a:t>
            </a: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FB0BA2F1-2E64-4E24-9C14-14E69E9EFC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517190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、创建提供者模块并引入依赖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C6A41DB-E7DA-4AD9-A893-175014526A81}"/>
              </a:ext>
            </a:extLst>
          </p:cNvPr>
          <p:cNvSpPr txBox="1">
            <a:spLocks/>
          </p:cNvSpPr>
          <p:nvPr/>
        </p:nvSpPr>
        <p:spPr>
          <a:xfrm>
            <a:off x="2195450" y="2173191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</a:t>
            </a:r>
            <a:r>
              <a:rPr lang="zh-CN" altLang="en-US"/>
              <a:t>、将</a:t>
            </a:r>
            <a:r>
              <a:rPr lang="en-US" altLang="zh-CN"/>
              <a:t>controller</a:t>
            </a:r>
            <a:r>
              <a:rPr lang="zh-CN" altLang="en-US"/>
              <a:t>，</a:t>
            </a:r>
            <a:r>
              <a:rPr lang="en-US" altLang="zh-CN"/>
              <a:t>service</a:t>
            </a:r>
            <a:r>
              <a:rPr lang="zh-CN" altLang="en-US"/>
              <a:t>接口导入到提供者模块中</a:t>
            </a: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4BB1F266-C972-44A7-A356-59E1F0DC4F16}"/>
              </a:ext>
            </a:extLst>
          </p:cNvPr>
          <p:cNvSpPr txBox="1">
            <a:spLocks/>
          </p:cNvSpPr>
          <p:nvPr/>
        </p:nvSpPr>
        <p:spPr>
          <a:xfrm>
            <a:off x="2195450" y="2704237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、在</a:t>
            </a:r>
            <a:r>
              <a:rPr lang="en-US" altLang="zh-CN"/>
              <a:t>Controller</a:t>
            </a:r>
            <a:r>
              <a:rPr lang="zh-CN" altLang="en-US"/>
              <a:t>中引入</a:t>
            </a:r>
            <a:r>
              <a:rPr lang="en-US" altLang="zh-CN"/>
              <a:t>dubbo</a:t>
            </a:r>
            <a:r>
              <a:rPr lang="zh-CN" altLang="en-US"/>
              <a:t>服务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21129D2-602F-4BA3-ABE2-C5BA7C53C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00" y="3292433"/>
            <a:ext cx="6596125" cy="1200329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@RestController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"/user"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UserController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引用远程服务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@DubboReference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UserService userService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50D2DD7F-D12E-46DC-92F5-918B0AC9A288}"/>
              </a:ext>
            </a:extLst>
          </p:cNvPr>
          <p:cNvSpPr txBox="1">
            <a:spLocks/>
          </p:cNvSpPr>
          <p:nvPr/>
        </p:nvSpPr>
        <p:spPr>
          <a:xfrm>
            <a:off x="2195450" y="4563768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application.yml</a:t>
            </a:r>
            <a:r>
              <a:rPr lang="zh-CN" altLang="en-US"/>
              <a:t>配置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EC0CFBC-ADDB-4BE4-B98D-FB112AA72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00" y="5290075"/>
            <a:ext cx="6596125" cy="646331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dubbo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nacos://127.0.0.1:8848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94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675767B-26C3-4040-A2BE-29890144EF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62511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将</a:t>
            </a:r>
            <a:r>
              <a:rPr lang="en-US" altLang="zh-CN"/>
              <a:t>API</a:t>
            </a:r>
            <a:r>
              <a:rPr lang="zh-CN" altLang="en-US"/>
              <a:t>接口抽取为独立模块，并且把接口有关的</a:t>
            </a:r>
            <a:r>
              <a:rPr lang="en-US" altLang="zh-CN"/>
              <a:t>domain</a:t>
            </a:r>
            <a:r>
              <a:rPr lang="zh-CN" altLang="en-US"/>
              <a:t>都放到这个模块中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35CE76-61CD-4758-8867-95F29645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BA0EAD-5CFF-4BB6-AF3A-BFCB67625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Dubbo</a:t>
            </a:r>
            <a:r>
              <a:rPr lang="zh-CN" altLang="en-US"/>
              <a:t>的最佳实践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D9A17FF-3FB7-4ADC-892F-90143DAE04B5}"/>
              </a:ext>
            </a:extLst>
          </p:cNvPr>
          <p:cNvSpPr/>
          <p:nvPr/>
        </p:nvSpPr>
        <p:spPr>
          <a:xfrm>
            <a:off x="825592" y="2911631"/>
            <a:ext cx="2201662" cy="27812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user-api</a:t>
            </a:r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0EC9C82-DAAB-4AFA-92E1-BA1558A03754}"/>
              </a:ext>
            </a:extLst>
          </p:cNvPr>
          <p:cNvSpPr/>
          <p:nvPr/>
        </p:nvSpPr>
        <p:spPr>
          <a:xfrm>
            <a:off x="1043095" y="3494179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UserService</a:t>
            </a:r>
            <a:endParaRPr lang="zh-CN" altLang="en-US" sz="14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18C6727-DCFD-431B-9B06-8A4481C9DF77}"/>
              </a:ext>
            </a:extLst>
          </p:cNvPr>
          <p:cNvSpPr/>
          <p:nvPr/>
        </p:nvSpPr>
        <p:spPr>
          <a:xfrm>
            <a:off x="1043095" y="4774372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………</a:t>
            </a:r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8436E3F-CF9D-4060-BBED-4E8DBAB0D7F3}"/>
              </a:ext>
            </a:extLst>
          </p:cNvPr>
          <p:cNvSpPr/>
          <p:nvPr/>
        </p:nvSpPr>
        <p:spPr>
          <a:xfrm>
            <a:off x="1043095" y="4134558"/>
            <a:ext cx="1766656" cy="410048"/>
          </a:xfrm>
          <a:prstGeom prst="roundRect">
            <a:avLst>
              <a:gd name="adj" fmla="val 14949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User</a:t>
            </a:r>
            <a:endParaRPr lang="zh-CN" altLang="en-US" sz="14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5F7CD5-B0C5-4499-A89C-EB56C7EA8EE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027254" y="3429000"/>
            <a:ext cx="2180851" cy="8732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01ED8CD-958B-41A0-8036-4D1CF75583A0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027254" y="4302254"/>
            <a:ext cx="2180851" cy="9096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21712B2-95E6-4BC7-AAA3-4301289D86A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6308936" y="3945565"/>
            <a:ext cx="0" cy="67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BCED3F9-F91F-4DD3-84D2-678AA91E4A41}"/>
              </a:ext>
            </a:extLst>
          </p:cNvPr>
          <p:cNvSpPr txBox="1"/>
          <p:nvPr/>
        </p:nvSpPr>
        <p:spPr>
          <a:xfrm>
            <a:off x="3340690" y="4163753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引用依赖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16A6262-2E5E-448F-8B3D-82692BD22631}"/>
              </a:ext>
            </a:extLst>
          </p:cNvPr>
          <p:cNvSpPr txBox="1"/>
          <p:nvPr/>
        </p:nvSpPr>
        <p:spPr>
          <a:xfrm>
            <a:off x="6449753" y="4134558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1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占位符 5">
            <a:extLst>
              <a:ext uri="{FF2B5EF4-FFF2-40B4-BE49-F238E27FC236}">
                <a16:creationId xmlns:a16="http://schemas.microsoft.com/office/drawing/2014/main" id="{047D556B-3A65-48E6-BD94-C230D2D719E3}"/>
              </a:ext>
            </a:extLst>
          </p:cNvPr>
          <p:cNvSpPr txBox="1">
            <a:spLocks/>
          </p:cNvSpPr>
          <p:nvPr/>
        </p:nvSpPr>
        <p:spPr>
          <a:xfrm>
            <a:off x="7755693" y="2785891"/>
            <a:ext cx="4151171" cy="127483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2923864C-B2E5-479E-B9B0-36EF2FE42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940" y="2878627"/>
            <a:ext cx="3208468" cy="646331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引用远程服务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@DubboReference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UserService userService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D6DF6C25-3DB2-4861-A996-1571436B2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833" y="4634356"/>
            <a:ext cx="3220575" cy="830997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暴露远程服务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@DubboService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UserServiceImpl 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UserService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72CF1B0-5E58-43EC-B9C8-4538537D947F}"/>
              </a:ext>
            </a:extLst>
          </p:cNvPr>
          <p:cNvGrpSpPr/>
          <p:nvPr/>
        </p:nvGrpSpPr>
        <p:grpSpPr>
          <a:xfrm>
            <a:off x="5169975" y="2912435"/>
            <a:ext cx="2239792" cy="1334282"/>
            <a:chOff x="5169975" y="2912435"/>
            <a:chExt cx="2239792" cy="133428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B5194AB-5352-4869-964B-6F5EE17CCD19}"/>
                </a:ext>
              </a:extLst>
            </p:cNvPr>
            <p:cNvGrpSpPr/>
            <p:nvPr/>
          </p:nvGrpSpPr>
          <p:grpSpPr>
            <a:xfrm>
              <a:off x="5208105" y="2912435"/>
              <a:ext cx="2201662" cy="1033130"/>
              <a:chOff x="5208105" y="2912435"/>
              <a:chExt cx="2201662" cy="1033130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8A0F7B3-B203-4C6B-AF7C-42414E3A418B}"/>
                  </a:ext>
                </a:extLst>
              </p:cNvPr>
              <p:cNvSpPr/>
              <p:nvPr/>
            </p:nvSpPr>
            <p:spPr>
              <a:xfrm>
                <a:off x="5208105" y="2912435"/>
                <a:ext cx="2201662" cy="103313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400">
                    <a:solidFill>
                      <a:schemeClr val="bg1"/>
                    </a:solidFill>
                  </a:rPr>
                  <a:t>user-consumer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B84F15E7-2D90-4275-9DC9-85FBD3A705F8}"/>
                  </a:ext>
                </a:extLst>
              </p:cNvPr>
              <p:cNvSpPr/>
              <p:nvPr/>
            </p:nvSpPr>
            <p:spPr>
              <a:xfrm>
                <a:off x="5425608" y="3421612"/>
                <a:ext cx="1766656" cy="410048"/>
              </a:xfrm>
              <a:prstGeom prst="roundRect">
                <a:avLst>
                  <a:gd name="adj" fmla="val 14949"/>
                </a:avLst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UserController</a:t>
                </a:r>
                <a:endParaRPr lang="zh-CN" altLang="en-US" sz="1400"/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D03EC10-8542-480A-952F-7A106F995576}"/>
                </a:ext>
              </a:extLst>
            </p:cNvPr>
            <p:cNvSpPr txBox="1"/>
            <p:nvPr/>
          </p:nvSpPr>
          <p:spPr>
            <a:xfrm>
              <a:off x="5169975" y="398510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消费者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B02EA28-3927-412C-AFBD-EE6B3351B104}"/>
              </a:ext>
            </a:extLst>
          </p:cNvPr>
          <p:cNvGrpSpPr/>
          <p:nvPr/>
        </p:nvGrpSpPr>
        <p:grpSpPr>
          <a:xfrm>
            <a:off x="5198597" y="4623212"/>
            <a:ext cx="2211170" cy="1592714"/>
            <a:chOff x="5198597" y="4623212"/>
            <a:chExt cx="2211170" cy="159271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220EFFA-A071-445F-B87F-478F1B51C043}"/>
                </a:ext>
              </a:extLst>
            </p:cNvPr>
            <p:cNvGrpSpPr/>
            <p:nvPr/>
          </p:nvGrpSpPr>
          <p:grpSpPr>
            <a:xfrm>
              <a:off x="5208105" y="4623212"/>
              <a:ext cx="2201662" cy="1177309"/>
              <a:chOff x="7711646" y="3790765"/>
              <a:chExt cx="2201662" cy="1177309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162027A-E22F-43E2-8EDC-6F6EC75B52B2}"/>
                  </a:ext>
                </a:extLst>
              </p:cNvPr>
              <p:cNvSpPr/>
              <p:nvPr/>
            </p:nvSpPr>
            <p:spPr>
              <a:xfrm>
                <a:off x="7711646" y="3790765"/>
                <a:ext cx="2201662" cy="117730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400">
                    <a:solidFill>
                      <a:schemeClr val="accent5">
                        <a:lumMod val="75000"/>
                      </a:schemeClr>
                    </a:solidFill>
                  </a:rPr>
                  <a:t>user-provider</a:t>
                </a:r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C6B5C96D-A152-4598-A972-CD09B9C370DB}"/>
                  </a:ext>
                </a:extLst>
              </p:cNvPr>
              <p:cNvSpPr/>
              <p:nvPr/>
            </p:nvSpPr>
            <p:spPr>
              <a:xfrm>
                <a:off x="7929149" y="4278320"/>
                <a:ext cx="1766656" cy="497150"/>
              </a:xfrm>
              <a:prstGeom prst="roundRect">
                <a:avLst>
                  <a:gd name="adj" fmla="val 14949"/>
                </a:avLst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UserServiceImpl</a:t>
                </a:r>
                <a:endParaRPr lang="zh-CN" altLang="en-US" sz="1400"/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946383B-824F-438F-BA21-A5BBF0AAFC49}"/>
                </a:ext>
              </a:extLst>
            </p:cNvPr>
            <p:cNvSpPr txBox="1"/>
            <p:nvPr/>
          </p:nvSpPr>
          <p:spPr>
            <a:xfrm>
              <a:off x="5198597" y="595431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提供者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53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6" grpId="0"/>
      <p:bldP spid="28" grpId="0"/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70EBD8F-31FC-41B2-B00D-AAC0738988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88597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两个机器传输数据，如何传输</a:t>
            </a:r>
            <a:r>
              <a:rPr lang="en-US" altLang="zh-CN"/>
              <a:t>Java</a:t>
            </a:r>
            <a:r>
              <a:rPr lang="zh-CN" altLang="en-US"/>
              <a:t>对象？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RPC</a:t>
            </a:r>
            <a:r>
              <a:rPr lang="zh-CN" altLang="en-US"/>
              <a:t>通信时，往往采用二进制数据格式，故需要对对象进行序列化处理。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5631248-E13C-4F15-95B9-146F7171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AC9F4E4-1F18-4456-A597-7EB2A887F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序列化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26EBFB5E-0158-4564-8DD6-9CFDC563675C}"/>
              </a:ext>
            </a:extLst>
          </p:cNvPr>
          <p:cNvSpPr txBox="1">
            <a:spLocks/>
          </p:cNvSpPr>
          <p:nvPr/>
        </p:nvSpPr>
        <p:spPr>
          <a:xfrm>
            <a:off x="7426005" y="3437839"/>
            <a:ext cx="5175569" cy="127689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1400"/>
              <a:t>dubbo </a:t>
            </a:r>
            <a:r>
              <a:rPr lang="zh-CN" altLang="en-US" sz="1400"/>
              <a:t>内部已经将序列化和反序列化的过程内部封装了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1400"/>
              <a:t>在定义</a:t>
            </a:r>
            <a:r>
              <a:rPr lang="en-US" altLang="zh-CN" sz="1400"/>
              <a:t>domain</a:t>
            </a:r>
            <a:r>
              <a:rPr lang="zh-CN" altLang="en-US" sz="1400"/>
              <a:t>类时实现</a:t>
            </a:r>
            <a:r>
              <a:rPr lang="en-US" altLang="zh-CN" sz="1400"/>
              <a:t>Serializable</a:t>
            </a:r>
            <a:r>
              <a:rPr lang="zh-CN" altLang="en-US" sz="1400"/>
              <a:t>接口即可</a:t>
            </a:r>
          </a:p>
          <a:p>
            <a:pPr marL="0" indent="0"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DA8416B-419B-4A3A-B89B-94CDD70BF809}"/>
              </a:ext>
            </a:extLst>
          </p:cNvPr>
          <p:cNvGrpSpPr/>
          <p:nvPr/>
        </p:nvGrpSpPr>
        <p:grpSpPr>
          <a:xfrm>
            <a:off x="4648199" y="3067051"/>
            <a:ext cx="2151967" cy="895350"/>
            <a:chOff x="7711646" y="3790765"/>
            <a:chExt cx="2201662" cy="1177309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F581777-BCF1-455E-A2F4-3C05816366F7}"/>
                </a:ext>
              </a:extLst>
            </p:cNvPr>
            <p:cNvSpPr/>
            <p:nvPr/>
          </p:nvSpPr>
          <p:spPr>
            <a:xfrm>
              <a:off x="7711646" y="3790765"/>
              <a:ext cx="2201662" cy="11773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>
                  <a:solidFill>
                    <a:schemeClr val="accent5">
                      <a:lumMod val="75000"/>
                    </a:schemeClr>
                  </a:solidFill>
                </a:rPr>
                <a:t>user-provider</a:t>
              </a:r>
              <a:endParaRPr lang="zh-CN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9628C5F-FE12-4C4D-BADB-43D5A4B7D45C}"/>
                </a:ext>
              </a:extLst>
            </p:cNvPr>
            <p:cNvSpPr/>
            <p:nvPr/>
          </p:nvSpPr>
          <p:spPr>
            <a:xfrm>
              <a:off x="7929149" y="4278320"/>
              <a:ext cx="1766656" cy="497150"/>
            </a:xfrm>
            <a:prstGeom prst="roundRect">
              <a:avLst>
                <a:gd name="adj" fmla="val 14949"/>
              </a:avLst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ea typeface="Alibaba PuHuiTi R"/>
                </a:rPr>
                <a:t>服务提供者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70E28E4-C071-41E5-8F00-644CCE2112A9}"/>
              </a:ext>
            </a:extLst>
          </p:cNvPr>
          <p:cNvGrpSpPr/>
          <p:nvPr/>
        </p:nvGrpSpPr>
        <p:grpSpPr>
          <a:xfrm>
            <a:off x="1028700" y="3067050"/>
            <a:ext cx="1902892" cy="820298"/>
            <a:chOff x="1028700" y="3067050"/>
            <a:chExt cx="1902892" cy="820298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9A3DE26-B72F-430C-860A-7E8687DECA8A}"/>
                </a:ext>
              </a:extLst>
            </p:cNvPr>
            <p:cNvSpPr/>
            <p:nvPr/>
          </p:nvSpPr>
          <p:spPr>
            <a:xfrm>
              <a:off x="1028700" y="3067050"/>
              <a:ext cx="1902892" cy="82029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user-consumer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9071CA3-7051-477B-B8B4-3C885AD0670B}"/>
                </a:ext>
              </a:extLst>
            </p:cNvPr>
            <p:cNvSpPr/>
            <p:nvPr/>
          </p:nvSpPr>
          <p:spPr>
            <a:xfrm>
              <a:off x="1209675" y="3443879"/>
              <a:ext cx="1540942" cy="339967"/>
            </a:xfrm>
            <a:prstGeom prst="roundRect">
              <a:avLst>
                <a:gd name="adj" fmla="val 14949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ea typeface="Alibaba PuHuiTi R"/>
                </a:rPr>
                <a:t>服务消费者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40193A9-3B6A-493C-8C9A-9B67F85551C8}"/>
              </a:ext>
            </a:extLst>
          </p:cNvPr>
          <p:cNvCxnSpPr>
            <a:cxnSpLocks/>
          </p:cNvCxnSpPr>
          <p:nvPr/>
        </p:nvCxnSpPr>
        <p:spPr>
          <a:xfrm>
            <a:off x="2931592" y="3248901"/>
            <a:ext cx="17166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331FA7C-659B-45D3-A9A8-9870B9C0F757}"/>
              </a:ext>
            </a:extLst>
          </p:cNvPr>
          <p:cNvCxnSpPr>
            <a:cxnSpLocks/>
          </p:cNvCxnSpPr>
          <p:nvPr/>
        </p:nvCxnSpPr>
        <p:spPr>
          <a:xfrm flipH="1">
            <a:off x="2931592" y="3783846"/>
            <a:ext cx="1716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3DA9A1C-6AB8-4048-A647-6EB1D9D01EB6}"/>
              </a:ext>
            </a:extLst>
          </p:cNvPr>
          <p:cNvGrpSpPr>
            <a:grpSpLocks/>
          </p:cNvGrpSpPr>
          <p:nvPr/>
        </p:nvGrpSpPr>
        <p:grpSpPr bwMode="auto">
          <a:xfrm>
            <a:off x="4080006" y="3422651"/>
            <a:ext cx="355600" cy="184150"/>
            <a:chOff x="3994023" y="4155926"/>
            <a:chExt cx="354854" cy="18552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236F90C-2AE7-47D9-A22F-701468175210}"/>
                </a:ext>
              </a:extLst>
            </p:cNvPr>
            <p:cNvSpPr/>
            <p:nvPr/>
          </p:nvSpPr>
          <p:spPr>
            <a:xfrm>
              <a:off x="3994023" y="4155926"/>
              <a:ext cx="71288" cy="71969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F69B6F6-F114-4C90-BDF8-B18DF686EFA8}"/>
                </a:ext>
              </a:extLst>
            </p:cNvPr>
            <p:cNvSpPr/>
            <p:nvPr/>
          </p:nvSpPr>
          <p:spPr>
            <a:xfrm>
              <a:off x="4135015" y="4269478"/>
              <a:ext cx="72872" cy="71968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D9B9E88-7F69-4F62-9E57-60D1388E740D}"/>
                </a:ext>
              </a:extLst>
            </p:cNvPr>
            <p:cNvSpPr/>
            <p:nvPr/>
          </p:nvSpPr>
          <p:spPr>
            <a:xfrm>
              <a:off x="4277590" y="4155926"/>
              <a:ext cx="71287" cy="71969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06CDDF8-6908-4A23-B147-C3C00CA0CDF7}"/>
                </a:ext>
              </a:extLst>
            </p:cNvPr>
            <p:cNvSpPr/>
            <p:nvPr/>
          </p:nvSpPr>
          <p:spPr>
            <a:xfrm>
              <a:off x="4139767" y="4155926"/>
              <a:ext cx="72872" cy="71969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8846B54-97E8-4D7F-A1FB-753101325FC3}"/>
                </a:ext>
              </a:extLst>
            </p:cNvPr>
            <p:cNvSpPr/>
            <p:nvPr/>
          </p:nvSpPr>
          <p:spPr>
            <a:xfrm>
              <a:off x="3994023" y="4269478"/>
              <a:ext cx="71288" cy="71968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FF71E76-444D-4EB9-B814-B2EA24A2C3DC}"/>
                </a:ext>
              </a:extLst>
            </p:cNvPr>
            <p:cNvSpPr/>
            <p:nvPr/>
          </p:nvSpPr>
          <p:spPr>
            <a:xfrm>
              <a:off x="4277590" y="4269478"/>
              <a:ext cx="71287" cy="71968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61CFA6A7-A2D7-4104-845B-BC182E02CD08}"/>
              </a:ext>
            </a:extLst>
          </p:cNvPr>
          <p:cNvSpPr/>
          <p:nvPr/>
        </p:nvSpPr>
        <p:spPr>
          <a:xfrm>
            <a:off x="4693485" y="4263770"/>
            <a:ext cx="836613" cy="50323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C650B66-CF7B-4BC3-A73A-F6B6B1C120C5}"/>
              </a:ext>
            </a:extLst>
          </p:cNvPr>
          <p:cNvSpPr/>
          <p:nvPr/>
        </p:nvSpPr>
        <p:spPr>
          <a:xfrm>
            <a:off x="2107700" y="4364084"/>
            <a:ext cx="836613" cy="50323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7D1DD5E3-9FC7-4AAD-AFA9-97176DA194EE}"/>
              </a:ext>
            </a:extLst>
          </p:cNvPr>
          <p:cNvGrpSpPr/>
          <p:nvPr/>
        </p:nvGrpSpPr>
        <p:grpSpPr>
          <a:xfrm>
            <a:off x="4080006" y="3815924"/>
            <a:ext cx="735998" cy="537800"/>
            <a:chOff x="4080006" y="3815924"/>
            <a:chExt cx="735998" cy="537800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38182B0-50E8-4F5E-AAE2-4CE664D167D6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4490775" y="3815924"/>
              <a:ext cx="325229" cy="521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3C72098-7A5B-4928-83A1-AAD4A61B4661}"/>
                </a:ext>
              </a:extLst>
            </p:cNvPr>
            <p:cNvSpPr txBox="1"/>
            <p:nvPr/>
          </p:nvSpPr>
          <p:spPr>
            <a:xfrm>
              <a:off x="4080006" y="4092114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序列化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0E636DDD-BBBE-4142-8ADE-C31510AAF149}"/>
              </a:ext>
            </a:extLst>
          </p:cNvPr>
          <p:cNvGrpSpPr/>
          <p:nvPr/>
        </p:nvGrpSpPr>
        <p:grpSpPr>
          <a:xfrm>
            <a:off x="2821794" y="3783846"/>
            <a:ext cx="767309" cy="653935"/>
            <a:chOff x="2821794" y="3783846"/>
            <a:chExt cx="767309" cy="653935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70BBFD9-E0C2-4700-9EA9-C0E21FE94FB2}"/>
                </a:ext>
              </a:extLst>
            </p:cNvPr>
            <p:cNvCxnSpPr>
              <a:cxnSpLocks/>
              <a:endCxn id="50" idx="7"/>
            </p:cNvCxnSpPr>
            <p:nvPr/>
          </p:nvCxnSpPr>
          <p:spPr>
            <a:xfrm flipH="1">
              <a:off x="2821794" y="3783846"/>
              <a:ext cx="345956" cy="653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8D7E00D-1087-484E-8E83-58B69BC301B1}"/>
                </a:ext>
              </a:extLst>
            </p:cNvPr>
            <p:cNvSpPr txBox="1"/>
            <p:nvPr/>
          </p:nvSpPr>
          <p:spPr>
            <a:xfrm>
              <a:off x="2840180" y="4085815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反序列化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75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022E-16 L -0.08945 -0.0057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 animBg="1"/>
      <p:bldP spid="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DEB809-E6D2-46D6-80A9-18F25AA18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Dubbo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的服务暴露与调用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prstClr val="black"/>
                </a:solidFill>
              </a:rPr>
              <a:t>	</a:t>
            </a:r>
            <a:r>
              <a:rPr lang="zh-CN" altLang="en-US" sz="1600">
                <a:solidFill>
                  <a:prstClr val="black"/>
                </a:solidFill>
              </a:rPr>
              <a:t>在服务实现类上通过</a:t>
            </a:r>
            <a:r>
              <a:rPr lang="en-US" altLang="zh-CN" sz="1600">
                <a:solidFill>
                  <a:prstClr val="black"/>
                </a:solidFill>
              </a:rPr>
              <a:t>@DubboService</a:t>
            </a:r>
            <a:r>
              <a:rPr lang="zh-CN" altLang="en-US" sz="1600">
                <a:solidFill>
                  <a:prstClr val="black"/>
                </a:solidFill>
              </a:rPr>
              <a:t>暴露服务</a:t>
            </a:r>
            <a:endParaRPr lang="en-US" altLang="zh-CN" sz="160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在消费者端通过</a:t>
            </a:r>
            <a:r>
              <a:rPr lang="en-US" altLang="zh-CN" sz="1600">
                <a:solidFill>
                  <a:prstClr val="black"/>
                </a:solidFill>
              </a:rPr>
              <a:t>@DubboReference</a:t>
            </a:r>
            <a:r>
              <a:rPr lang="zh-CN" altLang="en-US" sz="1600">
                <a:solidFill>
                  <a:prstClr val="black"/>
                </a:solidFill>
              </a:rPr>
              <a:t>引用服务</a:t>
            </a:r>
            <a:endParaRPr lang="en-US" altLang="zh-CN" sz="160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Dubbo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中传输对象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prstClr val="black"/>
                </a:solidFill>
              </a:rPr>
              <a:t>	</a:t>
            </a:r>
            <a:r>
              <a:rPr lang="zh-CN" altLang="en-US" sz="1600">
                <a:solidFill>
                  <a:prstClr val="black"/>
                </a:solidFill>
              </a:rPr>
              <a:t>在</a:t>
            </a:r>
            <a:r>
              <a:rPr lang="en-US" altLang="zh-CN" sz="1600">
                <a:solidFill>
                  <a:prstClr val="black"/>
                </a:solidFill>
              </a:rPr>
              <a:t>RPC</a:t>
            </a:r>
            <a:r>
              <a:rPr lang="zh-CN" altLang="en-US" sz="1600">
                <a:solidFill>
                  <a:prstClr val="black"/>
                </a:solidFill>
              </a:rPr>
              <a:t>框架中，往往通过</a:t>
            </a:r>
            <a:r>
              <a:rPr lang="en-US" altLang="zh-CN" sz="1600">
                <a:solidFill>
                  <a:prstClr val="black"/>
                </a:solidFill>
              </a:rPr>
              <a:t>TCP</a:t>
            </a:r>
            <a:r>
              <a:rPr lang="zh-CN" altLang="en-US" sz="1600">
                <a:solidFill>
                  <a:prstClr val="black"/>
                </a:solidFill>
              </a:rPr>
              <a:t>协议进行数据传输</a:t>
            </a:r>
            <a:endParaRPr lang="en-US" altLang="zh-CN" sz="160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600">
                <a:solidFill>
                  <a:prstClr val="black"/>
                </a:solidFill>
              </a:rPr>
              <a:t>对象需要实现序列化接口</a:t>
            </a:r>
            <a:r>
              <a:rPr lang="en-US" altLang="zh-CN" sz="1600">
                <a:solidFill>
                  <a:prstClr val="black"/>
                </a:solidFill>
              </a:rPr>
              <a:t>Serializable</a:t>
            </a:r>
          </a:p>
          <a:p>
            <a:pPr marL="0" indent="0">
              <a:buNone/>
            </a:pP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、在实际开发中</a:t>
            </a:r>
            <a:r>
              <a:rPr lang="zh-CN" altLang="en-US" sz="1600">
                <a:solidFill>
                  <a:prstClr val="black"/>
                </a:solidFill>
              </a:rPr>
              <a:t>往往将接口和实体类抽取到公共模块</a:t>
            </a:r>
            <a:endParaRPr lang="en-US" altLang="zh-CN" sz="160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提供者和消费者添加依赖实现代码复用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C9467F-63CB-43A5-A9B0-47AEF7AF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</p:spTree>
    <p:extLst>
      <p:ext uri="{BB962C8B-B14F-4D97-AF65-F5344CB8AC3E}">
        <p14:creationId xmlns:p14="http://schemas.microsoft.com/office/powerpoint/2010/main" val="118192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35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的高级特性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75B87F-81D6-49CA-B0FA-C4F267C63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6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7EC2D1-5766-4693-BD4F-00DEC852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的前世今生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B50B3-3D92-4BE7-8E85-3B8BF70AD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Dubbo</a:t>
            </a:r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B3DFF4AA-7C44-4B0D-BD90-E3F5F05C3C03}"/>
              </a:ext>
            </a:extLst>
          </p:cNvPr>
          <p:cNvSpPr>
            <a:spLocks/>
          </p:cNvSpPr>
          <p:nvPr/>
        </p:nvSpPr>
        <p:spPr bwMode="auto">
          <a:xfrm>
            <a:off x="6575016" y="1830484"/>
            <a:ext cx="160308" cy="190367"/>
          </a:xfrm>
          <a:custGeom>
            <a:avLst/>
            <a:gdLst>
              <a:gd name="T0" fmla="*/ 149 w 216"/>
              <a:gd name="T1" fmla="*/ 112 h 256"/>
              <a:gd name="T2" fmla="*/ 196 w 216"/>
              <a:gd name="T3" fmla="*/ 112 h 256"/>
              <a:gd name="T4" fmla="*/ 196 w 216"/>
              <a:gd name="T5" fmla="*/ 140 h 256"/>
              <a:gd name="T6" fmla="*/ 134 w 216"/>
              <a:gd name="T7" fmla="*/ 140 h 256"/>
              <a:gd name="T8" fmla="*/ 134 w 216"/>
              <a:gd name="T9" fmla="*/ 165 h 256"/>
              <a:gd name="T10" fmla="*/ 196 w 216"/>
              <a:gd name="T11" fmla="*/ 165 h 256"/>
              <a:gd name="T12" fmla="*/ 196 w 216"/>
              <a:gd name="T13" fmla="*/ 193 h 256"/>
              <a:gd name="T14" fmla="*/ 134 w 216"/>
              <a:gd name="T15" fmla="*/ 193 h 256"/>
              <a:gd name="T16" fmla="*/ 134 w 216"/>
              <a:gd name="T17" fmla="*/ 256 h 256"/>
              <a:gd name="T18" fmla="*/ 78 w 216"/>
              <a:gd name="T19" fmla="*/ 256 h 256"/>
              <a:gd name="T20" fmla="*/ 78 w 216"/>
              <a:gd name="T21" fmla="*/ 193 h 256"/>
              <a:gd name="T22" fmla="*/ 17 w 216"/>
              <a:gd name="T23" fmla="*/ 193 h 256"/>
              <a:gd name="T24" fmla="*/ 17 w 216"/>
              <a:gd name="T25" fmla="*/ 165 h 256"/>
              <a:gd name="T26" fmla="*/ 78 w 216"/>
              <a:gd name="T27" fmla="*/ 165 h 256"/>
              <a:gd name="T28" fmla="*/ 78 w 216"/>
              <a:gd name="T29" fmla="*/ 140 h 256"/>
              <a:gd name="T30" fmla="*/ 17 w 216"/>
              <a:gd name="T31" fmla="*/ 140 h 256"/>
              <a:gd name="T32" fmla="*/ 17 w 216"/>
              <a:gd name="T33" fmla="*/ 112 h 256"/>
              <a:gd name="T34" fmla="*/ 64 w 216"/>
              <a:gd name="T35" fmla="*/ 112 h 256"/>
              <a:gd name="T36" fmla="*/ 0 w 216"/>
              <a:gd name="T37" fmla="*/ 0 h 256"/>
              <a:gd name="T38" fmla="*/ 64 w 216"/>
              <a:gd name="T39" fmla="*/ 0 h 256"/>
              <a:gd name="T40" fmla="*/ 91 w 216"/>
              <a:gd name="T41" fmla="*/ 63 h 256"/>
              <a:gd name="T42" fmla="*/ 108 w 216"/>
              <a:gd name="T43" fmla="*/ 106 h 256"/>
              <a:gd name="T44" fmla="*/ 109 w 216"/>
              <a:gd name="T45" fmla="*/ 106 h 256"/>
              <a:gd name="T46" fmla="*/ 126 w 216"/>
              <a:gd name="T47" fmla="*/ 63 h 256"/>
              <a:gd name="T48" fmla="*/ 153 w 216"/>
              <a:gd name="T49" fmla="*/ 0 h 256"/>
              <a:gd name="T50" fmla="*/ 216 w 216"/>
              <a:gd name="T51" fmla="*/ 0 h 256"/>
              <a:gd name="T52" fmla="*/ 149 w 216"/>
              <a:gd name="T53" fmla="*/ 11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256">
                <a:moveTo>
                  <a:pt x="149" y="112"/>
                </a:moveTo>
                <a:cubicBezTo>
                  <a:pt x="196" y="112"/>
                  <a:pt x="196" y="112"/>
                  <a:pt x="196" y="112"/>
                </a:cubicBezTo>
                <a:cubicBezTo>
                  <a:pt x="196" y="140"/>
                  <a:pt x="196" y="140"/>
                  <a:pt x="196" y="140"/>
                </a:cubicBezTo>
                <a:cubicBezTo>
                  <a:pt x="134" y="140"/>
                  <a:pt x="134" y="140"/>
                  <a:pt x="134" y="140"/>
                </a:cubicBezTo>
                <a:cubicBezTo>
                  <a:pt x="134" y="165"/>
                  <a:pt x="134" y="165"/>
                  <a:pt x="134" y="165"/>
                </a:cubicBezTo>
                <a:cubicBezTo>
                  <a:pt x="196" y="165"/>
                  <a:pt x="196" y="165"/>
                  <a:pt x="196" y="165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34" y="193"/>
                  <a:pt x="134" y="193"/>
                  <a:pt x="134" y="193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8" y="193"/>
                  <a:pt x="78" y="193"/>
                  <a:pt x="78" y="193"/>
                </a:cubicBezTo>
                <a:cubicBezTo>
                  <a:pt x="17" y="193"/>
                  <a:pt x="17" y="193"/>
                  <a:pt x="17" y="193"/>
                </a:cubicBezTo>
                <a:cubicBezTo>
                  <a:pt x="17" y="165"/>
                  <a:pt x="17" y="165"/>
                  <a:pt x="17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140"/>
                  <a:pt x="78" y="140"/>
                  <a:pt x="78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91" y="63"/>
                  <a:pt x="91" y="63"/>
                  <a:pt x="91" y="63"/>
                </a:cubicBezTo>
                <a:cubicBezTo>
                  <a:pt x="98" y="79"/>
                  <a:pt x="103" y="92"/>
                  <a:pt x="108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14" y="93"/>
                  <a:pt x="119" y="78"/>
                  <a:pt x="126" y="63"/>
                </a:cubicBezTo>
                <a:cubicBezTo>
                  <a:pt x="153" y="0"/>
                  <a:pt x="153" y="0"/>
                  <a:pt x="153" y="0"/>
                </a:cubicBezTo>
                <a:cubicBezTo>
                  <a:pt x="216" y="0"/>
                  <a:pt x="216" y="0"/>
                  <a:pt x="216" y="0"/>
                </a:cubicBezTo>
                <a:lnTo>
                  <a:pt x="149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4="http://schemas.microsoft.com/office/powerpoint/2010/main" xmlns:lc="http://schemas.openxmlformats.org/drawingml/2006/lockedCanvas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Arial" panose="020B0604020202020204" pitchFamily="34" charset="0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文本占位符 3">
            <a:extLst>
              <a:ext uri="{FF2B5EF4-FFF2-40B4-BE49-F238E27FC236}">
                <a16:creationId xmlns:a16="http://schemas.microsoft.com/office/drawing/2014/main" id="{298C0BEB-D0E1-405D-A26C-90D53D8DC0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679" y="1584266"/>
            <a:ext cx="10698800" cy="10811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为了解决项目耦合</a:t>
            </a:r>
            <a:r>
              <a:rPr lang="en-US" altLang="zh-CN"/>
              <a:t>,</a:t>
            </a:r>
            <a:r>
              <a:rPr lang="zh-CN" altLang="en-US"/>
              <a:t>提高并发能力，早期项目是如何做到的呢？</a:t>
            </a: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C53ADF-48EC-4FA9-83ED-DFB2E5E2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235" y="1025733"/>
            <a:ext cx="1042758" cy="282004"/>
          </a:xfrm>
          <a:prstGeom prst="rect">
            <a:avLst/>
          </a:prstGeom>
        </p:spPr>
      </p:pic>
      <p:pic>
        <p:nvPicPr>
          <p:cNvPr id="57" name="Picture 4" descr="带走很多问号的表情包(第1页) - 一起扣扣网">
            <a:extLst>
              <a:ext uri="{FF2B5EF4-FFF2-40B4-BE49-F238E27FC236}">
                <a16:creationId xmlns:a16="http://schemas.microsoft.com/office/drawing/2014/main" id="{7C52AEF2-A795-47D5-9811-0C768FFCD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559" y="1016210"/>
            <a:ext cx="1455611" cy="133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矩形 105">
            <a:extLst>
              <a:ext uri="{FF2B5EF4-FFF2-40B4-BE49-F238E27FC236}">
                <a16:creationId xmlns:a16="http://schemas.microsoft.com/office/drawing/2014/main" id="{DD566068-08FC-4AA7-8E60-8636D342E571}"/>
              </a:ext>
            </a:extLst>
          </p:cNvPr>
          <p:cNvSpPr/>
          <p:nvPr/>
        </p:nvSpPr>
        <p:spPr>
          <a:xfrm>
            <a:off x="5739365" y="2665446"/>
            <a:ext cx="34289" cy="2997333"/>
          </a:xfrm>
          <a:prstGeom prst="rect">
            <a:avLst/>
          </a:prstGeom>
          <a:solidFill>
            <a:schemeClr val="bg2">
              <a:lumMod val="10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Arial" panose="020B0604020202020204" pitchFamily="34" charset="0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0CE9137-6842-4AF8-8421-910DF20CDFF1}"/>
              </a:ext>
            </a:extLst>
          </p:cNvPr>
          <p:cNvGrpSpPr/>
          <p:nvPr/>
        </p:nvGrpSpPr>
        <p:grpSpPr>
          <a:xfrm>
            <a:off x="6227572" y="3744252"/>
            <a:ext cx="4523768" cy="1187983"/>
            <a:chOff x="6227572" y="3744252"/>
            <a:chExt cx="4523768" cy="118798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2A5594FA-DEE7-47CB-9D9A-9B9862F4DE1F}"/>
                </a:ext>
              </a:extLst>
            </p:cNvPr>
            <p:cNvGrpSpPr/>
            <p:nvPr/>
          </p:nvGrpSpPr>
          <p:grpSpPr>
            <a:xfrm>
              <a:off x="6227572" y="3744252"/>
              <a:ext cx="909546" cy="925862"/>
              <a:chOff x="4816253" y="1456171"/>
              <a:chExt cx="1212728" cy="1234483"/>
            </a:xfrm>
          </p:grpSpPr>
          <p:sp>
            <p:nvSpPr>
              <p:cNvPr id="108" name="对角圆角矩形 26">
                <a:extLst>
                  <a:ext uri="{FF2B5EF4-FFF2-40B4-BE49-F238E27FC236}">
                    <a16:creationId xmlns:a16="http://schemas.microsoft.com/office/drawing/2014/main" id="{3FFEA930-18D9-42A0-921C-D1F0805A0E82}"/>
                  </a:ext>
                </a:extLst>
              </p:cNvPr>
              <p:cNvSpPr/>
              <p:nvPr/>
            </p:nvSpPr>
            <p:spPr>
              <a:xfrm rot="16200000">
                <a:off x="4805375" y="1467049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对角圆角矩形 27">
                <a:extLst>
                  <a:ext uri="{FF2B5EF4-FFF2-40B4-BE49-F238E27FC236}">
                    <a16:creationId xmlns:a16="http://schemas.microsoft.com/office/drawing/2014/main" id="{1B5626D6-54FD-455B-9213-72926ED53DDB}"/>
                  </a:ext>
                </a:extLst>
              </p:cNvPr>
              <p:cNvSpPr/>
              <p:nvPr/>
            </p:nvSpPr>
            <p:spPr>
              <a:xfrm rot="16200000">
                <a:off x="4916607" y="1564059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" name="任意多边形 28">
                <a:extLst>
                  <a:ext uri="{FF2B5EF4-FFF2-40B4-BE49-F238E27FC236}">
                    <a16:creationId xmlns:a16="http://schemas.microsoft.com/office/drawing/2014/main" id="{153BE40A-A3E0-4171-A2D6-1F0F8978C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0981" y="1792284"/>
                <a:ext cx="393853" cy="579957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31" y="41"/>
                  </a:cxn>
                  <a:cxn ang="0">
                    <a:pos x="33" y="44"/>
                  </a:cxn>
                  <a:cxn ang="0">
                    <a:pos x="32" y="47"/>
                  </a:cxn>
                  <a:cxn ang="0">
                    <a:pos x="33" y="49"/>
                  </a:cxn>
                  <a:cxn ang="0">
                    <a:pos x="31" y="53"/>
                  </a:cxn>
                  <a:cxn ang="0">
                    <a:pos x="31" y="54"/>
                  </a:cxn>
                  <a:cxn ang="0">
                    <a:pos x="27" y="58"/>
                  </a:cxn>
                  <a:cxn ang="0">
                    <a:pos x="21" y="62"/>
                  </a:cxn>
                  <a:cxn ang="0">
                    <a:pos x="15" y="58"/>
                  </a:cxn>
                  <a:cxn ang="0">
                    <a:pos x="11" y="54"/>
                  </a:cxn>
                  <a:cxn ang="0">
                    <a:pos x="11" y="53"/>
                  </a:cxn>
                  <a:cxn ang="0">
                    <a:pos x="9" y="49"/>
                  </a:cxn>
                  <a:cxn ang="0">
                    <a:pos x="10" y="47"/>
                  </a:cxn>
                  <a:cxn ang="0">
                    <a:pos x="9" y="44"/>
                  </a:cxn>
                  <a:cxn ang="0">
                    <a:pos x="11" y="41"/>
                  </a:cxn>
                  <a:cxn ang="0">
                    <a:pos x="5" y="29"/>
                  </a:cxn>
                  <a:cxn ang="0">
                    <a:pos x="0" y="18"/>
                  </a:cxn>
                  <a:cxn ang="0">
                    <a:pos x="21" y="0"/>
                  </a:cxn>
                  <a:cxn ang="0">
                    <a:pos x="42" y="18"/>
                  </a:cxn>
                  <a:cxn ang="0">
                    <a:pos x="37" y="29"/>
                  </a:cxn>
                  <a:cxn ang="0">
                    <a:pos x="21" y="6"/>
                  </a:cxn>
                  <a:cxn ang="0">
                    <a:pos x="6" y="18"/>
                  </a:cxn>
                  <a:cxn ang="0">
                    <a:pos x="8" y="26"/>
                  </a:cxn>
                  <a:cxn ang="0">
                    <a:pos x="11" y="28"/>
                  </a:cxn>
                  <a:cxn ang="0">
                    <a:pos x="16" y="40"/>
                  </a:cxn>
                  <a:cxn ang="0">
                    <a:pos x="26" y="40"/>
                  </a:cxn>
                  <a:cxn ang="0">
                    <a:pos x="31" y="28"/>
                  </a:cxn>
                  <a:cxn ang="0">
                    <a:pos x="34" y="26"/>
                  </a:cxn>
                  <a:cxn ang="0">
                    <a:pos x="36" y="18"/>
                  </a:cxn>
                  <a:cxn ang="0">
                    <a:pos x="21" y="6"/>
                  </a:cxn>
                  <a:cxn ang="0">
                    <a:pos x="29" y="20"/>
                  </a:cxn>
                  <a:cxn ang="0">
                    <a:pos x="27" y="18"/>
                  </a:cxn>
                  <a:cxn ang="0">
                    <a:pos x="21" y="15"/>
                  </a:cxn>
                  <a:cxn ang="0">
                    <a:pos x="20" y="13"/>
                  </a:cxn>
                  <a:cxn ang="0">
                    <a:pos x="21" y="12"/>
                  </a:cxn>
                  <a:cxn ang="0">
                    <a:pos x="30" y="18"/>
                  </a:cxn>
                  <a:cxn ang="0">
                    <a:pos x="29" y="20"/>
                  </a:cxn>
                </a:cxnLst>
                <a:rect l="0" t="0" r="r" b="b"/>
                <a:pathLst>
                  <a:path w="42" h="62">
                    <a:moveTo>
                      <a:pt x="37" y="29"/>
                    </a:moveTo>
                    <a:cubicBezTo>
                      <a:pt x="35" y="32"/>
                      <a:pt x="31" y="37"/>
                      <a:pt x="31" y="41"/>
                    </a:cubicBezTo>
                    <a:cubicBezTo>
                      <a:pt x="32" y="42"/>
                      <a:pt x="33" y="43"/>
                      <a:pt x="33" y="44"/>
                    </a:cubicBezTo>
                    <a:cubicBezTo>
                      <a:pt x="33" y="45"/>
                      <a:pt x="32" y="46"/>
                      <a:pt x="32" y="47"/>
                    </a:cubicBezTo>
                    <a:cubicBezTo>
                      <a:pt x="32" y="47"/>
                      <a:pt x="33" y="48"/>
                      <a:pt x="33" y="49"/>
                    </a:cubicBezTo>
                    <a:cubicBezTo>
                      <a:pt x="33" y="51"/>
                      <a:pt x="32" y="52"/>
                      <a:pt x="31" y="53"/>
                    </a:cubicBezTo>
                    <a:cubicBezTo>
                      <a:pt x="31" y="53"/>
                      <a:pt x="31" y="54"/>
                      <a:pt x="31" y="54"/>
                    </a:cubicBezTo>
                    <a:cubicBezTo>
                      <a:pt x="31" y="57"/>
                      <a:pt x="29" y="58"/>
                      <a:pt x="27" y="58"/>
                    </a:cubicBezTo>
                    <a:cubicBezTo>
                      <a:pt x="26" y="61"/>
                      <a:pt x="24" y="62"/>
                      <a:pt x="21" y="62"/>
                    </a:cubicBezTo>
                    <a:cubicBezTo>
                      <a:pt x="19" y="62"/>
                      <a:pt x="16" y="61"/>
                      <a:pt x="15" y="58"/>
                    </a:cubicBezTo>
                    <a:cubicBezTo>
                      <a:pt x="13" y="58"/>
                      <a:pt x="11" y="57"/>
                      <a:pt x="11" y="54"/>
                    </a:cubicBezTo>
                    <a:cubicBezTo>
                      <a:pt x="11" y="54"/>
                      <a:pt x="11" y="53"/>
                      <a:pt x="11" y="53"/>
                    </a:cubicBezTo>
                    <a:cubicBezTo>
                      <a:pt x="10" y="52"/>
                      <a:pt x="9" y="51"/>
                      <a:pt x="9" y="49"/>
                    </a:cubicBezTo>
                    <a:cubicBezTo>
                      <a:pt x="9" y="48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3"/>
                      <a:pt x="10" y="42"/>
                      <a:pt x="11" y="41"/>
                    </a:cubicBezTo>
                    <a:cubicBezTo>
                      <a:pt x="11" y="37"/>
                      <a:pt x="7" y="32"/>
                      <a:pt x="5" y="29"/>
                    </a:cubicBezTo>
                    <a:cubicBezTo>
                      <a:pt x="2" y="26"/>
                      <a:pt x="0" y="23"/>
                      <a:pt x="0" y="18"/>
                    </a:cubicBezTo>
                    <a:cubicBezTo>
                      <a:pt x="0" y="8"/>
                      <a:pt x="11" y="0"/>
                      <a:pt x="21" y="0"/>
                    </a:cubicBezTo>
                    <a:cubicBezTo>
                      <a:pt x="31" y="0"/>
                      <a:pt x="42" y="8"/>
                      <a:pt x="42" y="18"/>
                    </a:cubicBezTo>
                    <a:cubicBezTo>
                      <a:pt x="42" y="23"/>
                      <a:pt x="40" y="26"/>
                      <a:pt x="37" y="29"/>
                    </a:cubicBezTo>
                    <a:close/>
                    <a:moveTo>
                      <a:pt x="21" y="6"/>
                    </a:moveTo>
                    <a:cubicBezTo>
                      <a:pt x="14" y="6"/>
                      <a:pt x="6" y="10"/>
                      <a:pt x="6" y="18"/>
                    </a:cubicBezTo>
                    <a:cubicBezTo>
                      <a:pt x="6" y="21"/>
                      <a:pt x="7" y="24"/>
                      <a:pt x="8" y="26"/>
                    </a:cubicBezTo>
                    <a:cubicBezTo>
                      <a:pt x="9" y="27"/>
                      <a:pt x="10" y="27"/>
                      <a:pt x="11" y="28"/>
                    </a:cubicBezTo>
                    <a:cubicBezTo>
                      <a:pt x="14" y="32"/>
                      <a:pt x="16" y="36"/>
                      <a:pt x="1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6"/>
                      <a:pt x="28" y="32"/>
                      <a:pt x="31" y="28"/>
                    </a:cubicBezTo>
                    <a:cubicBezTo>
                      <a:pt x="32" y="27"/>
                      <a:pt x="33" y="27"/>
                      <a:pt x="34" y="26"/>
                    </a:cubicBezTo>
                    <a:cubicBezTo>
                      <a:pt x="35" y="24"/>
                      <a:pt x="36" y="21"/>
                      <a:pt x="36" y="18"/>
                    </a:cubicBezTo>
                    <a:cubicBezTo>
                      <a:pt x="36" y="10"/>
                      <a:pt x="28" y="6"/>
                      <a:pt x="21" y="6"/>
                    </a:cubicBezTo>
                    <a:close/>
                    <a:moveTo>
                      <a:pt x="29" y="20"/>
                    </a:moveTo>
                    <a:cubicBezTo>
                      <a:pt x="28" y="20"/>
                      <a:pt x="27" y="19"/>
                      <a:pt x="27" y="18"/>
                    </a:cubicBezTo>
                    <a:cubicBezTo>
                      <a:pt x="27" y="16"/>
                      <a:pt x="23" y="15"/>
                      <a:pt x="21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3"/>
                      <a:pt x="20" y="12"/>
                      <a:pt x="21" y="12"/>
                    </a:cubicBezTo>
                    <a:cubicBezTo>
                      <a:pt x="25" y="12"/>
                      <a:pt x="30" y="14"/>
                      <a:pt x="30" y="18"/>
                    </a:cubicBezTo>
                    <a:cubicBezTo>
                      <a:pt x="30" y="19"/>
                      <a:pt x="29" y="20"/>
                      <a:pt x="29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3" name="文本占位符 9">
              <a:extLst>
                <a:ext uri="{FF2B5EF4-FFF2-40B4-BE49-F238E27FC236}">
                  <a16:creationId xmlns:a16="http://schemas.microsoft.com/office/drawing/2014/main" id="{63012180-78D2-4F7B-801A-190C70C9A20C}"/>
                </a:ext>
              </a:extLst>
            </p:cNvPr>
            <p:cNvSpPr txBox="1">
              <a:spLocks/>
            </p:cNvSpPr>
            <p:nvPr/>
          </p:nvSpPr>
          <p:spPr>
            <a:xfrm>
              <a:off x="7616889" y="3744252"/>
              <a:ext cx="2003361" cy="367644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分布式</a:t>
              </a:r>
              <a:r>
                <a:rPr lang="en-US" altLang="zh-CN" sz="1800"/>
                <a:t>SOA</a:t>
              </a:r>
              <a:r>
                <a:rPr lang="zh-CN" altLang="en-US" sz="1800"/>
                <a:t>架构</a:t>
              </a:r>
              <a:endParaRPr lang="zh-CN" altLang="en-US" sz="1800" dirty="0"/>
            </a:p>
          </p:txBody>
        </p:sp>
        <p:sp>
          <p:nvSpPr>
            <p:cNvPr id="124" name="文本占位符 9">
              <a:extLst>
                <a:ext uri="{FF2B5EF4-FFF2-40B4-BE49-F238E27FC236}">
                  <a16:creationId xmlns:a16="http://schemas.microsoft.com/office/drawing/2014/main" id="{F17C0402-2442-44B9-9929-B865C5174353}"/>
                </a:ext>
              </a:extLst>
            </p:cNvPr>
            <p:cNvSpPr txBox="1">
              <a:spLocks/>
            </p:cNvSpPr>
            <p:nvPr/>
          </p:nvSpPr>
          <p:spPr>
            <a:xfrm>
              <a:off x="7616889" y="4111896"/>
              <a:ext cx="3134451" cy="82033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核心业务抽取出来，作为独立的服务</a:t>
              </a:r>
              <a:endParaRPr lang="en-US" altLang="zh-CN" sz="1400"/>
            </a:p>
            <a:p>
              <a:r>
                <a:rPr lang="zh-CN" altLang="en-US" sz="1400"/>
                <a:t>通过</a:t>
              </a:r>
              <a:r>
                <a:rPr lang="en-US" altLang="zh-CN" sz="1400"/>
                <a:t>RPC</a:t>
              </a:r>
              <a:r>
                <a:rPr lang="zh-CN" altLang="en-US" sz="1400"/>
                <a:t>进行远程通信</a:t>
              </a:r>
              <a:endParaRPr lang="zh-CN" altLang="en-US" sz="140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96F7A11-B545-4EBA-82D7-86168A78A44B}"/>
              </a:ext>
            </a:extLst>
          </p:cNvPr>
          <p:cNvGrpSpPr/>
          <p:nvPr/>
        </p:nvGrpSpPr>
        <p:grpSpPr>
          <a:xfrm>
            <a:off x="1601172" y="2696118"/>
            <a:ext cx="3818615" cy="961774"/>
            <a:chOff x="1601172" y="2696118"/>
            <a:chExt cx="3818615" cy="961774"/>
          </a:xfrm>
        </p:grpSpPr>
        <p:sp>
          <p:nvSpPr>
            <p:cNvPr id="119" name="文本占位符 9">
              <a:extLst>
                <a:ext uri="{FF2B5EF4-FFF2-40B4-BE49-F238E27FC236}">
                  <a16:creationId xmlns:a16="http://schemas.microsoft.com/office/drawing/2014/main" id="{E1A65701-E274-4184-B490-A0788AB00528}"/>
                </a:ext>
              </a:extLst>
            </p:cNvPr>
            <p:cNvSpPr txBox="1">
              <a:spLocks/>
            </p:cNvSpPr>
            <p:nvPr/>
          </p:nvSpPr>
          <p:spPr>
            <a:xfrm>
              <a:off x="2215494" y="2696118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单体架构</a:t>
              </a:r>
              <a:endParaRPr lang="zh-CN" altLang="en-US" sz="1800" dirty="0"/>
            </a:p>
          </p:txBody>
        </p:sp>
        <p:sp>
          <p:nvSpPr>
            <p:cNvPr id="120" name="文本占位符 9">
              <a:extLst>
                <a:ext uri="{FF2B5EF4-FFF2-40B4-BE49-F238E27FC236}">
                  <a16:creationId xmlns:a16="http://schemas.microsoft.com/office/drawing/2014/main" id="{0ACCA5A3-9A68-41C0-A653-603EFE3AD8D5}"/>
                </a:ext>
              </a:extLst>
            </p:cNvPr>
            <p:cNvSpPr txBox="1">
              <a:spLocks/>
            </p:cNvSpPr>
            <p:nvPr/>
          </p:nvSpPr>
          <p:spPr>
            <a:xfrm>
              <a:off x="1601172" y="3048377"/>
              <a:ext cx="2358865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单一工程中，包含所有模块</a:t>
              </a:r>
              <a:endParaRPr lang="en-US" altLang="zh-CN" sz="1400"/>
            </a:p>
            <a:p>
              <a:r>
                <a:rPr lang="zh-CN" altLang="en-US" sz="1400"/>
                <a:t>模块间存在紧密耦合</a:t>
              </a:r>
              <a:endParaRPr lang="zh-CN" altLang="en-US" sz="1400" dirty="0"/>
            </a:p>
          </p:txBody>
        </p: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7357A435-A963-4D18-BE81-AAF37C4633BB}"/>
                </a:ext>
              </a:extLst>
            </p:cNvPr>
            <p:cNvGrpSpPr/>
            <p:nvPr/>
          </p:nvGrpSpPr>
          <p:grpSpPr>
            <a:xfrm>
              <a:off x="4510241" y="2732030"/>
              <a:ext cx="909546" cy="925862"/>
              <a:chOff x="6129344" y="2728516"/>
              <a:chExt cx="1212728" cy="1234483"/>
            </a:xfrm>
          </p:grpSpPr>
          <p:sp>
            <p:nvSpPr>
              <p:cNvPr id="126" name="对角圆角矩形 23">
                <a:extLst>
                  <a:ext uri="{FF2B5EF4-FFF2-40B4-BE49-F238E27FC236}">
                    <a16:creationId xmlns:a16="http://schemas.microsoft.com/office/drawing/2014/main" id="{A979B469-8037-4768-9EA2-FF964642C55E}"/>
                  </a:ext>
                </a:extLst>
              </p:cNvPr>
              <p:cNvSpPr/>
              <p:nvPr/>
            </p:nvSpPr>
            <p:spPr>
              <a:xfrm rot="16200000">
                <a:off x="6118466" y="2739394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noFill/>
              <a:ln w="28575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7" name="对角圆角矩形 24">
                <a:extLst>
                  <a:ext uri="{FF2B5EF4-FFF2-40B4-BE49-F238E27FC236}">
                    <a16:creationId xmlns:a16="http://schemas.microsoft.com/office/drawing/2014/main" id="{5F4DE602-32C6-4B12-BF1D-FFFB49506A5E}"/>
                  </a:ext>
                </a:extLst>
              </p:cNvPr>
              <p:cNvSpPr/>
              <p:nvPr/>
            </p:nvSpPr>
            <p:spPr>
              <a:xfrm rot="16200000">
                <a:off x="6229698" y="2836404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40404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8" name="任意多边形 25">
                <a:extLst>
                  <a:ext uri="{FF2B5EF4-FFF2-40B4-BE49-F238E27FC236}">
                    <a16:creationId xmlns:a16="http://schemas.microsoft.com/office/drawing/2014/main" id="{783CF811-B7B4-4C03-9552-0FDAAAB8CC7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553991" y="3036256"/>
                <a:ext cx="353336" cy="594499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24" y="49"/>
                  </a:cxn>
                  <a:cxn ang="0">
                    <a:pos x="5" y="49"/>
                  </a:cxn>
                  <a:cxn ang="0">
                    <a:pos x="0" y="44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24" y="0"/>
                  </a:cxn>
                  <a:cxn ang="0">
                    <a:pos x="29" y="5"/>
                  </a:cxn>
                  <a:cxn ang="0">
                    <a:pos x="29" y="44"/>
                  </a:cxn>
                  <a:cxn ang="0">
                    <a:pos x="25" y="11"/>
                  </a:cxn>
                  <a:cxn ang="0">
                    <a:pos x="24" y="10"/>
                  </a:cxn>
                  <a:cxn ang="0">
                    <a:pos x="5" y="10"/>
                  </a:cxn>
                  <a:cxn ang="0">
                    <a:pos x="3" y="11"/>
                  </a:cxn>
                  <a:cxn ang="0">
                    <a:pos x="3" y="38"/>
                  </a:cxn>
                  <a:cxn ang="0">
                    <a:pos x="5" y="39"/>
                  </a:cxn>
                  <a:cxn ang="0">
                    <a:pos x="24" y="39"/>
                  </a:cxn>
                  <a:cxn ang="0">
                    <a:pos x="25" y="38"/>
                  </a:cxn>
                  <a:cxn ang="0">
                    <a:pos x="25" y="11"/>
                  </a:cxn>
                  <a:cxn ang="0">
                    <a:pos x="17" y="5"/>
                  </a:cxn>
                  <a:cxn ang="0">
                    <a:pos x="11" y="5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7" y="6"/>
                  </a:cxn>
                  <a:cxn ang="0">
                    <a:pos x="18" y="6"/>
                  </a:cxn>
                  <a:cxn ang="0">
                    <a:pos x="17" y="5"/>
                  </a:cxn>
                  <a:cxn ang="0">
                    <a:pos x="14" y="41"/>
                  </a:cxn>
                  <a:cxn ang="0">
                    <a:pos x="11" y="44"/>
                  </a:cxn>
                  <a:cxn ang="0">
                    <a:pos x="14" y="47"/>
                  </a:cxn>
                  <a:cxn ang="0">
                    <a:pos x="17" y="44"/>
                  </a:cxn>
                  <a:cxn ang="0">
                    <a:pos x="14" y="41"/>
                  </a:cxn>
                </a:cxnLst>
                <a:rect l="0" t="0" r="r" b="b"/>
                <a:pathLst>
                  <a:path w="29" h="49">
                    <a:moveTo>
                      <a:pt x="29" y="44"/>
                    </a:moveTo>
                    <a:cubicBezTo>
                      <a:pt x="29" y="47"/>
                      <a:pt x="27" y="49"/>
                      <a:pt x="24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2" y="49"/>
                      <a:pt x="0" y="47"/>
                      <a:pt x="0" y="4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9" y="3"/>
                      <a:pt x="29" y="5"/>
                    </a:cubicBezTo>
                    <a:lnTo>
                      <a:pt x="29" y="44"/>
                    </a:lnTo>
                    <a:close/>
                    <a:moveTo>
                      <a:pt x="25" y="11"/>
                    </a:moveTo>
                    <a:cubicBezTo>
                      <a:pt x="25" y="11"/>
                      <a:pt x="25" y="10"/>
                      <a:pt x="2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1"/>
                      <a:pt x="3" y="11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9"/>
                      <a:pt x="4" y="39"/>
                      <a:pt x="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5" y="39"/>
                      <a:pt x="25" y="39"/>
                      <a:pt x="25" y="38"/>
                    </a:cubicBezTo>
                    <a:lnTo>
                      <a:pt x="25" y="11"/>
                    </a:lnTo>
                    <a:close/>
                    <a:moveTo>
                      <a:pt x="17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5"/>
                      <a:pt x="17" y="5"/>
                    </a:cubicBezTo>
                    <a:close/>
                    <a:moveTo>
                      <a:pt x="14" y="41"/>
                    </a:moveTo>
                    <a:cubicBezTo>
                      <a:pt x="13" y="41"/>
                      <a:pt x="11" y="42"/>
                      <a:pt x="11" y="44"/>
                    </a:cubicBezTo>
                    <a:cubicBezTo>
                      <a:pt x="11" y="46"/>
                      <a:pt x="13" y="47"/>
                      <a:pt x="14" y="47"/>
                    </a:cubicBezTo>
                    <a:cubicBezTo>
                      <a:pt x="16" y="47"/>
                      <a:pt x="17" y="46"/>
                      <a:pt x="17" y="44"/>
                    </a:cubicBezTo>
                    <a:cubicBezTo>
                      <a:pt x="17" y="42"/>
                      <a:pt x="16" y="41"/>
                      <a:pt x="14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0C68202-A963-4863-9A12-9F92E69A8A85}"/>
              </a:ext>
            </a:extLst>
          </p:cNvPr>
          <p:cNvGrpSpPr/>
          <p:nvPr/>
        </p:nvGrpSpPr>
        <p:grpSpPr>
          <a:xfrm>
            <a:off x="1609345" y="4545493"/>
            <a:ext cx="3838478" cy="980121"/>
            <a:chOff x="1609345" y="4545493"/>
            <a:chExt cx="3838478" cy="980121"/>
          </a:xfrm>
        </p:grpSpPr>
        <p:sp>
          <p:nvSpPr>
            <p:cNvPr id="121" name="文本占位符 9">
              <a:extLst>
                <a:ext uri="{FF2B5EF4-FFF2-40B4-BE49-F238E27FC236}">
                  <a16:creationId xmlns:a16="http://schemas.microsoft.com/office/drawing/2014/main" id="{1979E1FA-CF48-4009-9F47-941ECBE6A849}"/>
                </a:ext>
              </a:extLst>
            </p:cNvPr>
            <p:cNvSpPr txBox="1">
              <a:spLocks/>
            </p:cNvSpPr>
            <p:nvPr/>
          </p:nvSpPr>
          <p:spPr>
            <a:xfrm>
              <a:off x="2215494" y="4653250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微服务架构</a:t>
              </a:r>
              <a:endParaRPr lang="zh-CN" altLang="en-US" sz="1800" dirty="0"/>
            </a:p>
          </p:txBody>
        </p:sp>
        <p:sp>
          <p:nvSpPr>
            <p:cNvPr id="122" name="文本占位符 9">
              <a:extLst>
                <a:ext uri="{FF2B5EF4-FFF2-40B4-BE49-F238E27FC236}">
                  <a16:creationId xmlns:a16="http://schemas.microsoft.com/office/drawing/2014/main" id="{3AD95E3B-1014-48F8-A96D-3F0665619FB9}"/>
                </a:ext>
              </a:extLst>
            </p:cNvPr>
            <p:cNvSpPr txBox="1">
              <a:spLocks/>
            </p:cNvSpPr>
            <p:nvPr/>
          </p:nvSpPr>
          <p:spPr>
            <a:xfrm>
              <a:off x="1609345" y="5008424"/>
              <a:ext cx="2358865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服务组件化</a:t>
              </a:r>
              <a:endParaRPr lang="en-US" altLang="zh-CN" sz="1400"/>
            </a:p>
            <a:p>
              <a:r>
                <a:rPr lang="zh-CN" altLang="en-US" sz="1400"/>
                <a:t>使用</a:t>
              </a:r>
              <a:r>
                <a:rPr lang="en-US" altLang="zh-CN" sz="1400"/>
                <a:t>REST API</a:t>
              </a:r>
              <a:r>
                <a:rPr lang="zh-CN" altLang="en-US" sz="1400"/>
                <a:t>交互</a:t>
              </a:r>
              <a:endParaRPr lang="en-US" altLang="zh-CN" sz="1400"/>
            </a:p>
          </p:txBody>
        </p: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F621EACE-918F-48A2-A9A3-FECDE271C985}"/>
                </a:ext>
              </a:extLst>
            </p:cNvPr>
            <p:cNvGrpSpPr/>
            <p:nvPr/>
          </p:nvGrpSpPr>
          <p:grpSpPr>
            <a:xfrm>
              <a:off x="4538277" y="4545493"/>
              <a:ext cx="909546" cy="925862"/>
              <a:chOff x="6129344" y="2728516"/>
              <a:chExt cx="1212728" cy="1234483"/>
            </a:xfrm>
          </p:grpSpPr>
          <p:sp>
            <p:nvSpPr>
              <p:cNvPr id="130" name="对角圆角矩形 23">
                <a:extLst>
                  <a:ext uri="{FF2B5EF4-FFF2-40B4-BE49-F238E27FC236}">
                    <a16:creationId xmlns:a16="http://schemas.microsoft.com/office/drawing/2014/main" id="{F27FFBE0-038D-470D-9D1B-3EBE52B3F973}"/>
                  </a:ext>
                </a:extLst>
              </p:cNvPr>
              <p:cNvSpPr/>
              <p:nvPr/>
            </p:nvSpPr>
            <p:spPr>
              <a:xfrm rot="16200000">
                <a:off x="6118466" y="2739394"/>
                <a:ext cx="1234483" cy="121272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noFill/>
              <a:ln w="28575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1" name="对角圆角矩形 24">
                <a:extLst>
                  <a:ext uri="{FF2B5EF4-FFF2-40B4-BE49-F238E27FC236}">
                    <a16:creationId xmlns:a16="http://schemas.microsoft.com/office/drawing/2014/main" id="{A15EB30D-1AC4-46D3-B4BA-B99594919728}"/>
                  </a:ext>
                </a:extLst>
              </p:cNvPr>
              <p:cNvSpPr/>
              <p:nvPr/>
            </p:nvSpPr>
            <p:spPr>
              <a:xfrm rot="16200000">
                <a:off x="6229698" y="2836404"/>
                <a:ext cx="1034918" cy="1016679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40404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2" name="任意多边形 25">
                <a:extLst>
                  <a:ext uri="{FF2B5EF4-FFF2-40B4-BE49-F238E27FC236}">
                    <a16:creationId xmlns:a16="http://schemas.microsoft.com/office/drawing/2014/main" id="{C1F019B0-1C37-4209-AE20-BE748992EE1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553991" y="3036256"/>
                <a:ext cx="353336" cy="594499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24" y="49"/>
                  </a:cxn>
                  <a:cxn ang="0">
                    <a:pos x="5" y="49"/>
                  </a:cxn>
                  <a:cxn ang="0">
                    <a:pos x="0" y="44"/>
                  </a:cxn>
                  <a:cxn ang="0">
                    <a:pos x="0" y="5"/>
                  </a:cxn>
                  <a:cxn ang="0">
                    <a:pos x="5" y="0"/>
                  </a:cxn>
                  <a:cxn ang="0">
                    <a:pos x="24" y="0"/>
                  </a:cxn>
                  <a:cxn ang="0">
                    <a:pos x="29" y="5"/>
                  </a:cxn>
                  <a:cxn ang="0">
                    <a:pos x="29" y="44"/>
                  </a:cxn>
                  <a:cxn ang="0">
                    <a:pos x="25" y="11"/>
                  </a:cxn>
                  <a:cxn ang="0">
                    <a:pos x="24" y="10"/>
                  </a:cxn>
                  <a:cxn ang="0">
                    <a:pos x="5" y="10"/>
                  </a:cxn>
                  <a:cxn ang="0">
                    <a:pos x="3" y="11"/>
                  </a:cxn>
                  <a:cxn ang="0">
                    <a:pos x="3" y="38"/>
                  </a:cxn>
                  <a:cxn ang="0">
                    <a:pos x="5" y="39"/>
                  </a:cxn>
                  <a:cxn ang="0">
                    <a:pos x="24" y="39"/>
                  </a:cxn>
                  <a:cxn ang="0">
                    <a:pos x="25" y="38"/>
                  </a:cxn>
                  <a:cxn ang="0">
                    <a:pos x="25" y="11"/>
                  </a:cxn>
                  <a:cxn ang="0">
                    <a:pos x="17" y="5"/>
                  </a:cxn>
                  <a:cxn ang="0">
                    <a:pos x="11" y="5"/>
                  </a:cxn>
                  <a:cxn ang="0">
                    <a:pos x="11" y="6"/>
                  </a:cxn>
                  <a:cxn ang="0">
                    <a:pos x="11" y="6"/>
                  </a:cxn>
                  <a:cxn ang="0">
                    <a:pos x="17" y="6"/>
                  </a:cxn>
                  <a:cxn ang="0">
                    <a:pos x="18" y="6"/>
                  </a:cxn>
                  <a:cxn ang="0">
                    <a:pos x="17" y="5"/>
                  </a:cxn>
                  <a:cxn ang="0">
                    <a:pos x="14" y="41"/>
                  </a:cxn>
                  <a:cxn ang="0">
                    <a:pos x="11" y="44"/>
                  </a:cxn>
                  <a:cxn ang="0">
                    <a:pos x="14" y="47"/>
                  </a:cxn>
                  <a:cxn ang="0">
                    <a:pos x="17" y="44"/>
                  </a:cxn>
                  <a:cxn ang="0">
                    <a:pos x="14" y="41"/>
                  </a:cxn>
                </a:cxnLst>
                <a:rect l="0" t="0" r="r" b="b"/>
                <a:pathLst>
                  <a:path w="29" h="49">
                    <a:moveTo>
                      <a:pt x="29" y="44"/>
                    </a:moveTo>
                    <a:cubicBezTo>
                      <a:pt x="29" y="47"/>
                      <a:pt x="27" y="49"/>
                      <a:pt x="24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2" y="49"/>
                      <a:pt x="0" y="47"/>
                      <a:pt x="0" y="4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9" y="3"/>
                      <a:pt x="29" y="5"/>
                    </a:cubicBezTo>
                    <a:lnTo>
                      <a:pt x="29" y="44"/>
                    </a:lnTo>
                    <a:close/>
                    <a:moveTo>
                      <a:pt x="25" y="11"/>
                    </a:moveTo>
                    <a:cubicBezTo>
                      <a:pt x="25" y="11"/>
                      <a:pt x="25" y="10"/>
                      <a:pt x="2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3" y="11"/>
                      <a:pt x="3" y="11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9"/>
                      <a:pt x="4" y="39"/>
                      <a:pt x="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5" y="39"/>
                      <a:pt x="25" y="39"/>
                      <a:pt x="25" y="38"/>
                    </a:cubicBezTo>
                    <a:lnTo>
                      <a:pt x="25" y="11"/>
                    </a:lnTo>
                    <a:close/>
                    <a:moveTo>
                      <a:pt x="17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5"/>
                      <a:pt x="17" y="5"/>
                    </a:cubicBezTo>
                    <a:close/>
                    <a:moveTo>
                      <a:pt x="14" y="41"/>
                    </a:moveTo>
                    <a:cubicBezTo>
                      <a:pt x="13" y="41"/>
                      <a:pt x="11" y="42"/>
                      <a:pt x="11" y="44"/>
                    </a:cubicBezTo>
                    <a:cubicBezTo>
                      <a:pt x="11" y="46"/>
                      <a:pt x="13" y="47"/>
                      <a:pt x="14" y="47"/>
                    </a:cubicBezTo>
                    <a:cubicBezTo>
                      <a:pt x="16" y="47"/>
                      <a:pt x="17" y="46"/>
                      <a:pt x="17" y="44"/>
                    </a:cubicBezTo>
                    <a:cubicBezTo>
                      <a:pt x="17" y="42"/>
                      <a:pt x="16" y="41"/>
                      <a:pt x="14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3656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539372-1E54-47A9-95B6-73498E42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高级特性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84A52-C516-48F2-BB71-C8ED56EC4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启动检查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DFF1276-3B52-4126-97D9-5A50A39E6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753824"/>
          </a:xfrm>
        </p:spPr>
        <p:txBody>
          <a:bodyPr/>
          <a:lstStyle/>
          <a:p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D3EC4694-C3F0-40C4-8C46-4EEDB3A4CF43}"/>
              </a:ext>
            </a:extLst>
          </p:cNvPr>
          <p:cNvSpPr txBox="1">
            <a:spLocks/>
          </p:cNvSpPr>
          <p:nvPr/>
        </p:nvSpPr>
        <p:spPr>
          <a:xfrm>
            <a:off x="710880" y="1656001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为了保障服务的正常可用，</a:t>
            </a:r>
            <a:r>
              <a:rPr lang="en-US" altLang="zh-CN" b="0" i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Dubbo </a:t>
            </a:r>
            <a:r>
              <a:rPr lang="zh-CN" altLang="en-US" b="0" i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缺省会在启动时检查依赖的服务是否可用，不可用时会抛出异常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DBD2DD4-3A16-4027-BE06-235A1CBB7E92}"/>
              </a:ext>
            </a:extLst>
          </p:cNvPr>
          <p:cNvSpPr/>
          <p:nvPr/>
        </p:nvSpPr>
        <p:spPr>
          <a:xfrm>
            <a:off x="2159300" y="2875675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服务消费者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C3FF268-7908-48B5-8673-AE4471D41ADB}"/>
              </a:ext>
            </a:extLst>
          </p:cNvPr>
          <p:cNvSpPr/>
          <p:nvPr/>
        </p:nvSpPr>
        <p:spPr>
          <a:xfrm>
            <a:off x="6124457" y="2880730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</a:rPr>
              <a:t>提供者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57A0FF4-C425-4564-A990-9132A2130D5F}"/>
              </a:ext>
            </a:extLst>
          </p:cNvPr>
          <p:cNvCxnSpPr>
            <a:stCxn id="8" idx="2"/>
            <a:endCxn id="8" idx="1"/>
          </p:cNvCxnSpPr>
          <p:nvPr/>
        </p:nvCxnSpPr>
        <p:spPr>
          <a:xfrm rot="5400000" flipH="1">
            <a:off x="2185956" y="3330469"/>
            <a:ext cx="481449" cy="534762"/>
          </a:xfrm>
          <a:prstGeom prst="bentConnector4">
            <a:avLst>
              <a:gd name="adj1" fmla="val -47482"/>
              <a:gd name="adj2" fmla="val 142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EC6A384-5CB3-44B9-AF70-D609240914A1}"/>
              </a:ext>
            </a:extLst>
          </p:cNvPr>
          <p:cNvSpPr txBox="1"/>
          <p:nvPr/>
        </p:nvSpPr>
        <p:spPr>
          <a:xfrm>
            <a:off x="1792367" y="4171177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、程序启动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3C44908-E3E1-4229-8CF4-6004BC8809D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228824" y="3357125"/>
            <a:ext cx="2895633" cy="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E66EDC8-D7C3-489B-AE61-CC77A6F9A222}"/>
              </a:ext>
            </a:extLst>
          </p:cNvPr>
          <p:cNvSpPr txBox="1"/>
          <p:nvPr/>
        </p:nvSpPr>
        <p:spPr>
          <a:xfrm>
            <a:off x="3609040" y="2996588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、检测提供者是否可用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BBF0832-E381-44DC-94E4-DBD388A8C830}"/>
              </a:ext>
            </a:extLst>
          </p:cNvPr>
          <p:cNvSpPr/>
          <p:nvPr/>
        </p:nvSpPr>
        <p:spPr>
          <a:xfrm>
            <a:off x="6124457" y="2881798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7364C31-2270-434A-8137-347D17391202}"/>
              </a:ext>
            </a:extLst>
          </p:cNvPr>
          <p:cNvSpPr/>
          <p:nvPr/>
        </p:nvSpPr>
        <p:spPr>
          <a:xfrm>
            <a:off x="2159299" y="2881798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5">
            <a:extLst>
              <a:ext uri="{FF2B5EF4-FFF2-40B4-BE49-F238E27FC236}">
                <a16:creationId xmlns:a16="http://schemas.microsoft.com/office/drawing/2014/main" id="{DCE79B74-2F73-437E-941D-F7351AFCFE22}"/>
              </a:ext>
            </a:extLst>
          </p:cNvPr>
          <p:cNvSpPr txBox="1">
            <a:spLocks/>
          </p:cNvSpPr>
          <p:nvPr/>
        </p:nvSpPr>
        <p:spPr>
          <a:xfrm>
            <a:off x="775057" y="4760378"/>
            <a:ext cx="10698800" cy="15238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在正式环境这是很有必要的一项配置，可以保证整个调用链路的平稳运行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在开发时，往往会存在没有提供者的情况。由于启动检查的原因，可能导致开发测试出现问题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可以通过</a:t>
            </a:r>
            <a:r>
              <a:rPr lang="en-US" altLang="zh-CN"/>
              <a:t>check=false</a:t>
            </a:r>
            <a:r>
              <a:rPr lang="zh-CN" altLang="en-US"/>
              <a:t>关闭</a:t>
            </a:r>
          </a:p>
        </p:txBody>
      </p:sp>
    </p:spTree>
    <p:extLst>
      <p:ext uri="{BB962C8B-B14F-4D97-AF65-F5344CB8AC3E}">
        <p14:creationId xmlns:p14="http://schemas.microsoft.com/office/powerpoint/2010/main" val="333965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5" grpId="0"/>
      <p:bldP spid="16" grpId="0" animBg="1"/>
      <p:bldP spid="17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3254667-346D-4242-B722-B65558DDC199}"/>
              </a:ext>
            </a:extLst>
          </p:cNvPr>
          <p:cNvSpPr/>
          <p:nvPr/>
        </p:nvSpPr>
        <p:spPr>
          <a:xfrm>
            <a:off x="1057584" y="2420192"/>
            <a:ext cx="2237382" cy="32056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消费者集群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5539372-1E54-47A9-95B6-73498E42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高级特性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84A52-C516-48F2-BB71-C8ED56EC4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多版本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DFF1276-3B52-4126-97D9-5A50A39E6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55715"/>
            <a:ext cx="10698800" cy="1206674"/>
          </a:xfrm>
        </p:spPr>
        <p:txBody>
          <a:bodyPr/>
          <a:lstStyle/>
          <a:p>
            <a:r>
              <a:rPr lang="zh-CN" altLang="en-US"/>
              <a:t>在正式系统中，为了保证系统可用性和更好的并发性，往往通过集群部署。</a:t>
            </a:r>
            <a:endParaRPr lang="en-US" altLang="zh-CN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61B6EF7-B145-48B4-939C-A90989F6F46C}"/>
              </a:ext>
            </a:extLst>
          </p:cNvPr>
          <p:cNvSpPr/>
          <p:nvPr/>
        </p:nvSpPr>
        <p:spPr>
          <a:xfrm>
            <a:off x="1493949" y="3102006"/>
            <a:ext cx="1421787" cy="6119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消费者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080A7E6-000A-4D47-855A-87A640371245}"/>
              </a:ext>
            </a:extLst>
          </p:cNvPr>
          <p:cNvSpPr/>
          <p:nvPr/>
        </p:nvSpPr>
        <p:spPr>
          <a:xfrm>
            <a:off x="1493949" y="3970360"/>
            <a:ext cx="1421787" cy="6119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消费者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3F3A14A-97A3-434E-BF36-B2FA7B75E21B}"/>
              </a:ext>
            </a:extLst>
          </p:cNvPr>
          <p:cNvSpPr/>
          <p:nvPr/>
        </p:nvSpPr>
        <p:spPr>
          <a:xfrm>
            <a:off x="1486603" y="4838714"/>
            <a:ext cx="1421786" cy="6119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消费者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9349ACA-E4D6-4C9A-A31C-129202A3CFB5}"/>
              </a:ext>
            </a:extLst>
          </p:cNvPr>
          <p:cNvSpPr/>
          <p:nvPr/>
        </p:nvSpPr>
        <p:spPr>
          <a:xfrm>
            <a:off x="4767912" y="2420192"/>
            <a:ext cx="2237382" cy="32056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提供者集群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131A4E3-ED78-4674-95A5-B5401A8F9A78}"/>
              </a:ext>
            </a:extLst>
          </p:cNvPr>
          <p:cNvSpPr/>
          <p:nvPr/>
        </p:nvSpPr>
        <p:spPr>
          <a:xfrm>
            <a:off x="5203587" y="3048737"/>
            <a:ext cx="1421787" cy="6119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提供者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022C16D-FEA2-4B2C-947D-985F0872A33B}"/>
              </a:ext>
            </a:extLst>
          </p:cNvPr>
          <p:cNvSpPr/>
          <p:nvPr/>
        </p:nvSpPr>
        <p:spPr>
          <a:xfrm>
            <a:off x="5218252" y="3975110"/>
            <a:ext cx="1421787" cy="6119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提供者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EE017BA-7FC0-4341-AD0E-9A3D30F136E4}"/>
              </a:ext>
            </a:extLst>
          </p:cNvPr>
          <p:cNvSpPr/>
          <p:nvPr/>
        </p:nvSpPr>
        <p:spPr>
          <a:xfrm>
            <a:off x="5203588" y="4838714"/>
            <a:ext cx="1421787" cy="6119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提供者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274344E-51FD-4F9F-A6F7-3A6205F84E90}"/>
              </a:ext>
            </a:extLst>
          </p:cNvPr>
          <p:cNvGrpSpPr/>
          <p:nvPr/>
        </p:nvGrpSpPr>
        <p:grpSpPr>
          <a:xfrm>
            <a:off x="3238960" y="3566772"/>
            <a:ext cx="1472946" cy="276999"/>
            <a:chOff x="3294966" y="3747479"/>
            <a:chExt cx="1472946" cy="276999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862D575-8CC5-415A-957C-F4940A9A54F6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3294966" y="4023021"/>
              <a:ext cx="14729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7F2355-9215-4981-B79B-ADD138115C8E}"/>
                </a:ext>
              </a:extLst>
            </p:cNvPr>
            <p:cNvSpPr txBox="1"/>
            <p:nvPr/>
          </p:nvSpPr>
          <p:spPr>
            <a:xfrm>
              <a:off x="3687335" y="374747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dk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远程调用</a:t>
              </a:r>
              <a:endParaRPr lang="zh-CN" altLang="en-US" sz="1200" dirty="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4796D30F-4C4D-47BA-A74A-4C56E6D4D5F5}"/>
              </a:ext>
            </a:extLst>
          </p:cNvPr>
          <p:cNvSpPr txBox="1">
            <a:spLocks/>
          </p:cNvSpPr>
          <p:nvPr/>
        </p:nvSpPr>
        <p:spPr>
          <a:xfrm>
            <a:off x="7455634" y="2396270"/>
            <a:ext cx="3954046" cy="25288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0070C0"/>
                </a:solidFill>
              </a:rPr>
              <a:t>如果提供者代码出现重大更新。如何对提供者升级部署呢？</a:t>
            </a:r>
          </a:p>
        </p:txBody>
      </p:sp>
      <p:sp>
        <p:nvSpPr>
          <p:cNvPr id="18" name="文本占位符 5">
            <a:extLst>
              <a:ext uri="{FF2B5EF4-FFF2-40B4-BE49-F238E27FC236}">
                <a16:creationId xmlns:a16="http://schemas.microsoft.com/office/drawing/2014/main" id="{E5733BA1-5657-43B9-ADDF-AB7723B9DFEB}"/>
              </a:ext>
            </a:extLst>
          </p:cNvPr>
          <p:cNvSpPr txBox="1">
            <a:spLocks/>
          </p:cNvSpPr>
          <p:nvPr/>
        </p:nvSpPr>
        <p:spPr>
          <a:xfrm>
            <a:off x="957223" y="6005080"/>
            <a:ext cx="10698800" cy="12066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Dubbo</a:t>
            </a:r>
            <a:r>
              <a:rPr lang="zh-CN" altLang="en-US"/>
              <a:t>提供了提供者多版本的支持，平滑处理项目功能升级部署</a:t>
            </a:r>
          </a:p>
        </p:txBody>
      </p:sp>
    </p:spTree>
    <p:extLst>
      <p:ext uri="{BB962C8B-B14F-4D97-AF65-F5344CB8AC3E}">
        <p14:creationId xmlns:p14="http://schemas.microsoft.com/office/powerpoint/2010/main" val="9132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2" grpId="0" animBg="1"/>
      <p:bldP spid="13" grpId="0" animBg="1"/>
      <p:bldP spid="16" grpId="0" animBg="1"/>
      <p:bldP spid="17" grpId="0" animBg="1"/>
      <p:bldP spid="22" grpId="0"/>
      <p:bldP spid="18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3254667-346D-4242-B722-B65558DDC199}"/>
              </a:ext>
            </a:extLst>
          </p:cNvPr>
          <p:cNvSpPr/>
          <p:nvPr/>
        </p:nvSpPr>
        <p:spPr>
          <a:xfrm>
            <a:off x="1449954" y="3222702"/>
            <a:ext cx="2237382" cy="32056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消费者集群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5539372-1E54-47A9-95B6-73498E42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高级特性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84A52-C516-48F2-BB71-C8ED56EC4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多版本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DFF1276-3B52-4126-97D9-5A50A39E6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55715"/>
            <a:ext cx="10698800" cy="960935"/>
          </a:xfrm>
        </p:spPr>
        <p:txBody>
          <a:bodyPr/>
          <a:lstStyle/>
          <a:p>
            <a:r>
              <a:rPr lang="zh-CN" altLang="en-US"/>
              <a:t>在正式系统中，为了保证系统可用性和更好的并发性，往往通过集群部署。</a:t>
            </a:r>
            <a:endParaRPr lang="en-US" altLang="zh-CN"/>
          </a:p>
          <a:p>
            <a:r>
              <a:rPr lang="en-US" altLang="zh-CN"/>
              <a:t>Dubbo</a:t>
            </a:r>
            <a:r>
              <a:rPr lang="zh-CN" altLang="en-US"/>
              <a:t>提供了提供者多版本的支持，平滑处理项目功能升级部署</a:t>
            </a:r>
          </a:p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61B6EF7-B145-48B4-939C-A90989F6F46C}"/>
              </a:ext>
            </a:extLst>
          </p:cNvPr>
          <p:cNvSpPr/>
          <p:nvPr/>
        </p:nvSpPr>
        <p:spPr>
          <a:xfrm>
            <a:off x="1886319" y="3904516"/>
            <a:ext cx="1421787" cy="6119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消费者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080A7E6-000A-4D47-855A-87A640371245}"/>
              </a:ext>
            </a:extLst>
          </p:cNvPr>
          <p:cNvSpPr/>
          <p:nvPr/>
        </p:nvSpPr>
        <p:spPr>
          <a:xfrm>
            <a:off x="1886319" y="4772870"/>
            <a:ext cx="1421787" cy="6119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消费者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3F3A14A-97A3-434E-BF36-B2FA7B75E21B}"/>
              </a:ext>
            </a:extLst>
          </p:cNvPr>
          <p:cNvSpPr/>
          <p:nvPr/>
        </p:nvSpPr>
        <p:spPr>
          <a:xfrm>
            <a:off x="1878973" y="5641224"/>
            <a:ext cx="1421786" cy="6119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消费者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9349ACA-E4D6-4C9A-A31C-129202A3CFB5}"/>
              </a:ext>
            </a:extLst>
          </p:cNvPr>
          <p:cNvSpPr/>
          <p:nvPr/>
        </p:nvSpPr>
        <p:spPr>
          <a:xfrm>
            <a:off x="5160282" y="3222702"/>
            <a:ext cx="2237382" cy="32056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提供者集群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131A4E3-ED78-4674-95A5-B5401A8F9A78}"/>
              </a:ext>
            </a:extLst>
          </p:cNvPr>
          <p:cNvSpPr/>
          <p:nvPr/>
        </p:nvSpPr>
        <p:spPr>
          <a:xfrm>
            <a:off x="5595957" y="3879822"/>
            <a:ext cx="1421787" cy="6119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提供者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022C16D-FEA2-4B2C-947D-985F0872A33B}"/>
              </a:ext>
            </a:extLst>
          </p:cNvPr>
          <p:cNvSpPr/>
          <p:nvPr/>
        </p:nvSpPr>
        <p:spPr>
          <a:xfrm>
            <a:off x="5610622" y="4777620"/>
            <a:ext cx="1421787" cy="6119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提供者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EE017BA-7FC0-4341-AD0E-9A3D30F136E4}"/>
              </a:ext>
            </a:extLst>
          </p:cNvPr>
          <p:cNvSpPr/>
          <p:nvPr/>
        </p:nvSpPr>
        <p:spPr>
          <a:xfrm>
            <a:off x="5595958" y="5641224"/>
            <a:ext cx="1421787" cy="6119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提供者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ED1421D-3AA8-4B84-9F53-ADDFB2F59926}"/>
              </a:ext>
            </a:extLst>
          </p:cNvPr>
          <p:cNvSpPr/>
          <p:nvPr/>
        </p:nvSpPr>
        <p:spPr>
          <a:xfrm>
            <a:off x="5595956" y="3882632"/>
            <a:ext cx="1421787" cy="611975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78208F5-3A42-483A-BB81-545D52874E09}"/>
              </a:ext>
            </a:extLst>
          </p:cNvPr>
          <p:cNvSpPr/>
          <p:nvPr/>
        </p:nvSpPr>
        <p:spPr>
          <a:xfrm>
            <a:off x="1868070" y="3904934"/>
            <a:ext cx="1435981" cy="611975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01B9836-884C-48C8-9D11-2D843B074CCB}"/>
              </a:ext>
            </a:extLst>
          </p:cNvPr>
          <p:cNvGrpSpPr/>
          <p:nvPr/>
        </p:nvGrpSpPr>
        <p:grpSpPr>
          <a:xfrm>
            <a:off x="3304051" y="3933505"/>
            <a:ext cx="2291905" cy="277417"/>
            <a:chOff x="3304051" y="3933505"/>
            <a:chExt cx="2291905" cy="277417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7F2355-9215-4981-B79B-ADD138115C8E}"/>
                </a:ext>
              </a:extLst>
            </p:cNvPr>
            <p:cNvSpPr txBox="1"/>
            <p:nvPr/>
          </p:nvSpPr>
          <p:spPr>
            <a:xfrm>
              <a:off x="4079211" y="393350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dk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远程调用</a:t>
              </a:r>
              <a:endParaRPr lang="zh-CN" altLang="en-US" sz="1200" dirty="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D1EA0E0-FF57-47E1-8C4B-37718D622711}"/>
                </a:ext>
              </a:extLst>
            </p:cNvPr>
            <p:cNvCxnSpPr>
              <a:cxnSpLocks/>
              <a:stCxn id="27" idx="3"/>
              <a:endCxn id="26" idx="1"/>
            </p:cNvCxnSpPr>
            <p:nvPr/>
          </p:nvCxnSpPr>
          <p:spPr>
            <a:xfrm flipV="1">
              <a:off x="3304051" y="4188620"/>
              <a:ext cx="2291905" cy="22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22E27E1C-317E-450F-BA64-0642E9FF2705}"/>
              </a:ext>
            </a:extLst>
          </p:cNvPr>
          <p:cNvSpPr/>
          <p:nvPr/>
        </p:nvSpPr>
        <p:spPr>
          <a:xfrm>
            <a:off x="1632980" y="4613181"/>
            <a:ext cx="1898292" cy="181517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600">
              <a:solidFill>
                <a:schemeClr val="accent3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9911B9E-BBDB-4941-A19F-428CEFDD0455}"/>
              </a:ext>
            </a:extLst>
          </p:cNvPr>
          <p:cNvSpPr/>
          <p:nvPr/>
        </p:nvSpPr>
        <p:spPr>
          <a:xfrm>
            <a:off x="5372369" y="4614026"/>
            <a:ext cx="1898292" cy="181517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600">
              <a:solidFill>
                <a:schemeClr val="accent3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占位符 5">
            <a:extLst>
              <a:ext uri="{FF2B5EF4-FFF2-40B4-BE49-F238E27FC236}">
                <a16:creationId xmlns:a16="http://schemas.microsoft.com/office/drawing/2014/main" id="{B584E8B2-D4AA-40C9-AA12-6DF949193CDF}"/>
              </a:ext>
            </a:extLst>
          </p:cNvPr>
          <p:cNvSpPr txBox="1">
            <a:spLocks/>
          </p:cNvSpPr>
          <p:nvPr/>
        </p:nvSpPr>
        <p:spPr>
          <a:xfrm>
            <a:off x="8048726" y="3198780"/>
            <a:ext cx="3954046" cy="25288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灰度发布：当出现新功能时，会让一部分用户先使用新功能，用户反馈没问题时，再将所有用户迁移到新功能。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D4A5A08-AE72-481A-9DD3-590ED365DF39}"/>
              </a:ext>
            </a:extLst>
          </p:cNvPr>
          <p:cNvGrpSpPr/>
          <p:nvPr/>
        </p:nvGrpSpPr>
        <p:grpSpPr>
          <a:xfrm>
            <a:off x="3531272" y="5221888"/>
            <a:ext cx="1841097" cy="299727"/>
            <a:chOff x="3531272" y="5221888"/>
            <a:chExt cx="1841097" cy="299727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8E3BBB5-CC14-4A74-9EB6-F7973C0A16DC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>
              <a:off x="3531272" y="5520770"/>
              <a:ext cx="1841097" cy="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C6A746D-7E30-4964-BC72-311F622558E8}"/>
                </a:ext>
              </a:extLst>
            </p:cNvPr>
            <p:cNvSpPr txBox="1"/>
            <p:nvPr/>
          </p:nvSpPr>
          <p:spPr>
            <a:xfrm>
              <a:off x="4052914" y="522188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dk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远程调用</a:t>
              </a:r>
              <a:endParaRPr lang="zh-CN" altLang="en-US" sz="1200" dirty="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75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2" grpId="0" animBg="1"/>
      <p:bldP spid="33" grpId="0" animBg="1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600721D-B9DF-481E-9E6E-B5AE80CC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高级特性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C6D309-55A0-4BBB-BFFD-1A4A0A896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多版本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27FF947-9B90-4373-8C39-526D9880E3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915750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、编写新的</a:t>
            </a:r>
            <a:r>
              <a:rPr lang="en-US" altLang="zh-CN"/>
              <a:t>UserServce</a:t>
            </a:r>
            <a:r>
              <a:rPr lang="zh-CN" altLang="en-US"/>
              <a:t>实现类，作为新版本代码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、在暴露服务时，指定服务版本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D1D3FAC-F036-47A7-BE2B-E774593A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762" y="2673924"/>
            <a:ext cx="8009255" cy="1015663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@DubboService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version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“2.0.0”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UserServiceImpl2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UserService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>
                <a:solidFill>
                  <a:srgbClr val="9C1A00"/>
                </a:solidFill>
                <a:latin typeface="Consolas" panose="020B0609020204030204" pitchFamily="49" charset="0"/>
              </a:rPr>
              <a:t>   …………..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066D2BF5-D023-4C56-9462-E9D16AF8BAB3}"/>
              </a:ext>
            </a:extLst>
          </p:cNvPr>
          <p:cNvSpPr txBox="1">
            <a:spLocks/>
          </p:cNvSpPr>
          <p:nvPr/>
        </p:nvSpPr>
        <p:spPr>
          <a:xfrm>
            <a:off x="710880" y="3828375"/>
            <a:ext cx="10698800" cy="9157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、消费者引用服务时，指定引用的服务版本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736F3D1-654E-464B-8342-C51DAFAEF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762" y="4539644"/>
            <a:ext cx="8009255" cy="1569660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@RestController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"/user"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UserController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引用远程服务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@DubboReference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version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"2.0.0"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UserService userService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>
                <a:solidFill>
                  <a:srgbClr val="111111"/>
                </a:solidFill>
                <a:latin typeface="Consolas" panose="020B0609020204030204" pitchFamily="49" charset="0"/>
              </a:rPr>
              <a:t>    ………..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98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539372-1E54-47A9-95B6-73498E42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高级特性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84A52-C516-48F2-BB71-C8ED56EC4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超时与重试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DFF1276-3B52-4126-97D9-5A50A39E6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346514"/>
          </a:xfrm>
        </p:spPr>
        <p:txBody>
          <a:bodyPr/>
          <a:lstStyle/>
          <a:p>
            <a:r>
              <a:rPr lang="zh-CN" altLang="en-US"/>
              <a:t>服务消费者在调用服务提供者的时候发生了阻塞、等待的情形，这个时候，服务消费者会一直等待下去。</a:t>
            </a:r>
          </a:p>
          <a:p>
            <a:r>
              <a:rPr lang="zh-CN" altLang="en-US"/>
              <a:t>在某个峰值时刻，大量的请求都在同时请求服务消费者，会造成线程的大量堆积，势必会造成</a:t>
            </a:r>
            <a:r>
              <a:rPr lang="zh-CN" altLang="en-US">
                <a:solidFill>
                  <a:srgbClr val="C00000"/>
                </a:solidFill>
              </a:rPr>
              <a:t>雪崩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A8CA3DF-AD31-4707-8139-63972D2C9B03}"/>
              </a:ext>
            </a:extLst>
          </p:cNvPr>
          <p:cNvSpPr/>
          <p:nvPr/>
        </p:nvSpPr>
        <p:spPr>
          <a:xfrm>
            <a:off x="2987279" y="3431948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服务消费者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E8EEB43-02F5-4AAF-B8AC-543ECE5560F1}"/>
              </a:ext>
            </a:extLst>
          </p:cNvPr>
          <p:cNvSpPr/>
          <p:nvPr/>
        </p:nvSpPr>
        <p:spPr>
          <a:xfrm>
            <a:off x="6952436" y="3437003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</a:rPr>
              <a:t>提供者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B5A4C2E-2216-4B74-BEFE-9F4F390294F1}"/>
              </a:ext>
            </a:extLst>
          </p:cNvPr>
          <p:cNvCxnSpPr>
            <a:cxnSpLocks/>
          </p:cNvCxnSpPr>
          <p:nvPr/>
        </p:nvCxnSpPr>
        <p:spPr>
          <a:xfrm>
            <a:off x="1536644" y="3939958"/>
            <a:ext cx="1450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A338F77-01E1-4B90-9DA8-2C676621FFB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56803" y="3913398"/>
            <a:ext cx="2895633" cy="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9791858-60DC-43D5-8667-69A2A562E4F3}"/>
              </a:ext>
            </a:extLst>
          </p:cNvPr>
          <p:cNvCxnSpPr>
            <a:cxnSpLocks/>
          </p:cNvCxnSpPr>
          <p:nvPr/>
        </p:nvCxnSpPr>
        <p:spPr>
          <a:xfrm>
            <a:off x="4099665" y="3578223"/>
            <a:ext cx="2809908" cy="5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1D0E38-2AAC-40F8-8FDA-7904CD4AA493}"/>
              </a:ext>
            </a:extLst>
          </p:cNvPr>
          <p:cNvCxnSpPr>
            <a:cxnSpLocks/>
          </p:cNvCxnSpPr>
          <p:nvPr/>
        </p:nvCxnSpPr>
        <p:spPr>
          <a:xfrm>
            <a:off x="1536644" y="3603712"/>
            <a:ext cx="145063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4A6F417-C76D-45BB-BD31-49E5E3998583}"/>
              </a:ext>
            </a:extLst>
          </p:cNvPr>
          <p:cNvSpPr/>
          <p:nvPr/>
        </p:nvSpPr>
        <p:spPr>
          <a:xfrm>
            <a:off x="6952435" y="3438071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A8B48F-2AF1-4E8B-B1F4-F7228328F489}"/>
              </a:ext>
            </a:extLst>
          </p:cNvPr>
          <p:cNvCxnSpPr>
            <a:cxnSpLocks/>
          </p:cNvCxnSpPr>
          <p:nvPr/>
        </p:nvCxnSpPr>
        <p:spPr>
          <a:xfrm>
            <a:off x="4099665" y="4300047"/>
            <a:ext cx="28527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383C2A9-C86C-4925-BEEF-5C4B258723AB}"/>
              </a:ext>
            </a:extLst>
          </p:cNvPr>
          <p:cNvCxnSpPr>
            <a:cxnSpLocks/>
          </p:cNvCxnSpPr>
          <p:nvPr/>
        </p:nvCxnSpPr>
        <p:spPr>
          <a:xfrm>
            <a:off x="1536644" y="4300047"/>
            <a:ext cx="145063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974D445-DC20-407F-A0E2-B4865AFAA806}"/>
              </a:ext>
            </a:extLst>
          </p:cNvPr>
          <p:cNvSpPr/>
          <p:nvPr/>
        </p:nvSpPr>
        <p:spPr>
          <a:xfrm>
            <a:off x="2987278" y="3438071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0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539372-1E54-47A9-95B6-73498E42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高级特性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84A52-C516-48F2-BB71-C8ED56EC4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超时与重试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DFF1276-3B52-4126-97D9-5A50A39E6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00459"/>
          </a:xfrm>
        </p:spPr>
        <p:txBody>
          <a:bodyPr/>
          <a:lstStyle/>
          <a:p>
            <a:r>
              <a:rPr lang="zh-CN" altLang="en-US"/>
              <a:t>服务消费者在调用服务提供者的时候发生了阻塞、等待的情形，这个时候，服务消费者会一直等待下去。</a:t>
            </a:r>
          </a:p>
          <a:p>
            <a:r>
              <a:rPr lang="zh-CN" altLang="en-US"/>
              <a:t>在某个峰值时刻，大量的请求都在同时请求服务消费者，会造成线程的大量堆积，势必会造成雪崩。</a:t>
            </a:r>
            <a:endParaRPr lang="en-US" altLang="zh-CN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dubbo 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利用</a:t>
            </a:r>
            <a:r>
              <a:rPr lang="zh-CN" altLang="en-US" sz="1600">
                <a:solidFill>
                  <a:srgbClr val="AD2B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超时机制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来解决这个问题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（使用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timeout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属性配置超时时间，默认值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1000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，单位毫秒）</a:t>
            </a:r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A8CA3DF-AD31-4707-8139-63972D2C9B03}"/>
              </a:ext>
            </a:extLst>
          </p:cNvPr>
          <p:cNvSpPr/>
          <p:nvPr/>
        </p:nvSpPr>
        <p:spPr>
          <a:xfrm>
            <a:off x="2942674" y="4067567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服务消费者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E8EEB43-02F5-4AAF-B8AC-543ECE5560F1}"/>
              </a:ext>
            </a:extLst>
          </p:cNvPr>
          <p:cNvSpPr/>
          <p:nvPr/>
        </p:nvSpPr>
        <p:spPr>
          <a:xfrm>
            <a:off x="6907831" y="4072622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</a:rPr>
              <a:t>提供者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9791858-60DC-43D5-8667-69A2A562E4F3}"/>
              </a:ext>
            </a:extLst>
          </p:cNvPr>
          <p:cNvCxnSpPr>
            <a:cxnSpLocks/>
          </p:cNvCxnSpPr>
          <p:nvPr/>
        </p:nvCxnSpPr>
        <p:spPr>
          <a:xfrm>
            <a:off x="4055060" y="4476127"/>
            <a:ext cx="2809908" cy="5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1D0E38-2AAC-40F8-8FDA-7904CD4AA493}"/>
              </a:ext>
            </a:extLst>
          </p:cNvPr>
          <p:cNvCxnSpPr>
            <a:cxnSpLocks/>
          </p:cNvCxnSpPr>
          <p:nvPr/>
        </p:nvCxnSpPr>
        <p:spPr>
          <a:xfrm>
            <a:off x="1492039" y="4476126"/>
            <a:ext cx="145063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4A6F417-C76D-45BB-BD31-49E5E3998583}"/>
              </a:ext>
            </a:extLst>
          </p:cNvPr>
          <p:cNvSpPr/>
          <p:nvPr/>
        </p:nvSpPr>
        <p:spPr>
          <a:xfrm>
            <a:off x="6907830" y="4073690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A8B48F-2AF1-4E8B-B1F4-F7228328F489}"/>
              </a:ext>
            </a:extLst>
          </p:cNvPr>
          <p:cNvCxnSpPr>
            <a:cxnSpLocks/>
          </p:cNvCxnSpPr>
          <p:nvPr/>
        </p:nvCxnSpPr>
        <p:spPr>
          <a:xfrm>
            <a:off x="4033629" y="4712641"/>
            <a:ext cx="28527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383C2A9-C86C-4925-BEEF-5C4B258723AB}"/>
              </a:ext>
            </a:extLst>
          </p:cNvPr>
          <p:cNvCxnSpPr>
            <a:cxnSpLocks/>
          </p:cNvCxnSpPr>
          <p:nvPr/>
        </p:nvCxnSpPr>
        <p:spPr>
          <a:xfrm>
            <a:off x="1481325" y="4709928"/>
            <a:ext cx="145063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4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539372-1E54-47A9-95B6-73498E42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高级特性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84A52-C516-48F2-BB71-C8ED56EC4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超时与重试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DFF1276-3B52-4126-97D9-5A50A39E6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2114074"/>
          </a:xfrm>
        </p:spPr>
        <p:txBody>
          <a:bodyPr/>
          <a:lstStyle/>
          <a:p>
            <a:r>
              <a:rPr lang="zh-CN" altLang="en-US"/>
              <a:t>服务消费者在调用服务提供者的时候发生了阻塞、等待的情形，这个时候，服务消费者会一直等待下去。大量的请求都在同时请求服务消费者，会造成线程的大量堆积，势必会造成雪崩。</a:t>
            </a:r>
            <a:endParaRPr lang="en-US" altLang="zh-CN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dubbo 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利用</a:t>
            </a:r>
            <a:r>
              <a:rPr lang="zh-CN" altLang="en-US" sz="1600">
                <a:solidFill>
                  <a:srgbClr val="AD2B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超时机制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来解决这个问题</a:t>
            </a:r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若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超时时间较短，当网络波动时请求就会失败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，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Dubbo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通过重试机制避免此类问题的发生</a:t>
            </a:r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A8CA3DF-AD31-4707-8139-63972D2C9B03}"/>
              </a:ext>
            </a:extLst>
          </p:cNvPr>
          <p:cNvSpPr/>
          <p:nvPr/>
        </p:nvSpPr>
        <p:spPr>
          <a:xfrm>
            <a:off x="2942674" y="4067567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服务消费者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E8EEB43-02F5-4AAF-B8AC-543ECE5560F1}"/>
              </a:ext>
            </a:extLst>
          </p:cNvPr>
          <p:cNvSpPr/>
          <p:nvPr/>
        </p:nvSpPr>
        <p:spPr>
          <a:xfrm>
            <a:off x="6907831" y="4072622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</a:rPr>
              <a:t>提供者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A8B48F-2AF1-4E8B-B1F4-F7228328F489}"/>
              </a:ext>
            </a:extLst>
          </p:cNvPr>
          <p:cNvCxnSpPr>
            <a:cxnSpLocks/>
          </p:cNvCxnSpPr>
          <p:nvPr/>
        </p:nvCxnSpPr>
        <p:spPr>
          <a:xfrm>
            <a:off x="4013350" y="4266592"/>
            <a:ext cx="28527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DB1562-0572-45B5-BB89-672C406EE765}"/>
              </a:ext>
            </a:extLst>
          </p:cNvPr>
          <p:cNvCxnSpPr>
            <a:cxnSpLocks/>
          </p:cNvCxnSpPr>
          <p:nvPr/>
        </p:nvCxnSpPr>
        <p:spPr>
          <a:xfrm>
            <a:off x="1492040" y="4549016"/>
            <a:ext cx="1450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4D70473-91DC-4B19-86E9-F312E6F097FA}"/>
              </a:ext>
            </a:extLst>
          </p:cNvPr>
          <p:cNvCxnSpPr>
            <a:cxnSpLocks/>
          </p:cNvCxnSpPr>
          <p:nvPr/>
        </p:nvCxnSpPr>
        <p:spPr>
          <a:xfrm>
            <a:off x="4002059" y="4549016"/>
            <a:ext cx="2895633" cy="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D66CC15-6931-4ABB-802B-82CBFDBFC223}"/>
              </a:ext>
            </a:extLst>
          </p:cNvPr>
          <p:cNvCxnSpPr>
            <a:cxnSpLocks/>
          </p:cNvCxnSpPr>
          <p:nvPr/>
        </p:nvCxnSpPr>
        <p:spPr>
          <a:xfrm>
            <a:off x="4002059" y="4814880"/>
            <a:ext cx="2895633" cy="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539372-1E54-47A9-95B6-73498E42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高级特性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84A52-C516-48F2-BB71-C8ED56EC4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DFF1276-3B52-4126-97D9-5A50A39E6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03658"/>
            <a:ext cx="10698800" cy="925217"/>
          </a:xfrm>
        </p:spPr>
        <p:txBody>
          <a:bodyPr/>
          <a:lstStyle/>
          <a:p>
            <a:r>
              <a:rPr lang="zh-CN" altLang="en-US"/>
              <a:t>在集群部署时，</a:t>
            </a:r>
            <a:r>
              <a:rPr lang="en-US" altLang="zh-CN"/>
              <a:t>Dubbo</a:t>
            </a:r>
            <a:r>
              <a:rPr lang="zh-CN" altLang="en-US"/>
              <a:t>提供了</a:t>
            </a:r>
            <a:r>
              <a:rPr lang="en-US" altLang="zh-CN"/>
              <a:t>4</a:t>
            </a:r>
            <a:r>
              <a:rPr lang="zh-CN" altLang="en-US"/>
              <a:t>种负载均衡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策略，帮助消费者找到最优提供者并调用</a:t>
            </a:r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Random 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：按权重随机，默认值。按权重设置随机概率。</a:t>
            </a:r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7AB591E-076D-4A34-B4CD-9C11AC25A194}"/>
              </a:ext>
            </a:extLst>
          </p:cNvPr>
          <p:cNvSpPr/>
          <p:nvPr/>
        </p:nvSpPr>
        <p:spPr>
          <a:xfrm>
            <a:off x="2514049" y="3486056"/>
            <a:ext cx="1069524" cy="22094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服务消费者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72ECEFC-018E-4179-9287-CE4CD0B997D8}"/>
              </a:ext>
            </a:extLst>
          </p:cNvPr>
          <p:cNvSpPr/>
          <p:nvPr/>
        </p:nvSpPr>
        <p:spPr>
          <a:xfrm>
            <a:off x="5734050" y="4186712"/>
            <a:ext cx="1069524" cy="7551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服务提供者</a:t>
            </a:r>
            <a:endParaRPr lang="en-US" altLang="zh-CN" sz="120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002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725726-A17B-4CFA-8504-025AF39FCC8F}"/>
              </a:ext>
            </a:extLst>
          </p:cNvPr>
          <p:cNvSpPr/>
          <p:nvPr/>
        </p:nvSpPr>
        <p:spPr>
          <a:xfrm>
            <a:off x="5734050" y="3108495"/>
            <a:ext cx="1069524" cy="7551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服务提供者</a:t>
            </a:r>
            <a:endParaRPr lang="en-US" altLang="zh-CN" sz="120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001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3979E93-8FBB-47CE-84BC-92AEFAA9C7CB}"/>
              </a:ext>
            </a:extLst>
          </p:cNvPr>
          <p:cNvSpPr/>
          <p:nvPr/>
        </p:nvSpPr>
        <p:spPr>
          <a:xfrm>
            <a:off x="5734050" y="5264929"/>
            <a:ext cx="1069524" cy="7551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服务提供者</a:t>
            </a:r>
            <a:endParaRPr lang="en-US" altLang="zh-CN" sz="120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003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D1EEE22-1AD9-4FB3-B973-69E43DE19CD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583573" y="3486056"/>
            <a:ext cx="2150477" cy="11047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A77D5F-A309-4B3F-BE59-B81A05979E1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583573" y="4564273"/>
            <a:ext cx="2150477" cy="264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A19E06-9D9B-4923-B655-82678F03C37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583573" y="4590760"/>
            <a:ext cx="2150477" cy="10517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10E6FB3-C4C9-4B53-B205-3B2E538EF949}"/>
              </a:ext>
            </a:extLst>
          </p:cNvPr>
          <p:cNvSpPr txBox="1"/>
          <p:nvPr/>
        </p:nvSpPr>
        <p:spPr>
          <a:xfrm>
            <a:off x="6922772" y="3209056"/>
            <a:ext cx="887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weight=2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BA11D1-C062-4628-9B89-F995BD2A3262}"/>
              </a:ext>
            </a:extLst>
          </p:cNvPr>
          <p:cNvSpPr txBox="1"/>
          <p:nvPr/>
        </p:nvSpPr>
        <p:spPr>
          <a:xfrm>
            <a:off x="6922772" y="4246123"/>
            <a:ext cx="887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weight=3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664AF5-730B-481C-89C0-76C95E6CA952}"/>
              </a:ext>
            </a:extLst>
          </p:cNvPr>
          <p:cNvSpPr txBox="1"/>
          <p:nvPr/>
        </p:nvSpPr>
        <p:spPr>
          <a:xfrm>
            <a:off x="6922771" y="5264929"/>
            <a:ext cx="887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weight=5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50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0" grpId="0"/>
      <p:bldP spid="21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539372-1E54-47A9-95B6-73498E42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高级特性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84A52-C516-48F2-BB71-C8ED56EC4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DFF1276-3B52-4126-97D9-5A50A39E6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03658"/>
            <a:ext cx="10698800" cy="1276346"/>
          </a:xfrm>
        </p:spPr>
        <p:txBody>
          <a:bodyPr/>
          <a:lstStyle/>
          <a:p>
            <a:r>
              <a:rPr lang="zh-CN" altLang="en-US"/>
              <a:t>在集群部署时，</a:t>
            </a:r>
            <a:r>
              <a:rPr lang="en-US" altLang="zh-CN"/>
              <a:t>Dubbo</a:t>
            </a:r>
            <a:r>
              <a:rPr lang="zh-CN" altLang="en-US"/>
              <a:t>提供了</a:t>
            </a:r>
            <a:r>
              <a:rPr lang="en-US" altLang="zh-CN"/>
              <a:t>4</a:t>
            </a:r>
            <a:r>
              <a:rPr lang="zh-CN" altLang="en-US"/>
              <a:t>种负载均衡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策略，帮助消费者找到最优提供者并调用</a:t>
            </a:r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Random 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：按权重随机，默认值。按权重设置随机概率。</a:t>
            </a:r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RoundRobin 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：按权重轮询</a:t>
            </a:r>
            <a:endParaRPr lang="en-US" altLang="zh-CN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7AB591E-076D-4A34-B4CD-9C11AC25A194}"/>
              </a:ext>
            </a:extLst>
          </p:cNvPr>
          <p:cNvSpPr/>
          <p:nvPr/>
        </p:nvSpPr>
        <p:spPr>
          <a:xfrm>
            <a:off x="2514049" y="3486056"/>
            <a:ext cx="1069524" cy="22094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服务消费者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72ECEFC-018E-4179-9287-CE4CD0B997D8}"/>
              </a:ext>
            </a:extLst>
          </p:cNvPr>
          <p:cNvSpPr/>
          <p:nvPr/>
        </p:nvSpPr>
        <p:spPr>
          <a:xfrm>
            <a:off x="5734050" y="4186712"/>
            <a:ext cx="1069524" cy="7551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服务提供者</a:t>
            </a:r>
            <a:endParaRPr lang="en-US" altLang="zh-CN" sz="120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002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725726-A17B-4CFA-8504-025AF39FCC8F}"/>
              </a:ext>
            </a:extLst>
          </p:cNvPr>
          <p:cNvSpPr/>
          <p:nvPr/>
        </p:nvSpPr>
        <p:spPr>
          <a:xfrm>
            <a:off x="5734050" y="3108495"/>
            <a:ext cx="1069524" cy="7551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服务提供者</a:t>
            </a:r>
            <a:endParaRPr lang="en-US" altLang="zh-CN" sz="120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001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3979E93-8FBB-47CE-84BC-92AEFAA9C7CB}"/>
              </a:ext>
            </a:extLst>
          </p:cNvPr>
          <p:cNvSpPr/>
          <p:nvPr/>
        </p:nvSpPr>
        <p:spPr>
          <a:xfrm>
            <a:off x="5734050" y="5264929"/>
            <a:ext cx="1069524" cy="7551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服务提供者</a:t>
            </a:r>
            <a:endParaRPr lang="en-US" altLang="zh-CN" sz="120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003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D1EEE22-1AD9-4FB3-B973-69E43DE19CD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583573" y="3486056"/>
            <a:ext cx="2150477" cy="11047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A77D5F-A309-4B3F-BE59-B81A05979E1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583573" y="4564273"/>
            <a:ext cx="2150477" cy="264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A19E06-9D9B-4923-B655-82678F03C37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583573" y="4590760"/>
            <a:ext cx="2150477" cy="10517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10E6FB3-C4C9-4B53-B205-3B2E538EF949}"/>
              </a:ext>
            </a:extLst>
          </p:cNvPr>
          <p:cNvSpPr txBox="1"/>
          <p:nvPr/>
        </p:nvSpPr>
        <p:spPr>
          <a:xfrm>
            <a:off x="6922772" y="3209056"/>
            <a:ext cx="887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weight=2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BA11D1-C062-4628-9B89-F995BD2A3262}"/>
              </a:ext>
            </a:extLst>
          </p:cNvPr>
          <p:cNvSpPr txBox="1"/>
          <p:nvPr/>
        </p:nvSpPr>
        <p:spPr>
          <a:xfrm>
            <a:off x="6922772" y="4246123"/>
            <a:ext cx="887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weight=3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664AF5-730B-481C-89C0-76C95E6CA952}"/>
              </a:ext>
            </a:extLst>
          </p:cNvPr>
          <p:cNvSpPr txBox="1"/>
          <p:nvPr/>
        </p:nvSpPr>
        <p:spPr>
          <a:xfrm>
            <a:off x="6922771" y="5264929"/>
            <a:ext cx="887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weight=5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69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539372-1E54-47A9-95B6-73498E42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高级特性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84A52-C516-48F2-BB71-C8ED56EC4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DFF1276-3B52-4126-97D9-5A50A39E6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03658"/>
            <a:ext cx="10698800" cy="925217"/>
          </a:xfrm>
        </p:spPr>
        <p:txBody>
          <a:bodyPr/>
          <a:lstStyle/>
          <a:p>
            <a:r>
              <a:rPr lang="zh-CN" altLang="en-US"/>
              <a:t>在集群部署时，</a:t>
            </a:r>
            <a:r>
              <a:rPr lang="en-US" altLang="zh-CN"/>
              <a:t>Dubbo</a:t>
            </a:r>
            <a:r>
              <a:rPr lang="zh-CN" altLang="en-US"/>
              <a:t>提供了</a:t>
            </a:r>
            <a:r>
              <a:rPr lang="en-US" altLang="zh-CN"/>
              <a:t>4</a:t>
            </a:r>
            <a:r>
              <a:rPr lang="zh-CN" altLang="en-US"/>
              <a:t>种负载均衡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策略，帮助消费者找到最优提供者并调用</a:t>
            </a:r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Random 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：按权重随机，默认值。按权重设置随机概率。</a:t>
            </a:r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RoundRobin 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：按权重轮询</a:t>
            </a:r>
            <a:endParaRPr lang="en-US" altLang="zh-CN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LeastActive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：最少活跃调用数，相同活跃数的随机。</a:t>
            </a:r>
            <a:endParaRPr lang="en-US" altLang="zh-CN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7AB591E-076D-4A34-B4CD-9C11AC25A194}"/>
              </a:ext>
            </a:extLst>
          </p:cNvPr>
          <p:cNvSpPr/>
          <p:nvPr/>
        </p:nvSpPr>
        <p:spPr>
          <a:xfrm>
            <a:off x="3696079" y="3708511"/>
            <a:ext cx="1069524" cy="22094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服务消费者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72ECEFC-018E-4179-9287-CE4CD0B997D8}"/>
              </a:ext>
            </a:extLst>
          </p:cNvPr>
          <p:cNvSpPr/>
          <p:nvPr/>
        </p:nvSpPr>
        <p:spPr>
          <a:xfrm>
            <a:off x="6916080" y="4409167"/>
            <a:ext cx="1069524" cy="7551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服务提供者</a:t>
            </a:r>
            <a:endParaRPr lang="en-US" altLang="zh-CN" sz="120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002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725726-A17B-4CFA-8504-025AF39FCC8F}"/>
              </a:ext>
            </a:extLst>
          </p:cNvPr>
          <p:cNvSpPr/>
          <p:nvPr/>
        </p:nvSpPr>
        <p:spPr>
          <a:xfrm>
            <a:off x="6916080" y="3330950"/>
            <a:ext cx="1069524" cy="7551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服务提供者</a:t>
            </a:r>
            <a:endParaRPr lang="en-US" altLang="zh-CN" sz="120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001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3979E93-8FBB-47CE-84BC-92AEFAA9C7CB}"/>
              </a:ext>
            </a:extLst>
          </p:cNvPr>
          <p:cNvSpPr/>
          <p:nvPr/>
        </p:nvSpPr>
        <p:spPr>
          <a:xfrm>
            <a:off x="6916080" y="5487384"/>
            <a:ext cx="1069524" cy="7551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服务提供者</a:t>
            </a:r>
            <a:endParaRPr lang="en-US" altLang="zh-CN" sz="120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003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A19E06-9D9B-4923-B655-82678F03C37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765603" y="4813215"/>
            <a:ext cx="2150477" cy="10517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1CADFD5-A0C9-4747-B8E3-B89F30A3DE02}"/>
              </a:ext>
            </a:extLst>
          </p:cNvPr>
          <p:cNvSpPr txBox="1"/>
          <p:nvPr/>
        </p:nvSpPr>
        <p:spPr>
          <a:xfrm>
            <a:off x="8093650" y="329050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同时调用</a:t>
            </a: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ACF3F0-8048-46E6-BD43-CED39AA56B75}"/>
              </a:ext>
            </a:extLst>
          </p:cNvPr>
          <p:cNvSpPr txBox="1"/>
          <p:nvPr/>
        </p:nvSpPr>
        <p:spPr>
          <a:xfrm>
            <a:off x="8093649" y="438128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同时调用</a:t>
            </a: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6EC757-1BA0-4982-AE55-20E33BF7756E}"/>
              </a:ext>
            </a:extLst>
          </p:cNvPr>
          <p:cNvSpPr txBox="1"/>
          <p:nvPr/>
        </p:nvSpPr>
        <p:spPr>
          <a:xfrm>
            <a:off x="8093648" y="5487384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同时调用</a:t>
            </a: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76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8B6BFFF-3408-4259-9351-43FC8EDB0C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1152629"/>
          </a:xfrm>
        </p:spPr>
        <p:txBody>
          <a:bodyPr/>
          <a:lstStyle/>
          <a:p>
            <a:pPr marL="0" indent="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Service-Oriented Architecture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，面向服务的架构）是一个组件模型，它将应用程序的不同功能单元（称为服务）进行拆分，并通过接口协议来完成服务间通信。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706C91-78AD-4F56-87A6-B9214AF1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的前世今生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53FB8-5E4A-44E8-B999-BE27A9F1B4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SOA</a:t>
            </a:r>
            <a:r>
              <a:rPr lang="zh-CN" altLang="en-US"/>
              <a:t>架构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98D2AD9-0384-4F3B-8EC4-0461EB32EAF4}"/>
              </a:ext>
            </a:extLst>
          </p:cNvPr>
          <p:cNvSpPr/>
          <p:nvPr/>
        </p:nvSpPr>
        <p:spPr>
          <a:xfrm>
            <a:off x="783524" y="2927250"/>
            <a:ext cx="1384492" cy="64190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43BB7E6-86F7-4B30-8D03-E975A0BC267D}"/>
              </a:ext>
            </a:extLst>
          </p:cNvPr>
          <p:cNvSpPr/>
          <p:nvPr/>
        </p:nvSpPr>
        <p:spPr>
          <a:xfrm>
            <a:off x="3059999" y="2927248"/>
            <a:ext cx="1384492" cy="64190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C8E1B4C-C004-4034-83A2-3A1A76D1FB0A}"/>
              </a:ext>
            </a:extLst>
          </p:cNvPr>
          <p:cNvSpPr/>
          <p:nvPr/>
        </p:nvSpPr>
        <p:spPr>
          <a:xfrm>
            <a:off x="5336474" y="2927248"/>
            <a:ext cx="1384492" cy="64190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27137A9-CA68-43CF-A74C-7D753EEECA32}"/>
              </a:ext>
            </a:extLst>
          </p:cNvPr>
          <p:cNvSpPr/>
          <p:nvPr/>
        </p:nvSpPr>
        <p:spPr>
          <a:xfrm>
            <a:off x="783523" y="5196997"/>
            <a:ext cx="1384492" cy="64190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34665E9-9EC9-48C3-BD4D-ADBBDF6E421F}"/>
              </a:ext>
            </a:extLst>
          </p:cNvPr>
          <p:cNvSpPr/>
          <p:nvPr/>
        </p:nvSpPr>
        <p:spPr>
          <a:xfrm>
            <a:off x="3059998" y="5196995"/>
            <a:ext cx="1384492" cy="64190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9CA2C71-79B7-4232-83BD-A18E8C879C17}"/>
              </a:ext>
            </a:extLst>
          </p:cNvPr>
          <p:cNvSpPr/>
          <p:nvPr/>
        </p:nvSpPr>
        <p:spPr>
          <a:xfrm>
            <a:off x="5336473" y="5196995"/>
            <a:ext cx="1384492" cy="64190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9092150-A2BD-44DE-837D-AFA051A0D912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475770" y="3569153"/>
            <a:ext cx="0" cy="555243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E257F2A-1690-421C-9FDA-AB2D9A26CC2E}"/>
              </a:ext>
            </a:extLst>
          </p:cNvPr>
          <p:cNvCxnSpPr>
            <a:cxnSpLocks/>
          </p:cNvCxnSpPr>
          <p:nvPr/>
        </p:nvCxnSpPr>
        <p:spPr>
          <a:xfrm>
            <a:off x="3695095" y="3569153"/>
            <a:ext cx="0" cy="555243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2611E2D-C0B3-40DD-A301-0D4C4E6ECDFA}"/>
              </a:ext>
            </a:extLst>
          </p:cNvPr>
          <p:cNvCxnSpPr>
            <a:cxnSpLocks/>
          </p:cNvCxnSpPr>
          <p:nvPr/>
        </p:nvCxnSpPr>
        <p:spPr>
          <a:xfrm>
            <a:off x="6123970" y="3569153"/>
            <a:ext cx="0" cy="555243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1C46751-519B-428B-A068-E41A1CB90002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475769" y="4679639"/>
            <a:ext cx="1" cy="517358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2B4C40B-9B96-42E8-B324-60F0068D4B4E}"/>
              </a:ext>
            </a:extLst>
          </p:cNvPr>
          <p:cNvCxnSpPr>
            <a:cxnSpLocks/>
          </p:cNvCxnSpPr>
          <p:nvPr/>
        </p:nvCxnSpPr>
        <p:spPr>
          <a:xfrm flipV="1">
            <a:off x="3695094" y="4627102"/>
            <a:ext cx="1" cy="517358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3CE14CB-2DCC-4869-B72F-D79C56D01810}"/>
              </a:ext>
            </a:extLst>
          </p:cNvPr>
          <p:cNvCxnSpPr>
            <a:cxnSpLocks/>
          </p:cNvCxnSpPr>
          <p:nvPr/>
        </p:nvCxnSpPr>
        <p:spPr>
          <a:xfrm flipV="1">
            <a:off x="6123969" y="4634428"/>
            <a:ext cx="1" cy="517358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占位符 9">
            <a:extLst>
              <a:ext uri="{FF2B5EF4-FFF2-40B4-BE49-F238E27FC236}">
                <a16:creationId xmlns:a16="http://schemas.microsoft.com/office/drawing/2014/main" id="{E86C6E98-CE5F-414D-A186-7EBEDFA45A44}"/>
              </a:ext>
            </a:extLst>
          </p:cNvPr>
          <p:cNvSpPr txBox="1">
            <a:spLocks/>
          </p:cNvSpPr>
          <p:nvPr/>
        </p:nvSpPr>
        <p:spPr>
          <a:xfrm>
            <a:off x="7168285" y="2708641"/>
            <a:ext cx="3794061" cy="1350598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随着服务越来越多，此时就需要对服务进行统一管理和治理。</a:t>
            </a:r>
            <a:endParaRPr lang="en-US" altLang="zh-CN" sz="140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F4728C2-5D55-4A9E-AD06-E5520DF3C2B2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1475770" y="3569153"/>
            <a:ext cx="2276474" cy="162784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78D1C8F-DB2F-4D7D-8D12-7748546E2B72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H="1">
            <a:off x="1475769" y="3569151"/>
            <a:ext cx="2276476" cy="1627846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08B1ED8-8F33-44FF-867C-7453B51307BC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3752245" y="3569151"/>
            <a:ext cx="2276474" cy="1627844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1BE80B6-8F8F-41CC-AC19-2084F942AA81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752244" y="3565490"/>
            <a:ext cx="2371726" cy="1631505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124C42E-29AA-42DA-8CC0-873F54F9319A}"/>
              </a:ext>
            </a:extLst>
          </p:cNvPr>
          <p:cNvSpPr/>
          <p:nvPr/>
        </p:nvSpPr>
        <p:spPr>
          <a:xfrm>
            <a:off x="852736" y="4124396"/>
            <a:ext cx="5868229" cy="5173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DUBBO</a:t>
            </a:r>
            <a:endParaRPr lang="zh-CN" altLang="en-US"/>
          </a:p>
        </p:txBody>
      </p:sp>
      <p:sp>
        <p:nvSpPr>
          <p:cNvPr id="23" name="文本占位符 9">
            <a:extLst>
              <a:ext uri="{FF2B5EF4-FFF2-40B4-BE49-F238E27FC236}">
                <a16:creationId xmlns:a16="http://schemas.microsoft.com/office/drawing/2014/main" id="{AF4FFFF0-2975-4B75-B5BE-3D291C895336}"/>
              </a:ext>
            </a:extLst>
          </p:cNvPr>
          <p:cNvSpPr txBox="1">
            <a:spLocks/>
          </p:cNvSpPr>
          <p:nvPr/>
        </p:nvSpPr>
        <p:spPr>
          <a:xfrm>
            <a:off x="7158152" y="3565490"/>
            <a:ext cx="3794061" cy="1350598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服务间通过</a:t>
            </a:r>
            <a:r>
              <a:rPr lang="en-US" altLang="zh-CN" sz="1400"/>
              <a:t>RPC</a:t>
            </a:r>
            <a:r>
              <a:rPr lang="zh-CN" altLang="en-US" sz="1400"/>
              <a:t>进行远程调用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56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46" grpId="0"/>
      <p:bldP spid="32" grpId="0" animBg="1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539372-1E54-47A9-95B6-73498E42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高级特性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84A52-C516-48F2-BB71-C8ED56EC4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DFF1276-3B52-4126-97D9-5A50A39E6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503658"/>
            <a:ext cx="10698800" cy="2652486"/>
          </a:xfrm>
        </p:spPr>
        <p:txBody>
          <a:bodyPr/>
          <a:lstStyle/>
          <a:p>
            <a:r>
              <a:rPr lang="zh-CN" altLang="en-US"/>
              <a:t>在集群部署时，</a:t>
            </a:r>
            <a:r>
              <a:rPr lang="en-US" altLang="zh-CN"/>
              <a:t>Dubbo</a:t>
            </a:r>
            <a:r>
              <a:rPr lang="zh-CN" altLang="en-US"/>
              <a:t>提供了</a:t>
            </a:r>
            <a:r>
              <a:rPr lang="en-US" altLang="zh-CN"/>
              <a:t>4</a:t>
            </a:r>
            <a:r>
              <a:rPr lang="zh-CN" altLang="en-US"/>
              <a:t>种负载均衡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策略，帮助消费者找到最优提供者并调用</a:t>
            </a:r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Random 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：按权重随机，默认值。按权重设置随机概率。</a:t>
            </a:r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RoundRobin 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：按权重轮询</a:t>
            </a:r>
            <a:endParaRPr lang="en-US" altLang="zh-CN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LeastActive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：最少活跃调用数，相同活跃数的随机。</a:t>
            </a:r>
            <a:endParaRPr lang="en-US" altLang="zh-CN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ConsistentHash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：一致性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Hash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，相同参数的请求总是发到同一提供者。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 sz="160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endParaRPr lang="en-US" altLang="zh-CN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7AB591E-076D-4A34-B4CD-9C11AC25A194}"/>
              </a:ext>
            </a:extLst>
          </p:cNvPr>
          <p:cNvSpPr/>
          <p:nvPr/>
        </p:nvSpPr>
        <p:spPr>
          <a:xfrm>
            <a:off x="5825962" y="3806561"/>
            <a:ext cx="1069524" cy="22094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服务消费者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72ECEFC-018E-4179-9287-CE4CD0B997D8}"/>
              </a:ext>
            </a:extLst>
          </p:cNvPr>
          <p:cNvSpPr/>
          <p:nvPr/>
        </p:nvSpPr>
        <p:spPr>
          <a:xfrm>
            <a:off x="9045963" y="4507217"/>
            <a:ext cx="1069524" cy="7551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服务提供者</a:t>
            </a:r>
            <a:endParaRPr lang="en-US" altLang="zh-CN" sz="120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002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6725726-A17B-4CFA-8504-025AF39FCC8F}"/>
              </a:ext>
            </a:extLst>
          </p:cNvPr>
          <p:cNvSpPr/>
          <p:nvPr/>
        </p:nvSpPr>
        <p:spPr>
          <a:xfrm>
            <a:off x="9045963" y="3429000"/>
            <a:ext cx="1069524" cy="7551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服务提供者</a:t>
            </a:r>
            <a:endParaRPr lang="en-US" altLang="zh-CN" sz="120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001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3979E93-8FBB-47CE-84BC-92AEFAA9C7CB}"/>
              </a:ext>
            </a:extLst>
          </p:cNvPr>
          <p:cNvSpPr/>
          <p:nvPr/>
        </p:nvSpPr>
        <p:spPr>
          <a:xfrm>
            <a:off x="9045963" y="5585434"/>
            <a:ext cx="1069524" cy="7551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5">
                    <a:lumMod val="50000"/>
                  </a:schemeClr>
                </a:solidFill>
              </a:rPr>
              <a:t>服务提供者</a:t>
            </a:r>
            <a:endParaRPr lang="en-US" altLang="zh-CN" sz="120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1200">
                <a:solidFill>
                  <a:schemeClr val="accent5">
                    <a:lumMod val="50000"/>
                  </a:schemeClr>
                </a:solidFill>
              </a:rPr>
              <a:t>003</a:t>
            </a:r>
            <a:endParaRPr lang="zh-CN" altLang="en-US" sz="12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D1EEE22-1AD9-4FB3-B973-69E43DE19CD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6895486" y="3806561"/>
            <a:ext cx="2150477" cy="11047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A77D5F-A309-4B3F-BE59-B81A05979E1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6895486" y="4884778"/>
            <a:ext cx="2150477" cy="264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CA19E06-9D9B-4923-B655-82678F03C37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895486" y="4911265"/>
            <a:ext cx="2150477" cy="105173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CC2B66B-1E91-48F4-88B2-05AA1FEA58BD}"/>
              </a:ext>
            </a:extLst>
          </p:cNvPr>
          <p:cNvSpPr txBox="1"/>
          <p:nvPr/>
        </p:nvSpPr>
        <p:spPr>
          <a:xfrm>
            <a:off x="7429656" y="4057436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userId=1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470644-1557-4162-83AC-B1E8CBBAA34F}"/>
              </a:ext>
            </a:extLst>
          </p:cNvPr>
          <p:cNvSpPr txBox="1"/>
          <p:nvPr/>
        </p:nvSpPr>
        <p:spPr>
          <a:xfrm>
            <a:off x="7429655" y="468065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userId=2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330BAF2-53CA-45C3-951B-B9481C369B8D}"/>
              </a:ext>
            </a:extLst>
          </p:cNvPr>
          <p:cNvSpPr txBox="1"/>
          <p:nvPr/>
        </p:nvSpPr>
        <p:spPr>
          <a:xfrm>
            <a:off x="7429654" y="5604741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dk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userId=3</a:t>
            </a:r>
            <a:endParaRPr lang="zh-CN" altLang="en-US" sz="1200" dirty="0">
              <a:solidFill>
                <a:schemeClr val="dk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95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/>
      <p:bldP spid="15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53C8934-B443-4615-B3CE-B69C959BC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219200"/>
            <a:ext cx="5760538" cy="47548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、启动检查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      </a:t>
            </a:r>
            <a:r>
              <a:rPr lang="zh-CN" altLang="en-US" sz="1600"/>
              <a:t>消费者启动时检查提供者是否可用（</a:t>
            </a:r>
            <a:r>
              <a:rPr lang="en-US" altLang="zh-CN" sz="1600"/>
              <a:t>check=false</a:t>
            </a:r>
            <a:r>
              <a:rPr lang="zh-CN" altLang="en-US" sz="1600"/>
              <a:t>）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、多版本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      Dubbo</a:t>
            </a:r>
            <a:r>
              <a:rPr lang="zh-CN" altLang="en-US" sz="1600"/>
              <a:t>支持灰度发布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      </a:t>
            </a:r>
            <a:r>
              <a:rPr lang="zh-CN" altLang="en-US" sz="1600"/>
              <a:t>提供者和消费者通过</a:t>
            </a:r>
            <a:r>
              <a:rPr lang="en-US" altLang="zh-CN" sz="1600"/>
              <a:t>version</a:t>
            </a:r>
            <a:r>
              <a:rPr lang="zh-CN" altLang="en-US" sz="1600"/>
              <a:t>指定版本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、超时与重试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      </a:t>
            </a:r>
            <a:r>
              <a:rPr lang="zh-CN" altLang="en-US" sz="1600"/>
              <a:t>为了避免雪崩，</a:t>
            </a:r>
            <a:r>
              <a:rPr lang="en-US" altLang="zh-CN" sz="1600"/>
              <a:t>Dubbo</a:t>
            </a:r>
            <a:r>
              <a:rPr lang="zh-CN" altLang="en-US" sz="1600"/>
              <a:t>内置了调用超时时间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      </a:t>
            </a:r>
            <a:r>
              <a:rPr lang="zh-CN" altLang="en-US" sz="1600"/>
              <a:t>通过重试机制，提供更好的体验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、负载均衡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      四种负载均衡策略</a:t>
            </a:r>
            <a:endParaRPr lang="en-US" altLang="zh-CN" sz="1600"/>
          </a:p>
          <a:p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C4658F5-4F72-4955-8BA4-53C28977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高级特性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49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16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04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14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C9C18B08-B706-4B62-AE53-B2CD30AB2C83}"/>
              </a:ext>
            </a:extLst>
          </p:cNvPr>
          <p:cNvSpPr/>
          <p:nvPr/>
        </p:nvSpPr>
        <p:spPr>
          <a:xfrm>
            <a:off x="6616137" y="2993252"/>
            <a:ext cx="2865764" cy="3300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为什么需要</a:t>
            </a:r>
            <a:r>
              <a:rPr lang="en-US" altLang="zh-CN"/>
              <a:t>Dubbo</a:t>
            </a:r>
            <a:endParaRPr lang="zh-CN" altLang="en-US"/>
          </a:p>
        </p:txBody>
      </p: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68866EE4-106E-49A7-8DCA-B9309DA47E69}"/>
              </a:ext>
            </a:extLst>
          </p:cNvPr>
          <p:cNvGrpSpPr/>
          <p:nvPr/>
        </p:nvGrpSpPr>
        <p:grpSpPr>
          <a:xfrm>
            <a:off x="7568564" y="3284504"/>
            <a:ext cx="1005282" cy="612998"/>
            <a:chOff x="8768080" y="2839786"/>
            <a:chExt cx="1005282" cy="612998"/>
          </a:xfrm>
        </p:grpSpPr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9855398B-7269-44DF-BE92-2FE948CB171E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1" name="矩形: 圆角 230">
              <a:extLst>
                <a:ext uri="{FF2B5EF4-FFF2-40B4-BE49-F238E27FC236}">
                  <a16:creationId xmlns:a16="http://schemas.microsoft.com/office/drawing/2014/main" id="{F54334E0-7D9A-4E3C-9522-6F33656C3C25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EAD1DC3D-110F-450E-BF77-6A959D12C44E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sp>
        <p:nvSpPr>
          <p:cNvPr id="268" name="圆柱体 267">
            <a:extLst>
              <a:ext uri="{FF2B5EF4-FFF2-40B4-BE49-F238E27FC236}">
                <a16:creationId xmlns:a16="http://schemas.microsoft.com/office/drawing/2014/main" id="{2EB192CB-EE28-498A-B94B-F44F1FE52FB5}"/>
              </a:ext>
            </a:extLst>
          </p:cNvPr>
          <p:cNvSpPr/>
          <p:nvPr/>
        </p:nvSpPr>
        <p:spPr>
          <a:xfrm>
            <a:off x="10180320" y="3333924"/>
            <a:ext cx="985520" cy="61789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181997C-077A-4821-A916-3B503AA18B8F}"/>
              </a:ext>
            </a:extLst>
          </p:cNvPr>
          <p:cNvCxnSpPr>
            <a:cxnSpLocks/>
            <a:stCxn id="247" idx="3"/>
            <a:endCxn id="268" idx="2"/>
          </p:cNvCxnSpPr>
          <p:nvPr/>
        </p:nvCxnSpPr>
        <p:spPr>
          <a:xfrm>
            <a:off x="8573846" y="3640187"/>
            <a:ext cx="1606474" cy="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箭头: 上 280">
            <a:extLst>
              <a:ext uri="{FF2B5EF4-FFF2-40B4-BE49-F238E27FC236}">
                <a16:creationId xmlns:a16="http://schemas.microsoft.com/office/drawing/2014/main" id="{481325D8-065A-4BF3-92DB-F3B3746D0360}"/>
              </a:ext>
            </a:extLst>
          </p:cNvPr>
          <p:cNvSpPr/>
          <p:nvPr/>
        </p:nvSpPr>
        <p:spPr>
          <a:xfrm>
            <a:off x="7075346" y="2049639"/>
            <a:ext cx="664673" cy="808664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038834"/>
          </a:xfrm>
        </p:spPr>
        <p:txBody>
          <a:bodyPr/>
          <a:lstStyle/>
          <a:p>
            <a:r>
              <a:rPr kumimoji="1" lang="zh-CN" altLang="en-US"/>
              <a:t>微服务进行服务注册和配置管理</a:t>
            </a:r>
            <a:endParaRPr kumimoji="1" lang="en-US" altLang="zh-CN"/>
          </a:p>
          <a:p>
            <a:r>
              <a:rPr kumimoji="1" lang="zh-CN" altLang="en-US"/>
              <a:t>微服务间通过</a:t>
            </a:r>
            <a:r>
              <a:rPr kumimoji="1" lang="en-US" altLang="zh-CN"/>
              <a:t>Feign</a:t>
            </a:r>
            <a:r>
              <a:rPr kumimoji="1" lang="zh-CN" altLang="en-US"/>
              <a:t>进行远程调用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0CDED6B-8868-4EE6-ACE8-C49C68FE9041}"/>
              </a:ext>
            </a:extLst>
          </p:cNvPr>
          <p:cNvGrpSpPr/>
          <p:nvPr/>
        </p:nvGrpSpPr>
        <p:grpSpPr>
          <a:xfrm>
            <a:off x="6557974" y="1414287"/>
            <a:ext cx="2923928" cy="623158"/>
            <a:chOff x="6683233" y="1414287"/>
            <a:chExt cx="3346583" cy="623158"/>
          </a:xfrm>
        </p:grpSpPr>
        <p:sp>
          <p:nvSpPr>
            <p:cNvPr id="284" name="矩形: 圆角 283">
              <a:extLst>
                <a:ext uri="{FF2B5EF4-FFF2-40B4-BE49-F238E27FC236}">
                  <a16:creationId xmlns:a16="http://schemas.microsoft.com/office/drawing/2014/main" id="{D2335F74-253B-4992-B762-33AC08B65F92}"/>
                </a:ext>
              </a:extLst>
            </p:cNvPr>
            <p:cNvSpPr/>
            <p:nvPr/>
          </p:nvSpPr>
          <p:spPr>
            <a:xfrm>
              <a:off x="6901505" y="1522815"/>
              <a:ext cx="3128311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6D070E70-2808-4603-9D2C-07002989CB2C}"/>
                </a:ext>
              </a:extLst>
            </p:cNvPr>
            <p:cNvSpPr/>
            <p:nvPr/>
          </p:nvSpPr>
          <p:spPr>
            <a:xfrm>
              <a:off x="6793927" y="1468551"/>
              <a:ext cx="3128311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88195B3E-441A-4D67-97D7-C5CF487D840E}"/>
                </a:ext>
              </a:extLst>
            </p:cNvPr>
            <p:cNvSpPr/>
            <p:nvPr/>
          </p:nvSpPr>
          <p:spPr>
            <a:xfrm>
              <a:off x="6683233" y="1414287"/>
              <a:ext cx="3128311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Nacos</a:t>
              </a:r>
            </a:p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注册中心、配置管理服务</a:t>
              </a:r>
            </a:p>
          </p:txBody>
        </p:sp>
      </p:grpSp>
      <p:sp>
        <p:nvSpPr>
          <p:cNvPr id="287" name="箭头: 上 286">
            <a:extLst>
              <a:ext uri="{FF2B5EF4-FFF2-40B4-BE49-F238E27FC236}">
                <a16:creationId xmlns:a16="http://schemas.microsoft.com/office/drawing/2014/main" id="{42893067-E412-4674-A1F9-80C8B85EFACD}"/>
              </a:ext>
            </a:extLst>
          </p:cNvPr>
          <p:cNvSpPr/>
          <p:nvPr/>
        </p:nvSpPr>
        <p:spPr>
          <a:xfrm>
            <a:off x="8256300" y="2116482"/>
            <a:ext cx="664673" cy="776523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BCDD0A1-4073-487D-A292-4F5E42029EF7}"/>
              </a:ext>
            </a:extLst>
          </p:cNvPr>
          <p:cNvGrpSpPr/>
          <p:nvPr/>
        </p:nvGrpSpPr>
        <p:grpSpPr>
          <a:xfrm>
            <a:off x="7568349" y="5418817"/>
            <a:ext cx="1005282" cy="612998"/>
            <a:chOff x="8768080" y="2839786"/>
            <a:chExt cx="1005282" cy="612998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D411CD2-CF27-490B-ADBB-0371A97D05AD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A97CB3E-00B9-46C0-A996-A2B6EA642F44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F75ECE0-DF5B-43BC-858E-66A730BC12E0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sp>
        <p:nvSpPr>
          <p:cNvPr id="39" name="圆柱体 38">
            <a:extLst>
              <a:ext uri="{FF2B5EF4-FFF2-40B4-BE49-F238E27FC236}">
                <a16:creationId xmlns:a16="http://schemas.microsoft.com/office/drawing/2014/main" id="{E13945CE-B0EB-4148-95FE-09E93C304755}"/>
              </a:ext>
            </a:extLst>
          </p:cNvPr>
          <p:cNvSpPr/>
          <p:nvPr/>
        </p:nvSpPr>
        <p:spPr>
          <a:xfrm>
            <a:off x="10180320" y="5479874"/>
            <a:ext cx="985520" cy="61789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3BA3743-2088-4016-8889-AE65237EBFA3}"/>
              </a:ext>
            </a:extLst>
          </p:cNvPr>
          <p:cNvCxnSpPr>
            <a:cxnSpLocks/>
            <a:stCxn id="35" idx="3"/>
            <a:endCxn id="39" idx="2"/>
          </p:cNvCxnSpPr>
          <p:nvPr/>
        </p:nvCxnSpPr>
        <p:spPr>
          <a:xfrm>
            <a:off x="8573631" y="5774500"/>
            <a:ext cx="1606689" cy="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AA2A5EA-E05D-4086-A58A-876FC49B78F2}"/>
              </a:ext>
            </a:extLst>
          </p:cNvPr>
          <p:cNvCxnSpPr>
            <a:cxnSpLocks/>
            <a:stCxn id="232" idx="2"/>
            <a:endCxn id="37" idx="0"/>
          </p:cNvCxnSpPr>
          <p:nvPr/>
        </p:nvCxnSpPr>
        <p:spPr>
          <a:xfrm flipH="1">
            <a:off x="8008129" y="3799134"/>
            <a:ext cx="215" cy="1619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2529705-8914-4AB8-B614-DEEA3AA39FED}"/>
              </a:ext>
            </a:extLst>
          </p:cNvPr>
          <p:cNvSpPr txBox="1"/>
          <p:nvPr/>
        </p:nvSpPr>
        <p:spPr>
          <a:xfrm>
            <a:off x="8145662" y="4501649"/>
            <a:ext cx="69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AD2B26"/>
                </a:solidFill>
                <a:latin typeface="+mn-lt"/>
                <a:ea typeface="+mn-ea"/>
              </a:rPr>
              <a:t>Feign</a:t>
            </a:r>
            <a:endParaRPr lang="zh-CN" altLang="en-US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448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68" grpId="0" animBg="1"/>
      <p:bldP spid="281" grpId="0" animBg="1"/>
      <p:bldP spid="287" grpId="0" animBg="1"/>
      <p:bldP spid="39" grpId="0" animBg="1"/>
      <p:bldP spid="5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D439F6-0CC9-4FE7-A60C-ECEC094CC6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基于</a:t>
            </a:r>
            <a:r>
              <a:rPr lang="en-US" altLang="zh-C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Http</a:t>
            </a:r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协议（应用层），在高并发场景下性能不够理想</a:t>
            </a:r>
            <a:r>
              <a:rPr lang="zh-CN" altLang="en-US">
                <a:solidFill>
                  <a:srgbClr val="333333"/>
                </a:solidFill>
                <a:latin typeface="verdana" panose="020B0604030504040204" pitchFamily="34" charset="0"/>
              </a:rPr>
              <a:t>，容易成为性能瓶颈</a:t>
            </a:r>
            <a:endParaRPr lang="en-US" altLang="zh-CN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Dubbo</a:t>
            </a:r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框架的通信协议采用</a:t>
            </a:r>
            <a:r>
              <a:rPr lang="en-US" altLang="zh-C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TCP</a:t>
            </a:r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协议（数据传输层）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FB3755-1C25-4945-86F2-DB922536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13F738-C7A7-4103-B0CB-EDF3B770EC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为什么需要</a:t>
            </a:r>
            <a:r>
              <a:rPr lang="en-US" altLang="zh-CN"/>
              <a:t>Dubbo</a:t>
            </a:r>
            <a:endParaRPr lang="zh-CN" altLang="en-US"/>
          </a:p>
        </p:txBody>
      </p:sp>
      <p:pic>
        <p:nvPicPr>
          <p:cNvPr id="6" name="图片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0FE710-6AF6-436D-8C09-43DC0148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824404"/>
            <a:ext cx="7600950" cy="29092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421E00C-38D2-490A-A3B3-A55A540C8E35}"/>
              </a:ext>
            </a:extLst>
          </p:cNvPr>
          <p:cNvSpPr/>
          <p:nvPr/>
        </p:nvSpPr>
        <p:spPr>
          <a:xfrm>
            <a:off x="876300" y="3171825"/>
            <a:ext cx="7600950" cy="361950"/>
          </a:xfrm>
          <a:prstGeom prst="rect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6FCBA3-C889-45B2-A93D-7F6C9C6996C7}"/>
              </a:ext>
            </a:extLst>
          </p:cNvPr>
          <p:cNvSpPr/>
          <p:nvPr/>
        </p:nvSpPr>
        <p:spPr>
          <a:xfrm>
            <a:off x="876300" y="4292177"/>
            <a:ext cx="7600950" cy="361950"/>
          </a:xfrm>
          <a:prstGeom prst="rect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6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0ED370-CD3D-4151-B2A3-189572A2C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Dubbo</a:t>
            </a:r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框架的通信协议采用</a:t>
            </a:r>
            <a:r>
              <a:rPr lang="en-US" altLang="zh-C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RPC</a:t>
            </a:r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协议，属于传输层协议</a:t>
            </a:r>
            <a:endParaRPr lang="en-US" altLang="zh-CN" b="0" i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en-US" altLang="zh-C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Dubbo</a:t>
            </a:r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默认通过</a:t>
            </a:r>
            <a:r>
              <a:rPr lang="en-US" altLang="zh-C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Netty</a:t>
            </a:r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构造</a:t>
            </a:r>
            <a:r>
              <a:rPr lang="en-US" altLang="zh-C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TCP</a:t>
            </a:r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长连接的方式进行通信，性能较高</a:t>
            </a:r>
            <a:endParaRPr lang="en-US" altLang="zh-CN" b="0" i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使用</a:t>
            </a:r>
            <a:r>
              <a:rPr lang="en-US" altLang="zh-C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SpringCloud</a:t>
            </a:r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整合</a:t>
            </a:r>
            <a:r>
              <a:rPr lang="en-US" altLang="zh-C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Dubbo</a:t>
            </a:r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，即为</a:t>
            </a:r>
            <a:r>
              <a:rPr lang="zh-CN" altLang="en-US" b="0" i="0">
                <a:solidFill>
                  <a:srgbClr val="AD2B26"/>
                </a:solidFill>
                <a:effectLst/>
                <a:latin typeface="verdana" panose="020B0604030504040204" pitchFamily="34" charset="0"/>
              </a:rPr>
              <a:t>强强联合</a:t>
            </a:r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。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914135-7A73-4319-A2E1-5209F24A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616C3-EE3B-45BE-8922-790940911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为什么需要</a:t>
            </a:r>
            <a:r>
              <a:rPr lang="en-US" altLang="zh-CN"/>
              <a:t>Dubbo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0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0ED370-CD3D-4151-B2A3-189572A2C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Spring </a:t>
            </a:r>
            <a:r>
              <a:rPr lang="en-US" altLang="zh-CN"/>
              <a:t>Cloud Alibaba</a:t>
            </a:r>
            <a:r>
              <a:rPr lang="zh-CN" altLang="en-US"/>
              <a:t>提供了微</a:t>
            </a:r>
            <a:r>
              <a:rPr lang="zh-CN" altLang="en-US" dirty="0"/>
              <a:t>服务开发的一站式</a:t>
            </a:r>
            <a:r>
              <a:rPr lang="zh-CN" altLang="en-US"/>
              <a:t>解决方案，内部包含</a:t>
            </a:r>
            <a:r>
              <a:rPr lang="zh-CN" altLang="en-US" dirty="0"/>
              <a:t>开发分布式应用微服务的</a:t>
            </a:r>
            <a:r>
              <a:rPr lang="zh-CN" altLang="en-US"/>
              <a:t>必需组件，</a:t>
            </a:r>
            <a:r>
              <a:rPr lang="zh-CN" altLang="en-US" dirty="0"/>
              <a:t>通过 </a:t>
            </a:r>
            <a:r>
              <a:rPr lang="en-US" altLang="zh-CN"/>
              <a:t>Spring Cloud</a:t>
            </a:r>
            <a:r>
              <a:rPr lang="zh-CN" altLang="en-US"/>
              <a:t>编程模型轻松整合</a:t>
            </a:r>
            <a:r>
              <a:rPr lang="en-US" altLang="zh-CN"/>
              <a:t>Dubbo</a:t>
            </a:r>
            <a:r>
              <a:rPr lang="zh-CN" altLang="en-US"/>
              <a:t>完成微服务调用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官方地址：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https://github.com/alibaba/spring-cloud-alibaba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914135-7A73-4319-A2E1-5209F24A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616C3-EE3B-45BE-8922-790940911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SpringCloud Alibaba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7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矩形: 圆角 277">
            <a:extLst>
              <a:ext uri="{FF2B5EF4-FFF2-40B4-BE49-F238E27FC236}">
                <a16:creationId xmlns:a16="http://schemas.microsoft.com/office/drawing/2014/main" id="{C9C18B08-B706-4B62-AE53-B2CD30AB2C83}"/>
              </a:ext>
            </a:extLst>
          </p:cNvPr>
          <p:cNvSpPr/>
          <p:nvPr/>
        </p:nvSpPr>
        <p:spPr>
          <a:xfrm>
            <a:off x="6616137" y="2993252"/>
            <a:ext cx="2865764" cy="3300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endParaRPr kumimoji="1"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0AA55D8-6E60-4853-9737-886720AA7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SpringCloud Alibaba</a:t>
            </a:r>
            <a:endParaRPr lang="zh-CN" altLang="en-US"/>
          </a:p>
        </p:txBody>
      </p: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68866EE4-106E-49A7-8DCA-B9309DA47E69}"/>
              </a:ext>
            </a:extLst>
          </p:cNvPr>
          <p:cNvGrpSpPr/>
          <p:nvPr/>
        </p:nvGrpSpPr>
        <p:grpSpPr>
          <a:xfrm>
            <a:off x="7568564" y="3284504"/>
            <a:ext cx="1005282" cy="612998"/>
            <a:chOff x="8768080" y="2839786"/>
            <a:chExt cx="1005282" cy="612998"/>
          </a:xfrm>
        </p:grpSpPr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9855398B-7269-44DF-BE92-2FE948CB171E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1" name="矩形: 圆角 230">
              <a:extLst>
                <a:ext uri="{FF2B5EF4-FFF2-40B4-BE49-F238E27FC236}">
                  <a16:creationId xmlns:a16="http://schemas.microsoft.com/office/drawing/2014/main" id="{F54334E0-7D9A-4E3C-9522-6F33656C3C25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32" name="矩形: 圆角 231">
              <a:extLst>
                <a:ext uri="{FF2B5EF4-FFF2-40B4-BE49-F238E27FC236}">
                  <a16:creationId xmlns:a16="http://schemas.microsoft.com/office/drawing/2014/main" id="{EAD1DC3D-110F-450E-BF77-6A959D12C44E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sp>
        <p:nvSpPr>
          <p:cNvPr id="268" name="圆柱体 267">
            <a:extLst>
              <a:ext uri="{FF2B5EF4-FFF2-40B4-BE49-F238E27FC236}">
                <a16:creationId xmlns:a16="http://schemas.microsoft.com/office/drawing/2014/main" id="{2EB192CB-EE28-498A-B94B-F44F1FE52FB5}"/>
              </a:ext>
            </a:extLst>
          </p:cNvPr>
          <p:cNvSpPr/>
          <p:nvPr/>
        </p:nvSpPr>
        <p:spPr>
          <a:xfrm>
            <a:off x="10180320" y="3333924"/>
            <a:ext cx="985520" cy="61789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181997C-077A-4821-A916-3B503AA18B8F}"/>
              </a:ext>
            </a:extLst>
          </p:cNvPr>
          <p:cNvCxnSpPr>
            <a:cxnSpLocks/>
            <a:stCxn id="247" idx="3"/>
            <a:endCxn id="268" idx="2"/>
          </p:cNvCxnSpPr>
          <p:nvPr/>
        </p:nvCxnSpPr>
        <p:spPr>
          <a:xfrm>
            <a:off x="8573846" y="3640187"/>
            <a:ext cx="1606474" cy="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箭头: 上 280">
            <a:extLst>
              <a:ext uri="{FF2B5EF4-FFF2-40B4-BE49-F238E27FC236}">
                <a16:creationId xmlns:a16="http://schemas.microsoft.com/office/drawing/2014/main" id="{481325D8-065A-4BF3-92DB-F3B3746D0360}"/>
              </a:ext>
            </a:extLst>
          </p:cNvPr>
          <p:cNvSpPr/>
          <p:nvPr/>
        </p:nvSpPr>
        <p:spPr>
          <a:xfrm>
            <a:off x="7075346" y="2049639"/>
            <a:ext cx="664673" cy="808664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</a:t>
            </a:r>
          </a:p>
        </p:txBody>
      </p:sp>
      <p:sp>
        <p:nvSpPr>
          <p:cNvPr id="282" name="文本占位符 1">
            <a:extLst>
              <a:ext uri="{FF2B5EF4-FFF2-40B4-BE49-F238E27FC236}">
                <a16:creationId xmlns:a16="http://schemas.microsoft.com/office/drawing/2014/main" id="{FC29B715-5853-4AF1-B046-073A1E41B7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6043618" cy="2038834"/>
          </a:xfrm>
        </p:spPr>
        <p:txBody>
          <a:bodyPr/>
          <a:lstStyle/>
          <a:p>
            <a:r>
              <a:rPr kumimoji="1" lang="zh-CN" altLang="en-US"/>
              <a:t>客户端请求网关</a:t>
            </a:r>
            <a:endParaRPr kumimoji="1" lang="en-US" altLang="zh-CN"/>
          </a:p>
          <a:p>
            <a:r>
              <a:rPr kumimoji="1" lang="zh-CN" altLang="en-US"/>
              <a:t>网关将请求路由到微服务</a:t>
            </a:r>
            <a:endParaRPr kumimoji="1" lang="en-US" altLang="zh-CN"/>
          </a:p>
          <a:p>
            <a:r>
              <a:rPr kumimoji="1" lang="zh-CN" altLang="en-US"/>
              <a:t>微服务进行服务注册和配置管理</a:t>
            </a:r>
            <a:endParaRPr kumimoji="1" lang="en-US" altLang="zh-CN"/>
          </a:p>
          <a:p>
            <a:r>
              <a:rPr kumimoji="1" lang="zh-CN" altLang="en-US"/>
              <a:t>微服务间通过</a:t>
            </a:r>
            <a:r>
              <a:rPr kumimoji="1" lang="en-US" altLang="zh-CN"/>
              <a:t>Dubbo</a:t>
            </a:r>
            <a:r>
              <a:rPr kumimoji="1" lang="zh-CN" altLang="en-US"/>
              <a:t>进行远程调用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0CDED6B-8868-4EE6-ACE8-C49C68FE9041}"/>
              </a:ext>
            </a:extLst>
          </p:cNvPr>
          <p:cNvGrpSpPr/>
          <p:nvPr/>
        </p:nvGrpSpPr>
        <p:grpSpPr>
          <a:xfrm>
            <a:off x="6557974" y="1414287"/>
            <a:ext cx="2923928" cy="623158"/>
            <a:chOff x="6683233" y="1414287"/>
            <a:chExt cx="3346583" cy="623158"/>
          </a:xfrm>
        </p:grpSpPr>
        <p:sp>
          <p:nvSpPr>
            <p:cNvPr id="284" name="矩形: 圆角 283">
              <a:extLst>
                <a:ext uri="{FF2B5EF4-FFF2-40B4-BE49-F238E27FC236}">
                  <a16:creationId xmlns:a16="http://schemas.microsoft.com/office/drawing/2014/main" id="{D2335F74-253B-4992-B762-33AC08B65F92}"/>
                </a:ext>
              </a:extLst>
            </p:cNvPr>
            <p:cNvSpPr/>
            <p:nvPr/>
          </p:nvSpPr>
          <p:spPr>
            <a:xfrm>
              <a:off x="6901505" y="1522815"/>
              <a:ext cx="3128311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6D070E70-2808-4603-9D2C-07002989CB2C}"/>
                </a:ext>
              </a:extLst>
            </p:cNvPr>
            <p:cNvSpPr/>
            <p:nvPr/>
          </p:nvSpPr>
          <p:spPr>
            <a:xfrm>
              <a:off x="6793927" y="1468551"/>
              <a:ext cx="3128311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88195B3E-441A-4D67-97D7-C5CF487D840E}"/>
                </a:ext>
              </a:extLst>
            </p:cNvPr>
            <p:cNvSpPr/>
            <p:nvPr/>
          </p:nvSpPr>
          <p:spPr>
            <a:xfrm>
              <a:off x="6683233" y="1414287"/>
              <a:ext cx="3128311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Nacos</a:t>
              </a:r>
            </a:p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注册中心、配置管理服务</a:t>
              </a:r>
            </a:p>
          </p:txBody>
        </p:sp>
      </p:grpSp>
      <p:sp>
        <p:nvSpPr>
          <p:cNvPr id="287" name="箭头: 上 286">
            <a:extLst>
              <a:ext uri="{FF2B5EF4-FFF2-40B4-BE49-F238E27FC236}">
                <a16:creationId xmlns:a16="http://schemas.microsoft.com/office/drawing/2014/main" id="{42893067-E412-4674-A1F9-80C8B85EFACD}"/>
              </a:ext>
            </a:extLst>
          </p:cNvPr>
          <p:cNvSpPr/>
          <p:nvPr/>
        </p:nvSpPr>
        <p:spPr>
          <a:xfrm>
            <a:off x="8256300" y="2116482"/>
            <a:ext cx="664673" cy="776523"/>
          </a:xfrm>
          <a:prstGeom prst="upArrow">
            <a:avLst>
              <a:gd name="adj1" fmla="val 51406"/>
              <a:gd name="adj2" fmla="val 2886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BCDD0A1-4073-487D-A292-4F5E42029EF7}"/>
              </a:ext>
            </a:extLst>
          </p:cNvPr>
          <p:cNvGrpSpPr/>
          <p:nvPr/>
        </p:nvGrpSpPr>
        <p:grpSpPr>
          <a:xfrm>
            <a:off x="7568349" y="5418817"/>
            <a:ext cx="1005282" cy="612998"/>
            <a:chOff x="8768080" y="2839786"/>
            <a:chExt cx="1005282" cy="612998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D411CD2-CF27-490B-ADBB-0371A97D05AD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A97CB3E-00B9-46C0-A996-A2B6EA642F44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F75ECE0-DF5B-43BC-858E-66A730BC12E0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</p:grpSp>
      <p:sp>
        <p:nvSpPr>
          <p:cNvPr id="39" name="圆柱体 38">
            <a:extLst>
              <a:ext uri="{FF2B5EF4-FFF2-40B4-BE49-F238E27FC236}">
                <a16:creationId xmlns:a16="http://schemas.microsoft.com/office/drawing/2014/main" id="{E13945CE-B0EB-4148-95FE-09E93C304755}"/>
              </a:ext>
            </a:extLst>
          </p:cNvPr>
          <p:cNvSpPr/>
          <p:nvPr/>
        </p:nvSpPr>
        <p:spPr>
          <a:xfrm>
            <a:off x="10180320" y="5479874"/>
            <a:ext cx="985520" cy="61789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3BA3743-2088-4016-8889-AE65237EBFA3}"/>
              </a:ext>
            </a:extLst>
          </p:cNvPr>
          <p:cNvCxnSpPr>
            <a:cxnSpLocks/>
            <a:stCxn id="35" idx="3"/>
            <a:endCxn id="39" idx="2"/>
          </p:cNvCxnSpPr>
          <p:nvPr/>
        </p:nvCxnSpPr>
        <p:spPr>
          <a:xfrm>
            <a:off x="8573631" y="5774500"/>
            <a:ext cx="1606689" cy="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1FC3BDF-8741-4236-8350-6BF68344F810}"/>
              </a:ext>
            </a:extLst>
          </p:cNvPr>
          <p:cNvGrpSpPr/>
          <p:nvPr/>
        </p:nvGrpSpPr>
        <p:grpSpPr>
          <a:xfrm>
            <a:off x="4055120" y="4341003"/>
            <a:ext cx="1292751" cy="664632"/>
            <a:chOff x="8768080" y="2839786"/>
            <a:chExt cx="1005282" cy="612998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CABAD66C-579A-4390-AC1F-3CBE290F3A30}"/>
                </a:ext>
              </a:extLst>
            </p:cNvPr>
            <p:cNvSpPr/>
            <p:nvPr/>
          </p:nvSpPr>
          <p:spPr>
            <a:xfrm>
              <a:off x="8893802" y="2938154"/>
              <a:ext cx="879560" cy="5146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2C12BE2F-E408-4623-A020-97752443D43F}"/>
                </a:ext>
              </a:extLst>
            </p:cNvPr>
            <p:cNvSpPr/>
            <p:nvPr/>
          </p:nvSpPr>
          <p:spPr>
            <a:xfrm>
              <a:off x="8836021" y="2883890"/>
              <a:ext cx="879560" cy="51463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微服务</a:t>
              </a: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6EF0DE0E-1E5D-4CA4-834D-6F25E41F22AD}"/>
                </a:ext>
              </a:extLst>
            </p:cNvPr>
            <p:cNvSpPr/>
            <p:nvPr/>
          </p:nvSpPr>
          <p:spPr>
            <a:xfrm>
              <a:off x="8768080" y="2839786"/>
              <a:ext cx="879560" cy="51463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网关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gateway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D184947-390C-49EC-8D2F-37A8547AFC4D}"/>
              </a:ext>
            </a:extLst>
          </p:cNvPr>
          <p:cNvCxnSpPr>
            <a:cxnSpLocks/>
            <a:stCxn id="43" idx="3"/>
            <a:endCxn id="61" idx="1"/>
          </p:cNvCxnSpPr>
          <p:nvPr/>
        </p:nvCxnSpPr>
        <p:spPr>
          <a:xfrm>
            <a:off x="2514162" y="4608975"/>
            <a:ext cx="1540958" cy="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E5BB6D3-6901-429A-9F95-24376ED8C983}"/>
              </a:ext>
            </a:extLst>
          </p:cNvPr>
          <p:cNvCxnSpPr>
            <a:cxnSpLocks/>
            <a:stCxn id="61" idx="3"/>
            <a:endCxn id="232" idx="1"/>
          </p:cNvCxnSpPr>
          <p:nvPr/>
        </p:nvCxnSpPr>
        <p:spPr>
          <a:xfrm flipV="1">
            <a:off x="5186198" y="3541819"/>
            <a:ext cx="2382366" cy="107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0135681-BED3-453D-9ECA-7CC5B5BF86E9}"/>
              </a:ext>
            </a:extLst>
          </p:cNvPr>
          <p:cNvCxnSpPr>
            <a:cxnSpLocks/>
            <a:stCxn id="61" idx="3"/>
            <a:endCxn id="37" idx="1"/>
          </p:cNvCxnSpPr>
          <p:nvPr/>
        </p:nvCxnSpPr>
        <p:spPr>
          <a:xfrm>
            <a:off x="5186198" y="4619992"/>
            <a:ext cx="2382151" cy="105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5BFDA85F-B687-4C12-86D5-4556AF45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07" y="4178407"/>
            <a:ext cx="868755" cy="861135"/>
          </a:xfrm>
          <a:prstGeom prst="rect">
            <a:avLst/>
          </a:prstGeom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AA2A5EA-E05D-4086-A58A-876FC49B78F2}"/>
              </a:ext>
            </a:extLst>
          </p:cNvPr>
          <p:cNvCxnSpPr>
            <a:cxnSpLocks/>
            <a:stCxn id="232" idx="2"/>
            <a:endCxn id="37" idx="0"/>
          </p:cNvCxnSpPr>
          <p:nvPr/>
        </p:nvCxnSpPr>
        <p:spPr>
          <a:xfrm flipH="1">
            <a:off x="8008129" y="3799134"/>
            <a:ext cx="215" cy="1619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2529705-8914-4AB8-B614-DEEA3AA39FED}"/>
              </a:ext>
            </a:extLst>
          </p:cNvPr>
          <p:cNvSpPr txBox="1"/>
          <p:nvPr/>
        </p:nvSpPr>
        <p:spPr>
          <a:xfrm>
            <a:off x="8145662" y="4501649"/>
            <a:ext cx="124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AD2B26"/>
                </a:solidFill>
                <a:latin typeface="+mn-lt"/>
                <a:ea typeface="+mn-ea"/>
              </a:rPr>
              <a:t>Dubbo</a:t>
            </a:r>
            <a:endParaRPr lang="zh-CN" altLang="en-US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1181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68" grpId="0" animBg="1"/>
      <p:bldP spid="281" grpId="0" animBg="1"/>
      <p:bldP spid="287" grpId="0" animBg="1"/>
      <p:bldP spid="39" grpId="0" animBg="1"/>
      <p:bldP spid="5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3F4BBA-78FE-42EE-B309-9C39B0E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B8A916F-39EB-4B0C-959C-AC4699554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引入工程案例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423409E-FC1B-4FC9-BFE6-843DF1A1DC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804796"/>
          </a:xfrm>
        </p:spPr>
        <p:txBody>
          <a:bodyPr/>
          <a:lstStyle/>
          <a:p>
            <a:r>
              <a:rPr lang="zh-CN" altLang="en-US"/>
              <a:t>这里我们使用资料的</a:t>
            </a:r>
            <a:r>
              <a:rPr lang="en-US" altLang="zh-CN"/>
              <a:t>cloud-dubbo-demo</a:t>
            </a:r>
            <a:r>
              <a:rPr lang="zh-CN" altLang="en-US"/>
              <a:t>工程作为案例工程。没有的小伙伴可以在课前资料中找到：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项目结构如下：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CD2D4A-1F95-45AF-9FDF-78123F91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262187"/>
            <a:ext cx="9610725" cy="485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EABAE9D-19C5-4961-B8D5-ADF3EE28E49B}"/>
              </a:ext>
            </a:extLst>
          </p:cNvPr>
          <p:cNvSpPr/>
          <p:nvPr/>
        </p:nvSpPr>
        <p:spPr>
          <a:xfrm>
            <a:off x="1062037" y="4772447"/>
            <a:ext cx="2162176" cy="59055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cloud-dubbo-demo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28D315B-57A1-4635-8F09-524944CE3679}"/>
              </a:ext>
            </a:extLst>
          </p:cNvPr>
          <p:cNvSpPr/>
          <p:nvPr/>
        </p:nvSpPr>
        <p:spPr>
          <a:xfrm>
            <a:off x="4505324" y="3553440"/>
            <a:ext cx="2162176" cy="59055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order-service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97B437A-4DD5-4555-8DB1-C99A7E3701E6}"/>
              </a:ext>
            </a:extLst>
          </p:cNvPr>
          <p:cNvSpPr/>
          <p:nvPr/>
        </p:nvSpPr>
        <p:spPr>
          <a:xfrm>
            <a:off x="4505324" y="4765792"/>
            <a:ext cx="2162176" cy="59055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user-service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CB35AC4-7CE6-4BCC-905C-89FF2926B368}"/>
              </a:ext>
            </a:extLst>
          </p:cNvPr>
          <p:cNvSpPr/>
          <p:nvPr/>
        </p:nvSpPr>
        <p:spPr>
          <a:xfrm>
            <a:off x="4505324" y="5945215"/>
            <a:ext cx="2162176" cy="59055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dubbo-domain</a:t>
            </a:r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2EE0425C-13AD-4CAC-B5EC-A4DB69904AC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224213" y="3848715"/>
            <a:ext cx="1281111" cy="1219007"/>
          </a:xfrm>
          <a:prstGeom prst="bentConnector3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31A973AC-3497-4638-8D68-6BE7C2688C54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3224213" y="5067722"/>
            <a:ext cx="1281111" cy="1172768"/>
          </a:xfrm>
          <a:prstGeom prst="bentConnector3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0028C5A-80E4-4EFF-8E1C-F994BF7477D4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3224213" y="5061067"/>
            <a:ext cx="1281111" cy="6655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4832E68-4CB7-4DC1-9AE5-3CF6908889C6}"/>
              </a:ext>
            </a:extLst>
          </p:cNvPr>
          <p:cNvSpPr txBox="1">
            <a:spLocks/>
          </p:cNvSpPr>
          <p:nvPr/>
        </p:nvSpPr>
        <p:spPr>
          <a:xfrm>
            <a:off x="6873555" y="3614948"/>
            <a:ext cx="3365820" cy="4857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订单服务，调用</a:t>
            </a:r>
            <a:r>
              <a:rPr lang="en-US" altLang="zh-CN"/>
              <a:t>user-service</a:t>
            </a:r>
          </a:p>
        </p:txBody>
      </p:sp>
      <p:sp>
        <p:nvSpPr>
          <p:cNvPr id="30" name="文本占位符 2">
            <a:extLst>
              <a:ext uri="{FF2B5EF4-FFF2-40B4-BE49-F238E27FC236}">
                <a16:creationId xmlns:a16="http://schemas.microsoft.com/office/drawing/2014/main" id="{081D1ED3-39A7-4975-A55A-4AAC472EA6F1}"/>
              </a:ext>
            </a:extLst>
          </p:cNvPr>
          <p:cNvSpPr txBox="1">
            <a:spLocks/>
          </p:cNvSpPr>
          <p:nvPr/>
        </p:nvSpPr>
        <p:spPr>
          <a:xfrm>
            <a:off x="6873555" y="4877222"/>
            <a:ext cx="3365820" cy="4857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用户服务，提供用户</a:t>
            </a:r>
            <a:r>
              <a:rPr lang="en-US" altLang="zh-CN"/>
              <a:t>CRUD</a:t>
            </a:r>
          </a:p>
        </p:txBody>
      </p:sp>
      <p:sp>
        <p:nvSpPr>
          <p:cNvPr id="31" name="文本占位符 2">
            <a:extLst>
              <a:ext uri="{FF2B5EF4-FFF2-40B4-BE49-F238E27FC236}">
                <a16:creationId xmlns:a16="http://schemas.microsoft.com/office/drawing/2014/main" id="{30E7B278-5D10-4821-A766-32678687FC4F}"/>
              </a:ext>
            </a:extLst>
          </p:cNvPr>
          <p:cNvSpPr txBox="1">
            <a:spLocks/>
          </p:cNvSpPr>
          <p:nvPr/>
        </p:nvSpPr>
        <p:spPr>
          <a:xfrm>
            <a:off x="6873555" y="5997602"/>
            <a:ext cx="3365820" cy="4857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实体类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0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9" grpId="0"/>
      <p:bldP spid="30" grpId="0"/>
      <p:bldP spid="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D28FE-AE42-44E1-A3F3-67707A7C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BB87D-DC8F-45DE-B4F1-ACBB304B24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根据订单</a:t>
            </a:r>
            <a:r>
              <a:rPr lang="en-US" altLang="zh-CN"/>
              <a:t>id</a:t>
            </a:r>
            <a:r>
              <a:rPr lang="zh-CN" altLang="en-US"/>
              <a:t>查询订单功能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23669-53A8-421A-A1F4-F740F8383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9397" y="1667018"/>
            <a:ext cx="9214230" cy="617440"/>
          </a:xfrm>
        </p:spPr>
        <p:txBody>
          <a:bodyPr/>
          <a:lstStyle/>
          <a:p>
            <a:r>
              <a:rPr lang="zh-CN" altLang="en-US"/>
              <a:t>需求：根据订单</a:t>
            </a:r>
            <a:r>
              <a:rPr lang="en-US" altLang="zh-CN"/>
              <a:t>id</a:t>
            </a:r>
            <a:r>
              <a:rPr lang="zh-CN" altLang="en-US"/>
              <a:t>查询订单的同时，把订单所属的用户信息一起返回</a:t>
            </a:r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12D0415-8C79-4D56-8D7F-876B666AB6F1}"/>
              </a:ext>
            </a:extLst>
          </p:cNvPr>
          <p:cNvGrpSpPr/>
          <p:nvPr/>
        </p:nvGrpSpPr>
        <p:grpSpPr>
          <a:xfrm>
            <a:off x="5164153" y="2647321"/>
            <a:ext cx="1055139" cy="1036554"/>
            <a:chOff x="9848527" y="3462444"/>
            <a:chExt cx="1399567" cy="1399567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379D1E9C-4705-4411-953A-05B99AF59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8080F16-F850-4A7D-81DB-40CA9D46A625}"/>
                </a:ext>
              </a:extLst>
            </p:cNvPr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2CAAFB-CC8F-4C35-AED1-24E15C81AE76}"/>
              </a:ext>
            </a:extLst>
          </p:cNvPr>
          <p:cNvGrpSpPr/>
          <p:nvPr/>
        </p:nvGrpSpPr>
        <p:grpSpPr>
          <a:xfrm>
            <a:off x="8426762" y="2638793"/>
            <a:ext cx="1055139" cy="1036554"/>
            <a:chOff x="5177729" y="2108903"/>
            <a:chExt cx="1399567" cy="1399567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5BC05892-26BB-41B4-ADC4-6D5C33DC9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FDC2CAA-00AD-4A4D-92A0-9EE5ECA8ED4F}"/>
                </a:ext>
              </a:extLst>
            </p:cNvPr>
            <p:cNvSpPr/>
            <p:nvPr/>
          </p:nvSpPr>
          <p:spPr>
            <a:xfrm>
              <a:off x="5808888" y="2762589"/>
              <a:ext cx="767550" cy="700773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用户模块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2B30B24-93A3-4ACE-A9DF-4294077EAEF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956683" y="3165598"/>
            <a:ext cx="2207470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57672A2-A342-4B56-84F5-1B4A936C43D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6219292" y="3157070"/>
            <a:ext cx="2207470" cy="8528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CD6D494-9886-4411-B056-07D0D360987A}"/>
              </a:ext>
            </a:extLst>
          </p:cNvPr>
          <p:cNvSpPr txBox="1"/>
          <p:nvPr/>
        </p:nvSpPr>
        <p:spPr>
          <a:xfrm>
            <a:off x="7965036" y="5272409"/>
            <a:ext cx="3444644" cy="861774"/>
          </a:xfrm>
          <a:prstGeom prst="rect">
            <a:avLst/>
          </a:prstGeom>
          <a:solidFill>
            <a:srgbClr val="FFFFE4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上海市航头镇航都路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18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号传智播客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FD994D5E-85C0-4871-8411-25A8FC8EED42}"/>
              </a:ext>
            </a:extLst>
          </p:cNvPr>
          <p:cNvSpPr/>
          <p:nvPr/>
        </p:nvSpPr>
        <p:spPr>
          <a:xfrm>
            <a:off x="8528308" y="4358325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5CE2F37-15D4-4903-92E7-93C4226473F8}"/>
              </a:ext>
            </a:extLst>
          </p:cNvPr>
          <p:cNvCxnSpPr>
            <a:stCxn id="12" idx="2"/>
            <a:endCxn id="24" idx="1"/>
          </p:cNvCxnSpPr>
          <p:nvPr/>
        </p:nvCxnSpPr>
        <p:spPr>
          <a:xfrm>
            <a:off x="8954332" y="3675347"/>
            <a:ext cx="647" cy="682978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柱体 27">
            <a:extLst>
              <a:ext uri="{FF2B5EF4-FFF2-40B4-BE49-F238E27FC236}">
                <a16:creationId xmlns:a16="http://schemas.microsoft.com/office/drawing/2014/main" id="{AED93AFE-F55E-46E7-9B4B-B527D78FAB5F}"/>
              </a:ext>
            </a:extLst>
          </p:cNvPr>
          <p:cNvSpPr/>
          <p:nvPr/>
        </p:nvSpPr>
        <p:spPr>
          <a:xfrm>
            <a:off x="5265051" y="4352511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6F43146-F735-4EF5-9F5B-A590FD6E7A1B}"/>
              </a:ext>
            </a:extLst>
          </p:cNvPr>
          <p:cNvCxnSpPr>
            <a:cxnSpLocks/>
            <a:stCxn id="9" idx="2"/>
            <a:endCxn id="28" idx="1"/>
          </p:cNvCxnSpPr>
          <p:nvPr/>
        </p:nvCxnSpPr>
        <p:spPr>
          <a:xfrm flipH="1">
            <a:off x="5691722" y="3683875"/>
            <a:ext cx="1" cy="668636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0D47DD2-D3CD-48E9-93EE-39F3CA91A9FD}"/>
              </a:ext>
            </a:extLst>
          </p:cNvPr>
          <p:cNvSpPr txBox="1"/>
          <p:nvPr/>
        </p:nvSpPr>
        <p:spPr>
          <a:xfrm>
            <a:off x="4692225" y="5272409"/>
            <a:ext cx="2630802" cy="1169551"/>
          </a:xfrm>
          <a:prstGeom prst="rect">
            <a:avLst/>
          </a:prstGeom>
          <a:solidFill>
            <a:srgbClr val="FFFFE4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altLang="zh-CN" sz="1000" b="0">
              <a:solidFill>
                <a:srgbClr val="09885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rgbClr val="0451A5"/>
                </a:solidFill>
                <a:latin typeface="Consolas" panose="020B0609020204030204" pitchFamily="49" charset="0"/>
              </a:rPr>
              <a:t>    "userId"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0A53C6F-9E46-48AD-B671-37092CC96160}"/>
              </a:ext>
            </a:extLst>
          </p:cNvPr>
          <p:cNvSpPr txBox="1"/>
          <p:nvPr/>
        </p:nvSpPr>
        <p:spPr>
          <a:xfrm>
            <a:off x="910898" y="4255426"/>
            <a:ext cx="3035135" cy="1938992"/>
          </a:xfrm>
          <a:prstGeom prst="rect">
            <a:avLst/>
          </a:prstGeom>
          <a:solidFill>
            <a:srgbClr val="FFFFE4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上海市浦东新区航头镇航都路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号传智播客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3D11AF0-0A6B-48D1-BFAF-2CC5AD8271F7}"/>
              </a:ext>
            </a:extLst>
          </p:cNvPr>
          <p:cNvSpPr txBox="1"/>
          <p:nvPr/>
        </p:nvSpPr>
        <p:spPr>
          <a:xfrm>
            <a:off x="3130364" y="2888626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根据订单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查询订单和用户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318244-4FC0-494A-B2E7-294CFAEB844C}"/>
              </a:ext>
            </a:extLst>
          </p:cNvPr>
          <p:cNvSpPr txBox="1"/>
          <p:nvPr/>
        </p:nvSpPr>
        <p:spPr>
          <a:xfrm>
            <a:off x="5727001" y="389877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查询订单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40D7C8-73B6-4F7E-9906-2D0B3C67EFA6}"/>
              </a:ext>
            </a:extLst>
          </p:cNvPr>
          <p:cNvSpPr txBox="1"/>
          <p:nvPr/>
        </p:nvSpPr>
        <p:spPr>
          <a:xfrm>
            <a:off x="6630973" y="2852316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根据用户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555136-644B-4AA1-B3B7-BE6DFBE54780}"/>
              </a:ext>
            </a:extLst>
          </p:cNvPr>
          <p:cNvSpPr txBox="1"/>
          <p:nvPr/>
        </p:nvSpPr>
        <p:spPr>
          <a:xfrm>
            <a:off x="9218730" y="388603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iconfont-11253-5327471">
            <a:extLst>
              <a:ext uri="{FF2B5EF4-FFF2-40B4-BE49-F238E27FC236}">
                <a16:creationId xmlns:a16="http://schemas.microsoft.com/office/drawing/2014/main" id="{2AE380EB-4C6F-44E6-BE00-BF7BD19F5B70}"/>
              </a:ext>
            </a:extLst>
          </p:cNvPr>
          <p:cNvSpPr/>
          <p:nvPr/>
        </p:nvSpPr>
        <p:spPr>
          <a:xfrm>
            <a:off x="1854323" y="2680734"/>
            <a:ext cx="1099848" cy="994613"/>
          </a:xfrm>
          <a:custGeom>
            <a:avLst/>
            <a:gdLst>
              <a:gd name="T0" fmla="*/ 10000 w 10000"/>
              <a:gd name="T1" fmla="*/ 833 h 7999"/>
              <a:gd name="T2" fmla="*/ 10000 w 10000"/>
              <a:gd name="T3" fmla="*/ 5833 h 7999"/>
              <a:gd name="T4" fmla="*/ 9756 w 10000"/>
              <a:gd name="T5" fmla="*/ 6422 h 7999"/>
              <a:gd name="T6" fmla="*/ 9168 w 10000"/>
              <a:gd name="T7" fmla="*/ 6665 h 7999"/>
              <a:gd name="T8" fmla="*/ 5334 w 10000"/>
              <a:gd name="T9" fmla="*/ 6665 h 7999"/>
              <a:gd name="T10" fmla="*/ 5334 w 10000"/>
              <a:gd name="T11" fmla="*/ 7330 h 7999"/>
              <a:gd name="T12" fmla="*/ 7168 w 10000"/>
              <a:gd name="T13" fmla="*/ 7330 h 7999"/>
              <a:gd name="T14" fmla="*/ 7288 w 10000"/>
              <a:gd name="T15" fmla="*/ 7378 h 7999"/>
              <a:gd name="T16" fmla="*/ 7335 w 10000"/>
              <a:gd name="T17" fmla="*/ 7498 h 7999"/>
              <a:gd name="T18" fmla="*/ 7335 w 10000"/>
              <a:gd name="T19" fmla="*/ 7832 h 7999"/>
              <a:gd name="T20" fmla="*/ 7288 w 10000"/>
              <a:gd name="T21" fmla="*/ 7952 h 7999"/>
              <a:gd name="T22" fmla="*/ 7168 w 10000"/>
              <a:gd name="T23" fmla="*/ 7999 h 7999"/>
              <a:gd name="T24" fmla="*/ 2834 w 10000"/>
              <a:gd name="T25" fmla="*/ 7999 h 7999"/>
              <a:gd name="T26" fmla="*/ 2714 w 10000"/>
              <a:gd name="T27" fmla="*/ 7952 h 7999"/>
              <a:gd name="T28" fmla="*/ 2666 w 10000"/>
              <a:gd name="T29" fmla="*/ 7832 h 7999"/>
              <a:gd name="T30" fmla="*/ 2666 w 10000"/>
              <a:gd name="T31" fmla="*/ 7498 h 7999"/>
              <a:gd name="T32" fmla="*/ 2714 w 10000"/>
              <a:gd name="T33" fmla="*/ 7378 h 7999"/>
              <a:gd name="T34" fmla="*/ 2834 w 10000"/>
              <a:gd name="T35" fmla="*/ 7330 h 7999"/>
              <a:gd name="T36" fmla="*/ 4668 w 10000"/>
              <a:gd name="T37" fmla="*/ 7330 h 7999"/>
              <a:gd name="T38" fmla="*/ 4668 w 10000"/>
              <a:gd name="T39" fmla="*/ 6664 h 7999"/>
              <a:gd name="T40" fmla="*/ 834 w 10000"/>
              <a:gd name="T41" fmla="*/ 6664 h 7999"/>
              <a:gd name="T42" fmla="*/ 245 w 10000"/>
              <a:gd name="T43" fmla="*/ 6420 h 7999"/>
              <a:gd name="T44" fmla="*/ 0 w 10000"/>
              <a:gd name="T45" fmla="*/ 5832 h 7999"/>
              <a:gd name="T46" fmla="*/ 0 w 10000"/>
              <a:gd name="T47" fmla="*/ 833 h 7999"/>
              <a:gd name="T48" fmla="*/ 244 w 10000"/>
              <a:gd name="T49" fmla="*/ 244 h 7999"/>
              <a:gd name="T50" fmla="*/ 833 w 10000"/>
              <a:gd name="T51" fmla="*/ 0 h 7999"/>
              <a:gd name="T52" fmla="*/ 9166 w 10000"/>
              <a:gd name="T53" fmla="*/ 0 h 7999"/>
              <a:gd name="T54" fmla="*/ 9755 w 10000"/>
              <a:gd name="T55" fmla="*/ 244 h 7999"/>
              <a:gd name="T56" fmla="*/ 10000 w 10000"/>
              <a:gd name="T57" fmla="*/ 833 h 7999"/>
              <a:gd name="T58" fmla="*/ 9334 w 10000"/>
              <a:gd name="T59" fmla="*/ 833 h 7999"/>
              <a:gd name="T60" fmla="*/ 9284 w 10000"/>
              <a:gd name="T61" fmla="*/ 715 h 7999"/>
              <a:gd name="T62" fmla="*/ 9166 w 10000"/>
              <a:gd name="T63" fmla="*/ 665 h 7999"/>
              <a:gd name="T64" fmla="*/ 834 w 10000"/>
              <a:gd name="T65" fmla="*/ 665 h 7999"/>
              <a:gd name="T66" fmla="*/ 716 w 10000"/>
              <a:gd name="T67" fmla="*/ 715 h 7999"/>
              <a:gd name="T68" fmla="*/ 666 w 10000"/>
              <a:gd name="T69" fmla="*/ 833 h 7999"/>
              <a:gd name="T70" fmla="*/ 666 w 10000"/>
              <a:gd name="T71" fmla="*/ 5833 h 7999"/>
              <a:gd name="T72" fmla="*/ 716 w 10000"/>
              <a:gd name="T73" fmla="*/ 5950 h 7999"/>
              <a:gd name="T74" fmla="*/ 834 w 10000"/>
              <a:gd name="T75" fmla="*/ 6000 h 7999"/>
              <a:gd name="T76" fmla="*/ 9334 w 10000"/>
              <a:gd name="T77" fmla="*/ 833 h 7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000" h="7999">
                <a:moveTo>
                  <a:pt x="10000" y="833"/>
                </a:moveTo>
                <a:lnTo>
                  <a:pt x="10000" y="5833"/>
                </a:lnTo>
                <a:cubicBezTo>
                  <a:pt x="10000" y="6062"/>
                  <a:pt x="9919" y="6258"/>
                  <a:pt x="9756" y="6422"/>
                </a:cubicBezTo>
                <a:cubicBezTo>
                  <a:pt x="9593" y="6585"/>
                  <a:pt x="9396" y="6665"/>
                  <a:pt x="9168" y="6665"/>
                </a:cubicBezTo>
                <a:lnTo>
                  <a:pt x="5334" y="6665"/>
                </a:lnTo>
                <a:lnTo>
                  <a:pt x="5334" y="7330"/>
                </a:lnTo>
                <a:lnTo>
                  <a:pt x="7168" y="7330"/>
                </a:lnTo>
                <a:cubicBezTo>
                  <a:pt x="7216" y="7330"/>
                  <a:pt x="7256" y="7345"/>
                  <a:pt x="7288" y="7378"/>
                </a:cubicBezTo>
                <a:cubicBezTo>
                  <a:pt x="7320" y="7410"/>
                  <a:pt x="7335" y="7449"/>
                  <a:pt x="7335" y="7498"/>
                </a:cubicBezTo>
                <a:lnTo>
                  <a:pt x="7335" y="7832"/>
                </a:lnTo>
                <a:cubicBezTo>
                  <a:pt x="7335" y="7880"/>
                  <a:pt x="7320" y="7920"/>
                  <a:pt x="7288" y="7952"/>
                </a:cubicBezTo>
                <a:cubicBezTo>
                  <a:pt x="7255" y="7984"/>
                  <a:pt x="7216" y="7999"/>
                  <a:pt x="7168" y="7999"/>
                </a:cubicBezTo>
                <a:lnTo>
                  <a:pt x="2834" y="7999"/>
                </a:lnTo>
                <a:cubicBezTo>
                  <a:pt x="2785" y="7999"/>
                  <a:pt x="2745" y="7984"/>
                  <a:pt x="2714" y="7952"/>
                </a:cubicBezTo>
                <a:cubicBezTo>
                  <a:pt x="2681" y="7919"/>
                  <a:pt x="2666" y="7880"/>
                  <a:pt x="2666" y="7832"/>
                </a:cubicBezTo>
                <a:lnTo>
                  <a:pt x="2666" y="7498"/>
                </a:lnTo>
                <a:cubicBezTo>
                  <a:pt x="2666" y="7449"/>
                  <a:pt x="2681" y="7409"/>
                  <a:pt x="2714" y="7378"/>
                </a:cubicBezTo>
                <a:cubicBezTo>
                  <a:pt x="2746" y="7345"/>
                  <a:pt x="2785" y="7330"/>
                  <a:pt x="2834" y="7330"/>
                </a:cubicBezTo>
                <a:lnTo>
                  <a:pt x="4668" y="7330"/>
                </a:lnTo>
                <a:lnTo>
                  <a:pt x="4668" y="6664"/>
                </a:lnTo>
                <a:lnTo>
                  <a:pt x="834" y="6664"/>
                </a:lnTo>
                <a:cubicBezTo>
                  <a:pt x="605" y="6664"/>
                  <a:pt x="409" y="6583"/>
                  <a:pt x="245" y="6420"/>
                </a:cubicBezTo>
                <a:cubicBezTo>
                  <a:pt x="81" y="6257"/>
                  <a:pt x="0" y="6060"/>
                  <a:pt x="0" y="5832"/>
                </a:cubicBezTo>
                <a:lnTo>
                  <a:pt x="0" y="833"/>
                </a:lnTo>
                <a:cubicBezTo>
                  <a:pt x="0" y="604"/>
                  <a:pt x="81" y="408"/>
                  <a:pt x="244" y="244"/>
                </a:cubicBezTo>
                <a:cubicBezTo>
                  <a:pt x="406" y="80"/>
                  <a:pt x="604" y="0"/>
                  <a:pt x="833" y="0"/>
                </a:cubicBezTo>
                <a:lnTo>
                  <a:pt x="9166" y="0"/>
                </a:lnTo>
                <a:cubicBezTo>
                  <a:pt x="9395" y="0"/>
                  <a:pt x="9591" y="82"/>
                  <a:pt x="9755" y="244"/>
                </a:cubicBezTo>
                <a:cubicBezTo>
                  <a:pt x="9919" y="407"/>
                  <a:pt x="10000" y="603"/>
                  <a:pt x="10000" y="833"/>
                </a:cubicBezTo>
                <a:close/>
                <a:moveTo>
                  <a:pt x="9334" y="833"/>
                </a:moveTo>
                <a:cubicBezTo>
                  <a:pt x="9334" y="788"/>
                  <a:pt x="9318" y="749"/>
                  <a:pt x="9284" y="715"/>
                </a:cubicBezTo>
                <a:cubicBezTo>
                  <a:pt x="9250" y="681"/>
                  <a:pt x="9211" y="665"/>
                  <a:pt x="9166" y="665"/>
                </a:cubicBezTo>
                <a:lnTo>
                  <a:pt x="834" y="665"/>
                </a:lnTo>
                <a:cubicBezTo>
                  <a:pt x="789" y="665"/>
                  <a:pt x="750" y="682"/>
                  <a:pt x="716" y="715"/>
                </a:cubicBezTo>
                <a:cubicBezTo>
                  <a:pt x="682" y="749"/>
                  <a:pt x="666" y="788"/>
                  <a:pt x="666" y="833"/>
                </a:cubicBezTo>
                <a:lnTo>
                  <a:pt x="666" y="5833"/>
                </a:lnTo>
                <a:cubicBezTo>
                  <a:pt x="666" y="5878"/>
                  <a:pt x="683" y="5917"/>
                  <a:pt x="716" y="5950"/>
                </a:cubicBezTo>
                <a:cubicBezTo>
                  <a:pt x="750" y="5984"/>
                  <a:pt x="789" y="6000"/>
                  <a:pt x="834" y="6000"/>
                </a:cubicBezTo>
                <a:lnTo>
                  <a:pt x="9334" y="833"/>
                </a:ln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483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36" grpId="0" animBg="1"/>
      <p:bldP spid="39" grpId="0" animBg="1"/>
      <p:bldP spid="40" grpId="0"/>
      <p:bldP spid="41" grpId="0"/>
      <p:bldP spid="42" grpId="0"/>
      <p:bldP spid="43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9647" y="1038209"/>
            <a:ext cx="5973761" cy="4088424"/>
          </a:xfrm>
        </p:spPr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的简介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的快速入门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的高级特性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0C2F300-8055-49D9-B5E8-73BEC853DE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Dubbo</a:t>
            </a:r>
            <a:r>
              <a:rPr lang="zh-CN" altLang="en-US"/>
              <a:t>进行服务调用，一般将公共接口独立抽取为模块。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消费者引入依赖，引用</a:t>
            </a:r>
            <a:r>
              <a:rPr lang="en-US" altLang="zh-CN"/>
              <a:t>dubbo</a:t>
            </a:r>
            <a:r>
              <a:rPr lang="zh-CN" altLang="en-US"/>
              <a:t>服务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提供者引入依赖，编写接口实现类，暴露服务即可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B3B35D-61AD-4777-AD6D-91191A5F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844B73-3450-4127-B605-8B9BACC760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模块分析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5D8037-8A63-458C-8464-CBD5E5AAD32A}"/>
              </a:ext>
            </a:extLst>
          </p:cNvPr>
          <p:cNvSpPr/>
          <p:nvPr/>
        </p:nvSpPr>
        <p:spPr>
          <a:xfrm>
            <a:off x="871804" y="3429000"/>
            <a:ext cx="2483086" cy="415834"/>
          </a:xfrm>
          <a:prstGeom prst="rect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AD2B26"/>
                </a:solidFill>
                <a:ea typeface="Alibaba PuHuiTi R"/>
              </a:rPr>
              <a:t>        order-service</a:t>
            </a:r>
            <a:endParaRPr lang="zh-CN" altLang="en-US" sz="1600">
              <a:solidFill>
                <a:srgbClr val="AD2B26"/>
              </a:solidFill>
              <a:ea typeface="Alibaba PuHuiTi R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2CF323-D419-41B6-BEDF-B7F5BCA0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32" y="3322445"/>
            <a:ext cx="295275" cy="3905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414DE2C-03F5-47FB-BB9A-516DBD7A5F87}"/>
              </a:ext>
            </a:extLst>
          </p:cNvPr>
          <p:cNvSpPr/>
          <p:nvPr/>
        </p:nvSpPr>
        <p:spPr>
          <a:xfrm>
            <a:off x="848576" y="4704575"/>
            <a:ext cx="2483086" cy="415834"/>
          </a:xfrm>
          <a:prstGeom prst="rect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AD2B26"/>
                </a:solidFill>
                <a:ea typeface="Alibaba PuHuiTi R"/>
              </a:rPr>
              <a:t>        user-service</a:t>
            </a:r>
            <a:endParaRPr lang="zh-CN" altLang="en-US" sz="1600">
              <a:solidFill>
                <a:srgbClr val="AD2B26"/>
              </a:solidFill>
              <a:ea typeface="Alibaba PuHuiTi R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F8AC31A-6072-4614-8AAF-53FCE1E7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04" y="4598020"/>
            <a:ext cx="295275" cy="3905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B95971-31C2-4CE6-8D28-7AB4A6E236D3}"/>
              </a:ext>
            </a:extLst>
          </p:cNvPr>
          <p:cNvSpPr/>
          <p:nvPr/>
        </p:nvSpPr>
        <p:spPr>
          <a:xfrm>
            <a:off x="4984272" y="4380244"/>
            <a:ext cx="2483086" cy="415834"/>
          </a:xfrm>
          <a:prstGeom prst="rect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AD2B26"/>
                </a:solidFill>
                <a:ea typeface="Alibaba PuHuiTi R"/>
              </a:rPr>
              <a:t>       dubbo-api</a:t>
            </a:r>
            <a:endParaRPr lang="zh-CN" altLang="en-US" sz="1600">
              <a:solidFill>
                <a:srgbClr val="AD2B26"/>
              </a:solidFill>
              <a:ea typeface="Alibaba PuHuiTi R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906827B-CD27-4D55-8A5A-58D83D53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500" y="4273689"/>
            <a:ext cx="295275" cy="3905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1F2C19E-7950-4D51-9F01-9840C41FCED6}"/>
              </a:ext>
            </a:extLst>
          </p:cNvPr>
          <p:cNvSpPr/>
          <p:nvPr/>
        </p:nvSpPr>
        <p:spPr>
          <a:xfrm>
            <a:off x="8998033" y="4380244"/>
            <a:ext cx="2483086" cy="415834"/>
          </a:xfrm>
          <a:prstGeom prst="rect">
            <a:avLst/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AD2B26"/>
                </a:solidFill>
                <a:ea typeface="Alibaba PuHuiTi R"/>
              </a:rPr>
              <a:t>        dubbo-domain</a:t>
            </a:r>
            <a:endParaRPr lang="zh-CN" altLang="en-US" sz="1600">
              <a:solidFill>
                <a:srgbClr val="AD2B26"/>
              </a:solidFill>
              <a:ea typeface="Alibaba PuHuiTi R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EF5E83D-DCE1-4F51-91DA-C1092CED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261" y="4273689"/>
            <a:ext cx="295275" cy="390525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FDD91AF-84AB-4CA9-A67A-BDB089FA7025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354890" y="3636917"/>
            <a:ext cx="1629382" cy="951244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13915E-E099-4F5E-84AB-781A0CDCD76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3331662" y="4588161"/>
            <a:ext cx="1652610" cy="324331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C8AD128-8D6F-4F51-9123-0CB676DDFD29}"/>
              </a:ext>
            </a:extLst>
          </p:cNvPr>
          <p:cNvCxnSpPr>
            <a:stCxn id="11" idx="3"/>
          </p:cNvCxnSpPr>
          <p:nvPr/>
        </p:nvCxnSpPr>
        <p:spPr>
          <a:xfrm>
            <a:off x="7467358" y="4588161"/>
            <a:ext cx="1553903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EA55EBF-3326-4582-B5E4-F02E3E46FFF4}"/>
              </a:ext>
            </a:extLst>
          </p:cNvPr>
          <p:cNvSpPr txBox="1"/>
          <p:nvPr/>
        </p:nvSpPr>
        <p:spPr>
          <a:xfrm>
            <a:off x="1457662" y="3856709"/>
            <a:ext cx="170863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服务消费者</a:t>
            </a:r>
            <a:endParaRPr kumimoji="1"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A27B11-C0B6-46B1-9996-A25E6B396AAA}"/>
              </a:ext>
            </a:extLst>
          </p:cNvPr>
          <p:cNvSpPr txBox="1"/>
          <p:nvPr/>
        </p:nvSpPr>
        <p:spPr>
          <a:xfrm>
            <a:off x="1457662" y="5156498"/>
            <a:ext cx="345966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服务提供者</a:t>
            </a:r>
            <a:endParaRPr kumimoji="1"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5F3C9B-43D5-447F-BE7A-0DC824D50FA8}"/>
              </a:ext>
            </a:extLst>
          </p:cNvPr>
          <p:cNvSpPr txBox="1"/>
          <p:nvPr/>
        </p:nvSpPr>
        <p:spPr>
          <a:xfrm>
            <a:off x="4862337" y="4759875"/>
            <a:ext cx="345966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公共服务接口</a:t>
            </a:r>
            <a:endParaRPr kumimoji="1"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7DC255A-0468-4E19-8B84-393B75CA6E9F}"/>
              </a:ext>
            </a:extLst>
          </p:cNvPr>
          <p:cNvSpPr txBox="1"/>
          <p:nvPr/>
        </p:nvSpPr>
        <p:spPr>
          <a:xfrm>
            <a:off x="8846094" y="4750326"/>
            <a:ext cx="248308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实体类</a:t>
            </a:r>
            <a:endParaRPr kumimoji="1"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37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8" grpId="0"/>
      <p:bldP spid="19" grpId="0"/>
      <p:bldP spid="20" grpId="0"/>
      <p:bldP spid="2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C0EB682-21AD-44E7-803A-9B81A261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D97D0B8-0F5B-4EA8-B520-E17F7ED61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抽取接口模块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7561364-EA5C-45DC-B3C2-C8D08427E1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517191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、创建</a:t>
            </a:r>
            <a:r>
              <a:rPr lang="en-US" altLang="zh-CN"/>
              <a:t>dubbo-api</a:t>
            </a:r>
            <a:r>
              <a:rPr lang="zh-CN" altLang="en-US"/>
              <a:t>模块，引入依赖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80D96A3-1C29-48B2-997D-DE703346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67" y="4705979"/>
            <a:ext cx="6849648" cy="1477328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cn.itcast.dubbo.domain.User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UserService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 queryById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4476B9C4-093C-469D-8706-42FC25DD7CA4}"/>
              </a:ext>
            </a:extLst>
          </p:cNvPr>
          <p:cNvSpPr txBox="1">
            <a:spLocks/>
          </p:cNvSpPr>
          <p:nvPr/>
        </p:nvSpPr>
        <p:spPr>
          <a:xfrm>
            <a:off x="2195450" y="4081181"/>
            <a:ext cx="921423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</a:t>
            </a:r>
            <a:r>
              <a:rPr lang="zh-CN" altLang="en-US"/>
              <a:t>、抽取公共接口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D7BA200-0252-499E-8065-DD3D95B3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67" y="2254043"/>
            <a:ext cx="6849648" cy="1569660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cn.itcast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dubbo-domain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1.0-SNAPSHOT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8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1" grpId="0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C0EB682-21AD-44E7-803A-9B81A261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D97D0B8-0F5B-4EA8-B520-E17F7ED61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改造服务提供者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7561364-EA5C-45DC-B3C2-C8D08427E1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12794"/>
            <a:ext cx="9214230" cy="517190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、引入</a:t>
            </a:r>
            <a:r>
              <a:rPr lang="en-US" altLang="zh-CN"/>
              <a:t>Dubbo</a:t>
            </a:r>
            <a:r>
              <a:rPr lang="zh-CN" altLang="en-US"/>
              <a:t>起步依赖（略）</a:t>
            </a:r>
            <a:endParaRPr lang="en-US" altLang="zh-CN"/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A357E27C-DFCB-4CC2-80E6-27FEAB258C85}"/>
              </a:ext>
            </a:extLst>
          </p:cNvPr>
          <p:cNvSpPr txBox="1">
            <a:spLocks/>
          </p:cNvSpPr>
          <p:nvPr/>
        </p:nvSpPr>
        <p:spPr>
          <a:xfrm>
            <a:off x="2195450" y="2056886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</a:t>
            </a:r>
            <a:r>
              <a:rPr lang="zh-CN" altLang="en-US"/>
              <a:t>、编写实现类，暴露</a:t>
            </a:r>
            <a:r>
              <a:rPr lang="en-US" altLang="zh-CN"/>
              <a:t>Dubbo</a:t>
            </a:r>
            <a:r>
              <a:rPr lang="zh-CN" altLang="en-US"/>
              <a:t>服务</a:t>
            </a:r>
            <a:endParaRPr lang="en-US" altLang="zh-C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160D1F7-D78B-4B69-8772-347EF66E6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2595771"/>
            <a:ext cx="6581775" cy="2123658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暴露服务</a:t>
            </a: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777777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@DubboService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UserServiceImpl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UserService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UserMapper userMapper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 queryById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userMapper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C0EB682-21AD-44E7-803A-9B81A261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D97D0B8-0F5B-4EA8-B520-E17F7ED61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改造服务提供者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138D4FB8-97B5-4521-B705-CB4BD936185E}"/>
              </a:ext>
            </a:extLst>
          </p:cNvPr>
          <p:cNvSpPr txBox="1">
            <a:spLocks/>
          </p:cNvSpPr>
          <p:nvPr/>
        </p:nvSpPr>
        <p:spPr>
          <a:xfrm>
            <a:off x="2195450" y="1722091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application.yml</a:t>
            </a:r>
            <a:r>
              <a:rPr lang="zh-CN" altLang="en-US"/>
              <a:t>配置</a:t>
            </a:r>
            <a:endParaRPr lang="en-US" altLang="zh-CN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0E85268-52DD-4F9C-842C-D7CD0F4FF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750" y="2315481"/>
            <a:ext cx="6872350" cy="3046988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user-service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cloud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nacos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discovery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server-addr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localhost:8848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dubbo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，注册中心，暴露的端口和协议，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dubbo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注解的包扫描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dubbo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dubbo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20881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spring-cloud://localhost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SpringCloud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中的注册中心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base-packages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cn.itcast.user.service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#dubbo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中包扫描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4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C0EB682-21AD-44E7-803A-9B81A261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D97D0B8-0F5B-4EA8-B520-E17F7ED61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改造服务消费者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7561364-EA5C-45DC-B3C2-C8D08427E1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858600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、引入</a:t>
            </a:r>
            <a:r>
              <a:rPr lang="en-US" altLang="zh-CN"/>
              <a:t>Dubbo</a:t>
            </a:r>
            <a:r>
              <a:rPr lang="zh-CN" altLang="en-US"/>
              <a:t>起步依赖（略）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、使用</a:t>
            </a:r>
            <a:r>
              <a:rPr lang="en-US" altLang="zh-CN"/>
              <a:t>@DubboReference</a:t>
            </a:r>
            <a:r>
              <a:rPr lang="zh-CN" altLang="en-US"/>
              <a:t>引入</a:t>
            </a:r>
            <a:r>
              <a:rPr lang="en-US" altLang="zh-CN"/>
              <a:t>Dubbo</a:t>
            </a:r>
            <a:r>
              <a:rPr lang="zh-CN" altLang="en-US"/>
              <a:t>服务，调用远程服务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89F8B1-386A-4343-B628-FF758D434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825" y="2727573"/>
            <a:ext cx="7791450" cy="3231654"/>
          </a:xfrm>
          <a:prstGeom prst="rect">
            <a:avLst/>
          </a:prstGeom>
          <a:solidFill>
            <a:srgbClr val="FFFF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>
                <a:solidFill>
                  <a:srgbClr val="777777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b="1">
                <a:solidFill>
                  <a:srgbClr val="777777"/>
                </a:solidFill>
                <a:latin typeface="Consolas" panose="020B0609020204030204" pitchFamily="49" charset="0"/>
              </a:rPr>
              <a:t>引入远程服务</a:t>
            </a:r>
            <a:endParaRPr kumimoji="0" lang="en-US" altLang="zh-CN" sz="1200" b="1" i="0" u="none" strike="noStrike" cap="none" normalizeH="0" baseline="0">
              <a:ln>
                <a:noFill/>
              </a:ln>
              <a:solidFill>
                <a:srgbClr val="777777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@DubboReference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UserService userService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"{orderId}"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Order queryOrderByUserId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"orderId"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查询订单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Order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order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orderService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queryOrderById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获取用户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userId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getUserId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查询用户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queryById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设置用户对象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setUser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查询订单并返回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4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C0EB682-21AD-44E7-803A-9B81A261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D97D0B8-0F5B-4EA8-B520-E17F7ED61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改造服务消费者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7561364-EA5C-45DC-B3C2-C8D08427E1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610949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application.yml</a:t>
            </a:r>
            <a:r>
              <a:rPr lang="zh-CN" altLang="en-US"/>
              <a:t>进行配置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488696F-18FD-43D7-A72B-29650481B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175" y="2266950"/>
            <a:ext cx="7967725" cy="2677656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order-service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cloud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nacos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discovery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server-addr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localhost:8848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#dubbo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dubbo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spring-cloud://localhost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cloud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的注册中心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false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#dubbo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默认有启动检查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retries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0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#dubbo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内置的重试机制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4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3833E05-0F63-498C-B7A7-2F7E12C68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、在微服务架构使用</a:t>
            </a:r>
            <a:r>
              <a:rPr lang="en-US" altLang="zh-CN"/>
              <a:t>Dubbo</a:t>
            </a:r>
            <a:r>
              <a:rPr lang="zh-CN" altLang="en-US"/>
              <a:t>替换</a:t>
            </a:r>
            <a:r>
              <a:rPr lang="en-US" altLang="zh-CN"/>
              <a:t>Feign</a:t>
            </a:r>
            <a:r>
              <a:rPr lang="zh-CN" altLang="en-US"/>
              <a:t>进行远程调用</a:t>
            </a:r>
            <a:r>
              <a:rPr lang="en-US" altLang="zh-CN"/>
              <a:t>	Dubbo</a:t>
            </a:r>
            <a:r>
              <a:rPr lang="zh-CN" altLang="en-US"/>
              <a:t>基于</a:t>
            </a:r>
            <a:r>
              <a:rPr lang="en-US" altLang="zh-CN"/>
              <a:t>tcp</a:t>
            </a:r>
            <a:r>
              <a:rPr lang="zh-CN" altLang="en-US"/>
              <a:t>协议具有更优的性能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SpringCloud Alibaba</a:t>
            </a:r>
            <a:r>
              <a:rPr lang="zh-CN" altLang="en-US"/>
              <a:t>内置了</a:t>
            </a:r>
            <a:r>
              <a:rPr lang="en-US" altLang="zh-CN"/>
              <a:t>Dubbo</a:t>
            </a:r>
            <a:r>
              <a:rPr lang="zh-CN" altLang="en-US"/>
              <a:t>的整合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引入</a:t>
            </a:r>
            <a:r>
              <a:rPr lang="en-US" altLang="zh-CN"/>
              <a:t>Dubbo</a:t>
            </a:r>
            <a:r>
              <a:rPr lang="zh-CN" altLang="en-US"/>
              <a:t>起步依赖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使用</a:t>
            </a:r>
            <a:r>
              <a:rPr lang="en-US" altLang="zh-CN"/>
              <a:t>@DubboService</a:t>
            </a:r>
            <a:r>
              <a:rPr lang="zh-CN" altLang="en-US"/>
              <a:t>暴露服务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使用</a:t>
            </a:r>
            <a:r>
              <a:rPr lang="en-US" altLang="zh-CN"/>
              <a:t>@DubboReference</a:t>
            </a:r>
            <a:r>
              <a:rPr lang="zh-CN" altLang="en-US"/>
              <a:t>引用服务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整合</a:t>
            </a:r>
            <a:r>
              <a:rPr lang="en-US" altLang="zh-CN"/>
              <a:t>Dubbo</a:t>
            </a:r>
            <a:r>
              <a:rPr lang="zh-CN" altLang="en-US"/>
              <a:t>使用</a:t>
            </a:r>
            <a:r>
              <a:rPr lang="en-US" altLang="zh-CN"/>
              <a:t>Nacos</a:t>
            </a:r>
            <a:r>
              <a:rPr lang="zh-CN" altLang="en-US"/>
              <a:t>作为注册中心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E5D818B-E974-4FCD-9F49-F4234956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0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621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D439F6-0CC9-4FE7-A60C-ECEC094CC6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Feign</a:t>
            </a:r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基于</a:t>
            </a:r>
            <a:r>
              <a:rPr lang="en-US" altLang="zh-C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Http</a:t>
            </a:r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协议（应用层），在高并发场景下性能不够理想</a:t>
            </a:r>
            <a:r>
              <a:rPr lang="zh-CN" altLang="en-US">
                <a:solidFill>
                  <a:srgbClr val="333333"/>
                </a:solidFill>
                <a:latin typeface="verdana" panose="020B0604030504040204" pitchFamily="34" charset="0"/>
              </a:rPr>
              <a:t>，容易成为性能瓶颈</a:t>
            </a:r>
            <a:endParaRPr lang="en-US" altLang="zh-CN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Dubbo</a:t>
            </a:r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框架的通信协议采用</a:t>
            </a:r>
            <a:r>
              <a:rPr lang="en-US" altLang="zh-C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TCP</a:t>
            </a:r>
            <a:r>
              <a:rPr lang="zh-CN" altLang="en-US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协议（数据传输层）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FB3755-1C25-4945-86F2-DB922536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SpringCloud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13F738-C7A7-4103-B0CB-EDF3B770EC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为什么需要</a:t>
            </a:r>
            <a:r>
              <a:rPr lang="en-US" altLang="zh-CN"/>
              <a:t>Dubbo</a:t>
            </a:r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5EDC975-D588-4466-86E1-CEB220B0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94331"/>
              </p:ext>
            </p:extLst>
          </p:nvPr>
        </p:nvGraphicFramePr>
        <p:xfrm>
          <a:off x="731521" y="2882107"/>
          <a:ext cx="10413048" cy="2174281"/>
        </p:xfrm>
        <a:graphic>
          <a:graphicData uri="http://schemas.openxmlformats.org/drawingml/2006/table">
            <a:tbl>
              <a:tblPr/>
              <a:tblGrid>
                <a:gridCol w="2484663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794070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4134315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768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类型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RPC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Rest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922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ea typeface="Alibaba PuHuiTi R"/>
                        </a:rPr>
                        <a:t>耦合性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  <a:ea typeface="Alibaba PuHuiTi R"/>
                        </a:rPr>
                        <a:t>强耦合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  <a:ea typeface="Alibaba PuHuiTi R"/>
                        </a:rPr>
                        <a:t>松耦合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028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ea typeface="Alibaba PuHuiTi R"/>
                        </a:rPr>
                        <a:t>消息协议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  <a:ea typeface="Alibaba PuHuiTi R"/>
                        </a:rPr>
                        <a:t>二进制</a:t>
                      </a:r>
                      <a:endParaRPr lang="en-US" sz="1600">
                        <a:effectLst/>
                        <a:ea typeface="Alibaba PuHuiTi R"/>
                      </a:endParaRP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  <a:ea typeface="Alibaba PuHuiTi R"/>
                        </a:rPr>
                        <a:t>文本 </a:t>
                      </a:r>
                      <a:r>
                        <a:rPr lang="en-US" sz="1600">
                          <a:effectLst/>
                          <a:ea typeface="Alibaba PuHuiTi R"/>
                        </a:rPr>
                        <a:t>Json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3710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ea typeface="Alibaba PuHuiTi R"/>
                        </a:rPr>
                        <a:t>通信协议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ea typeface="Alibaba PuHuiTi R"/>
                        </a:rPr>
                        <a:t>TCP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ea typeface="Alibaba PuHuiTi R"/>
                        </a:rPr>
                        <a:t>HTTP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312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ea typeface="Alibaba PuHuiTi R"/>
                        </a:rPr>
                        <a:t>对外开放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  <a:ea typeface="Alibaba PuHuiTi R"/>
                        </a:rPr>
                        <a:t>一般作为内部各个系统的通信框架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>
                          <a:effectLst/>
                          <a:ea typeface="Alibaba PuHuiTi R"/>
                        </a:rPr>
                        <a:t>对接外部系统</a:t>
                      </a:r>
                    </a:p>
                  </a:txBody>
                  <a:tcPr marL="88900" marR="88900" marT="50800" marB="5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56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16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7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CAD5C3-408E-411C-A284-9409097A97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05071"/>
            <a:ext cx="10749598" cy="4219575"/>
          </a:xfrm>
        </p:spPr>
        <p:txBody>
          <a:bodyPr/>
          <a:lstStyle/>
          <a:p>
            <a:pPr marL="0" indent="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是阿里巴巴公司开源的一个高性能、轻量级的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RPC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致力于提供高性能和透明化的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远程服务调用方案，以及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服务治理方案。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sz="1600">
                <a:hlinkClick r:id="rId2"/>
              </a:rPr>
              <a:t>http://dubbo.apache.org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E21D563-55E9-4F5A-BDB2-53918A1A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的前世今生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0E880A-619D-483B-91D4-59AEFF40A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Dubbo</a:t>
            </a:r>
            <a:r>
              <a:rPr lang="zh-CN" altLang="en-US"/>
              <a:t>的介绍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A6DBDF-2CEB-4BEF-9CCF-5B6223538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019425"/>
            <a:ext cx="8848725" cy="335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178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0F9D8B9-8736-40D5-B37E-BE62B8394CE1}"/>
              </a:ext>
            </a:extLst>
          </p:cNvPr>
          <p:cNvSpPr/>
          <p:nvPr/>
        </p:nvSpPr>
        <p:spPr>
          <a:xfrm>
            <a:off x="8381997" y="5403960"/>
            <a:ext cx="1756611" cy="10186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950B28D-CD03-42BC-AA65-72BC27265340}"/>
              </a:ext>
            </a:extLst>
          </p:cNvPr>
          <p:cNvSpPr/>
          <p:nvPr/>
        </p:nvSpPr>
        <p:spPr>
          <a:xfrm>
            <a:off x="8381998" y="3060028"/>
            <a:ext cx="1756611" cy="10186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3FBAF8F-346C-4050-A332-77F093D931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141389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目前</a:t>
            </a:r>
            <a:r>
              <a:rPr lang="en-US" altLang="zh-CN"/>
              <a:t>Dubbo</a:t>
            </a:r>
            <a:r>
              <a:rPr lang="zh-CN" altLang="en-US"/>
              <a:t>在企业中有两种开发思路</a:t>
            </a:r>
            <a:endParaRPr lang="en-US" altLang="zh-CN"/>
          </a:p>
          <a:p>
            <a:r>
              <a:rPr lang="zh-CN" altLang="en-US"/>
              <a:t>基于</a:t>
            </a:r>
            <a:r>
              <a:rPr lang="en-US" altLang="zh-CN"/>
              <a:t>SOA</a:t>
            </a:r>
            <a:r>
              <a:rPr lang="zh-CN" altLang="en-US"/>
              <a:t>思想</a:t>
            </a:r>
            <a:endParaRPr lang="en-US" altLang="zh-CN"/>
          </a:p>
          <a:p>
            <a:pPr lvl="1"/>
            <a:r>
              <a:rPr lang="zh-CN" altLang="en-US"/>
              <a:t>将传统单一应用拆分为</a:t>
            </a:r>
            <a:r>
              <a:rPr lang="en-US" altLang="zh-CN"/>
              <a:t>web</a:t>
            </a:r>
            <a:r>
              <a:rPr lang="zh-CN" altLang="en-US"/>
              <a:t>（消费者）模块和</a:t>
            </a:r>
            <a:r>
              <a:rPr lang="en-US" altLang="zh-CN"/>
              <a:t>service</a:t>
            </a:r>
            <a:r>
              <a:rPr lang="zh-CN" altLang="en-US"/>
              <a:t>（提供者）模块，基于</a:t>
            </a:r>
            <a:r>
              <a:rPr lang="en-US" altLang="zh-CN"/>
              <a:t>Dubbo</a:t>
            </a:r>
            <a:r>
              <a:rPr lang="zh-CN" altLang="en-US"/>
              <a:t>通信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DE377BC-EC7B-42FC-84CC-652161C2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的前世今生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BDB92-F28E-4FBE-8F7A-5136254CF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Dubbo</a:t>
            </a:r>
            <a:r>
              <a:rPr lang="zh-CN" altLang="en-US"/>
              <a:t>的介绍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B21F36-FD9E-4218-A3C9-2545295E7C6A}"/>
              </a:ext>
            </a:extLst>
          </p:cNvPr>
          <p:cNvSpPr/>
          <p:nvPr/>
        </p:nvSpPr>
        <p:spPr>
          <a:xfrm>
            <a:off x="4680282" y="3934326"/>
            <a:ext cx="1756611" cy="181676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C0D3E9-B85B-4F17-802E-7C9EF8592DC8}"/>
              </a:ext>
            </a:extLst>
          </p:cNvPr>
          <p:cNvSpPr/>
          <p:nvPr/>
        </p:nvSpPr>
        <p:spPr>
          <a:xfrm>
            <a:off x="4824662" y="4255228"/>
            <a:ext cx="1467852" cy="5173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1D0E58-C70E-40D6-9C77-763BCD2A3D5F}"/>
              </a:ext>
            </a:extLst>
          </p:cNvPr>
          <p:cNvSpPr/>
          <p:nvPr/>
        </p:nvSpPr>
        <p:spPr>
          <a:xfrm>
            <a:off x="4824662" y="4840704"/>
            <a:ext cx="1467852" cy="5173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Service</a:t>
            </a:r>
            <a:r>
              <a:rPr lang="zh-CN" altLang="en-US"/>
              <a:t>层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A130053-A5CD-4624-BA4B-4DA68F5E5C88}"/>
              </a:ext>
            </a:extLst>
          </p:cNvPr>
          <p:cNvSpPr txBox="1">
            <a:spLocks/>
          </p:cNvSpPr>
          <p:nvPr/>
        </p:nvSpPr>
        <p:spPr>
          <a:xfrm>
            <a:off x="4932946" y="5771452"/>
            <a:ext cx="1756611" cy="504719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olidFill>
                  <a:srgbClr val="AD2B26"/>
                </a:solidFill>
              </a:rPr>
              <a:t>Web</a:t>
            </a:r>
            <a:r>
              <a:rPr lang="zh-CN" altLang="en-US" sz="1400">
                <a:solidFill>
                  <a:srgbClr val="AD2B26"/>
                </a:solidFill>
              </a:rPr>
              <a:t>服务器</a:t>
            </a:r>
            <a:endParaRPr lang="zh-CN" altLang="en-US" sz="1400" dirty="0">
              <a:solidFill>
                <a:srgbClr val="AD2B26"/>
              </a:solidFill>
            </a:endParaRPr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7B46C7F8-85ED-48A0-A1BA-372530EAC87D}"/>
              </a:ext>
            </a:extLst>
          </p:cNvPr>
          <p:cNvSpPr txBox="1">
            <a:spLocks/>
          </p:cNvSpPr>
          <p:nvPr/>
        </p:nvSpPr>
        <p:spPr>
          <a:xfrm>
            <a:off x="5017168" y="5354053"/>
            <a:ext cx="1672389" cy="5050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用户管理</a:t>
            </a:r>
            <a:endParaRPr lang="zh-CN" altLang="en-US" sz="1400" dirty="0"/>
          </a:p>
        </p:txBody>
      </p:sp>
      <p:sp>
        <p:nvSpPr>
          <p:cNvPr id="13" name="文本占位符 9">
            <a:extLst>
              <a:ext uri="{FF2B5EF4-FFF2-40B4-BE49-F238E27FC236}">
                <a16:creationId xmlns:a16="http://schemas.microsoft.com/office/drawing/2014/main" id="{7991D426-1020-418B-9593-03B8B132E786}"/>
              </a:ext>
            </a:extLst>
          </p:cNvPr>
          <p:cNvSpPr txBox="1">
            <a:spLocks/>
          </p:cNvSpPr>
          <p:nvPr/>
        </p:nvSpPr>
        <p:spPr>
          <a:xfrm>
            <a:off x="8329857" y="4089119"/>
            <a:ext cx="1756611" cy="504719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olidFill>
                  <a:srgbClr val="AD2B26"/>
                </a:solidFill>
              </a:rPr>
              <a:t>Web</a:t>
            </a:r>
            <a:r>
              <a:rPr lang="zh-CN" altLang="en-US" sz="1400">
                <a:solidFill>
                  <a:srgbClr val="AD2B26"/>
                </a:solidFill>
              </a:rPr>
              <a:t>服务器</a:t>
            </a:r>
            <a:endParaRPr lang="zh-CN" altLang="en-US" sz="1400" dirty="0">
              <a:solidFill>
                <a:srgbClr val="AD2B26"/>
              </a:solidFill>
            </a:endParaRPr>
          </a:p>
        </p:txBody>
      </p:sp>
      <p:sp>
        <p:nvSpPr>
          <p:cNvPr id="15" name="文本占位符 9">
            <a:extLst>
              <a:ext uri="{FF2B5EF4-FFF2-40B4-BE49-F238E27FC236}">
                <a16:creationId xmlns:a16="http://schemas.microsoft.com/office/drawing/2014/main" id="{163760AC-AED8-4A82-8DDF-5183614C14D0}"/>
              </a:ext>
            </a:extLst>
          </p:cNvPr>
          <p:cNvSpPr txBox="1">
            <a:spLocks/>
          </p:cNvSpPr>
          <p:nvPr/>
        </p:nvSpPr>
        <p:spPr>
          <a:xfrm>
            <a:off x="8329856" y="6353281"/>
            <a:ext cx="1756611" cy="504719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olidFill>
                  <a:srgbClr val="AD2B26"/>
                </a:solidFill>
              </a:rPr>
              <a:t>Web</a:t>
            </a:r>
            <a:r>
              <a:rPr lang="zh-CN" altLang="en-US" sz="1400">
                <a:solidFill>
                  <a:srgbClr val="AD2B26"/>
                </a:solidFill>
              </a:rPr>
              <a:t>服务器</a:t>
            </a:r>
            <a:endParaRPr lang="zh-CN" altLang="en-US" sz="1400" dirty="0">
              <a:solidFill>
                <a:srgbClr val="AD2B26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27486F-AE85-4390-A8CC-9E2F57A63286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9260303" y="4078705"/>
            <a:ext cx="1" cy="132525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文本占位符 9">
            <a:extLst>
              <a:ext uri="{FF2B5EF4-FFF2-40B4-BE49-F238E27FC236}">
                <a16:creationId xmlns:a16="http://schemas.microsoft.com/office/drawing/2014/main" id="{102C7667-FC87-4A84-A375-D2427E5C1B09}"/>
              </a:ext>
            </a:extLst>
          </p:cNvPr>
          <p:cNvSpPr txBox="1">
            <a:spLocks/>
          </p:cNvSpPr>
          <p:nvPr/>
        </p:nvSpPr>
        <p:spPr>
          <a:xfrm>
            <a:off x="9225865" y="4563477"/>
            <a:ext cx="1672389" cy="5050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DUBBO</a:t>
            </a:r>
          </a:p>
          <a:p>
            <a:r>
              <a:rPr lang="zh-CN" altLang="en-US" sz="1400"/>
              <a:t>通信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941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0.30495 -0.1370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30404 0.119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/>
      <p:bldP spid="11" grpId="1"/>
      <p:bldP spid="13" grpId="0"/>
      <p:bldP spid="15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3FBAF8F-346C-4050-A332-77F093D931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2189887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目前</a:t>
            </a:r>
            <a:r>
              <a:rPr lang="en-US" altLang="zh-CN"/>
              <a:t>Dubbo</a:t>
            </a:r>
            <a:r>
              <a:rPr lang="zh-CN" altLang="en-US"/>
              <a:t>在企业中有两种开发思路</a:t>
            </a:r>
            <a:endParaRPr lang="en-US" altLang="zh-CN"/>
          </a:p>
          <a:p>
            <a:r>
              <a:rPr lang="zh-CN" altLang="en-US"/>
              <a:t>基于</a:t>
            </a:r>
            <a:r>
              <a:rPr lang="en-US" altLang="zh-CN"/>
              <a:t>SOA</a:t>
            </a:r>
            <a:r>
              <a:rPr lang="zh-CN" altLang="en-US"/>
              <a:t>思想</a:t>
            </a:r>
            <a:endParaRPr lang="en-US" altLang="zh-CN"/>
          </a:p>
          <a:p>
            <a:pPr lvl="1"/>
            <a:r>
              <a:rPr lang="zh-CN" altLang="en-US"/>
              <a:t>将传统单一应用拆分为</a:t>
            </a:r>
            <a:r>
              <a:rPr lang="en-US" altLang="zh-CN"/>
              <a:t>web</a:t>
            </a:r>
            <a:r>
              <a:rPr lang="zh-CN" altLang="en-US"/>
              <a:t>（消费者）模块和</a:t>
            </a:r>
            <a:r>
              <a:rPr lang="en-US" altLang="zh-CN"/>
              <a:t>service</a:t>
            </a:r>
            <a:r>
              <a:rPr lang="zh-CN" altLang="en-US"/>
              <a:t>（提供者）模块，基于</a:t>
            </a:r>
            <a:r>
              <a:rPr lang="en-US" altLang="zh-CN"/>
              <a:t>Dubbo</a:t>
            </a:r>
            <a:r>
              <a:rPr lang="zh-CN" altLang="en-US"/>
              <a:t>通信</a:t>
            </a:r>
            <a:endParaRPr lang="en-US" altLang="zh-CN"/>
          </a:p>
          <a:p>
            <a:r>
              <a:rPr lang="zh-CN" altLang="en-US"/>
              <a:t>辅助</a:t>
            </a:r>
            <a:r>
              <a:rPr lang="en-US" altLang="zh-CN"/>
              <a:t>SpringCloud</a:t>
            </a:r>
            <a:r>
              <a:rPr lang="zh-CN" altLang="en-US"/>
              <a:t>架构提升效率</a:t>
            </a:r>
            <a:endParaRPr lang="en-US" altLang="zh-CN"/>
          </a:p>
          <a:p>
            <a:pPr lvl="1"/>
            <a:r>
              <a:rPr lang="en-US" altLang="zh-CN"/>
              <a:t>Dubbo</a:t>
            </a:r>
            <a:r>
              <a:rPr lang="zh-CN" altLang="en-US"/>
              <a:t>基于</a:t>
            </a:r>
            <a:r>
              <a:rPr lang="en-US" altLang="zh-CN"/>
              <a:t>TCP</a:t>
            </a:r>
            <a:r>
              <a:rPr lang="zh-CN" altLang="en-US"/>
              <a:t>（传输层）协议，效率更高。可以替换</a:t>
            </a:r>
            <a:r>
              <a:rPr lang="en-US" altLang="zh-CN"/>
              <a:t>Feign</a:t>
            </a:r>
            <a:r>
              <a:rPr lang="zh-CN" altLang="en-US"/>
              <a:t>，提升高并发压力</a:t>
            </a:r>
            <a:endParaRPr lang="en-US" altLang="zh-CN"/>
          </a:p>
          <a:p>
            <a:pPr marL="360363" lvl="1" indent="0">
              <a:buNone/>
            </a:pP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DE377BC-EC7B-42FC-84CC-652161C2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Dubbo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的前世今生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BDB92-F28E-4FBE-8F7A-5136254CF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Dubbo</a:t>
            </a:r>
            <a:r>
              <a:rPr lang="zh-CN" altLang="en-US"/>
              <a:t>的介绍</a:t>
            </a:r>
          </a:p>
        </p:txBody>
      </p:sp>
      <p:sp>
        <p:nvSpPr>
          <p:cNvPr id="17" name="iconfont-11253-5327471">
            <a:extLst>
              <a:ext uri="{FF2B5EF4-FFF2-40B4-BE49-F238E27FC236}">
                <a16:creationId xmlns:a16="http://schemas.microsoft.com/office/drawing/2014/main" id="{B06B2EE3-5157-47E2-A19D-CEAC5B8D1410}"/>
              </a:ext>
            </a:extLst>
          </p:cNvPr>
          <p:cNvSpPr/>
          <p:nvPr/>
        </p:nvSpPr>
        <p:spPr>
          <a:xfrm>
            <a:off x="1181100" y="5061972"/>
            <a:ext cx="830096" cy="855947"/>
          </a:xfrm>
          <a:custGeom>
            <a:avLst/>
            <a:gdLst>
              <a:gd name="T0" fmla="*/ 10000 w 10000"/>
              <a:gd name="T1" fmla="*/ 833 h 7999"/>
              <a:gd name="T2" fmla="*/ 10000 w 10000"/>
              <a:gd name="T3" fmla="*/ 5833 h 7999"/>
              <a:gd name="T4" fmla="*/ 9756 w 10000"/>
              <a:gd name="T5" fmla="*/ 6422 h 7999"/>
              <a:gd name="T6" fmla="*/ 9168 w 10000"/>
              <a:gd name="T7" fmla="*/ 6665 h 7999"/>
              <a:gd name="T8" fmla="*/ 5334 w 10000"/>
              <a:gd name="T9" fmla="*/ 6665 h 7999"/>
              <a:gd name="T10" fmla="*/ 5334 w 10000"/>
              <a:gd name="T11" fmla="*/ 7330 h 7999"/>
              <a:gd name="T12" fmla="*/ 7168 w 10000"/>
              <a:gd name="T13" fmla="*/ 7330 h 7999"/>
              <a:gd name="T14" fmla="*/ 7288 w 10000"/>
              <a:gd name="T15" fmla="*/ 7378 h 7999"/>
              <a:gd name="T16" fmla="*/ 7335 w 10000"/>
              <a:gd name="T17" fmla="*/ 7498 h 7999"/>
              <a:gd name="T18" fmla="*/ 7335 w 10000"/>
              <a:gd name="T19" fmla="*/ 7832 h 7999"/>
              <a:gd name="T20" fmla="*/ 7288 w 10000"/>
              <a:gd name="T21" fmla="*/ 7952 h 7999"/>
              <a:gd name="T22" fmla="*/ 7168 w 10000"/>
              <a:gd name="T23" fmla="*/ 7999 h 7999"/>
              <a:gd name="T24" fmla="*/ 2834 w 10000"/>
              <a:gd name="T25" fmla="*/ 7999 h 7999"/>
              <a:gd name="T26" fmla="*/ 2714 w 10000"/>
              <a:gd name="T27" fmla="*/ 7952 h 7999"/>
              <a:gd name="T28" fmla="*/ 2666 w 10000"/>
              <a:gd name="T29" fmla="*/ 7832 h 7999"/>
              <a:gd name="T30" fmla="*/ 2666 w 10000"/>
              <a:gd name="T31" fmla="*/ 7498 h 7999"/>
              <a:gd name="T32" fmla="*/ 2714 w 10000"/>
              <a:gd name="T33" fmla="*/ 7378 h 7999"/>
              <a:gd name="T34" fmla="*/ 2834 w 10000"/>
              <a:gd name="T35" fmla="*/ 7330 h 7999"/>
              <a:gd name="T36" fmla="*/ 4668 w 10000"/>
              <a:gd name="T37" fmla="*/ 7330 h 7999"/>
              <a:gd name="T38" fmla="*/ 4668 w 10000"/>
              <a:gd name="T39" fmla="*/ 6664 h 7999"/>
              <a:gd name="T40" fmla="*/ 834 w 10000"/>
              <a:gd name="T41" fmla="*/ 6664 h 7999"/>
              <a:gd name="T42" fmla="*/ 245 w 10000"/>
              <a:gd name="T43" fmla="*/ 6420 h 7999"/>
              <a:gd name="T44" fmla="*/ 0 w 10000"/>
              <a:gd name="T45" fmla="*/ 5832 h 7999"/>
              <a:gd name="T46" fmla="*/ 0 w 10000"/>
              <a:gd name="T47" fmla="*/ 833 h 7999"/>
              <a:gd name="T48" fmla="*/ 244 w 10000"/>
              <a:gd name="T49" fmla="*/ 244 h 7999"/>
              <a:gd name="T50" fmla="*/ 833 w 10000"/>
              <a:gd name="T51" fmla="*/ 0 h 7999"/>
              <a:gd name="T52" fmla="*/ 9166 w 10000"/>
              <a:gd name="T53" fmla="*/ 0 h 7999"/>
              <a:gd name="T54" fmla="*/ 9755 w 10000"/>
              <a:gd name="T55" fmla="*/ 244 h 7999"/>
              <a:gd name="T56" fmla="*/ 10000 w 10000"/>
              <a:gd name="T57" fmla="*/ 833 h 7999"/>
              <a:gd name="T58" fmla="*/ 9334 w 10000"/>
              <a:gd name="T59" fmla="*/ 833 h 7999"/>
              <a:gd name="T60" fmla="*/ 9284 w 10000"/>
              <a:gd name="T61" fmla="*/ 715 h 7999"/>
              <a:gd name="T62" fmla="*/ 9166 w 10000"/>
              <a:gd name="T63" fmla="*/ 665 h 7999"/>
              <a:gd name="T64" fmla="*/ 834 w 10000"/>
              <a:gd name="T65" fmla="*/ 665 h 7999"/>
              <a:gd name="T66" fmla="*/ 716 w 10000"/>
              <a:gd name="T67" fmla="*/ 715 h 7999"/>
              <a:gd name="T68" fmla="*/ 666 w 10000"/>
              <a:gd name="T69" fmla="*/ 833 h 7999"/>
              <a:gd name="T70" fmla="*/ 666 w 10000"/>
              <a:gd name="T71" fmla="*/ 5833 h 7999"/>
              <a:gd name="T72" fmla="*/ 716 w 10000"/>
              <a:gd name="T73" fmla="*/ 5950 h 7999"/>
              <a:gd name="T74" fmla="*/ 834 w 10000"/>
              <a:gd name="T75" fmla="*/ 6000 h 7999"/>
              <a:gd name="T76" fmla="*/ 9334 w 10000"/>
              <a:gd name="T77" fmla="*/ 833 h 7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000" h="7999">
                <a:moveTo>
                  <a:pt x="10000" y="833"/>
                </a:moveTo>
                <a:lnTo>
                  <a:pt x="10000" y="5833"/>
                </a:lnTo>
                <a:cubicBezTo>
                  <a:pt x="10000" y="6062"/>
                  <a:pt x="9919" y="6258"/>
                  <a:pt x="9756" y="6422"/>
                </a:cubicBezTo>
                <a:cubicBezTo>
                  <a:pt x="9593" y="6585"/>
                  <a:pt x="9396" y="6665"/>
                  <a:pt x="9168" y="6665"/>
                </a:cubicBezTo>
                <a:lnTo>
                  <a:pt x="5334" y="6665"/>
                </a:lnTo>
                <a:lnTo>
                  <a:pt x="5334" y="7330"/>
                </a:lnTo>
                <a:lnTo>
                  <a:pt x="7168" y="7330"/>
                </a:lnTo>
                <a:cubicBezTo>
                  <a:pt x="7216" y="7330"/>
                  <a:pt x="7256" y="7345"/>
                  <a:pt x="7288" y="7378"/>
                </a:cubicBezTo>
                <a:cubicBezTo>
                  <a:pt x="7320" y="7410"/>
                  <a:pt x="7335" y="7449"/>
                  <a:pt x="7335" y="7498"/>
                </a:cubicBezTo>
                <a:lnTo>
                  <a:pt x="7335" y="7832"/>
                </a:lnTo>
                <a:cubicBezTo>
                  <a:pt x="7335" y="7880"/>
                  <a:pt x="7320" y="7920"/>
                  <a:pt x="7288" y="7952"/>
                </a:cubicBezTo>
                <a:cubicBezTo>
                  <a:pt x="7255" y="7984"/>
                  <a:pt x="7216" y="7999"/>
                  <a:pt x="7168" y="7999"/>
                </a:cubicBezTo>
                <a:lnTo>
                  <a:pt x="2834" y="7999"/>
                </a:lnTo>
                <a:cubicBezTo>
                  <a:pt x="2785" y="7999"/>
                  <a:pt x="2745" y="7984"/>
                  <a:pt x="2714" y="7952"/>
                </a:cubicBezTo>
                <a:cubicBezTo>
                  <a:pt x="2681" y="7919"/>
                  <a:pt x="2666" y="7880"/>
                  <a:pt x="2666" y="7832"/>
                </a:cubicBezTo>
                <a:lnTo>
                  <a:pt x="2666" y="7498"/>
                </a:lnTo>
                <a:cubicBezTo>
                  <a:pt x="2666" y="7449"/>
                  <a:pt x="2681" y="7409"/>
                  <a:pt x="2714" y="7378"/>
                </a:cubicBezTo>
                <a:cubicBezTo>
                  <a:pt x="2746" y="7345"/>
                  <a:pt x="2785" y="7330"/>
                  <a:pt x="2834" y="7330"/>
                </a:cubicBezTo>
                <a:lnTo>
                  <a:pt x="4668" y="7330"/>
                </a:lnTo>
                <a:lnTo>
                  <a:pt x="4668" y="6664"/>
                </a:lnTo>
                <a:lnTo>
                  <a:pt x="834" y="6664"/>
                </a:lnTo>
                <a:cubicBezTo>
                  <a:pt x="605" y="6664"/>
                  <a:pt x="409" y="6583"/>
                  <a:pt x="245" y="6420"/>
                </a:cubicBezTo>
                <a:cubicBezTo>
                  <a:pt x="81" y="6257"/>
                  <a:pt x="0" y="6060"/>
                  <a:pt x="0" y="5832"/>
                </a:cubicBezTo>
                <a:lnTo>
                  <a:pt x="0" y="833"/>
                </a:lnTo>
                <a:cubicBezTo>
                  <a:pt x="0" y="604"/>
                  <a:pt x="81" y="408"/>
                  <a:pt x="244" y="244"/>
                </a:cubicBezTo>
                <a:cubicBezTo>
                  <a:pt x="406" y="80"/>
                  <a:pt x="604" y="0"/>
                  <a:pt x="833" y="0"/>
                </a:cubicBezTo>
                <a:lnTo>
                  <a:pt x="9166" y="0"/>
                </a:lnTo>
                <a:cubicBezTo>
                  <a:pt x="9395" y="0"/>
                  <a:pt x="9591" y="82"/>
                  <a:pt x="9755" y="244"/>
                </a:cubicBezTo>
                <a:cubicBezTo>
                  <a:pt x="9919" y="407"/>
                  <a:pt x="10000" y="603"/>
                  <a:pt x="10000" y="833"/>
                </a:cubicBezTo>
                <a:close/>
                <a:moveTo>
                  <a:pt x="9334" y="833"/>
                </a:moveTo>
                <a:cubicBezTo>
                  <a:pt x="9334" y="788"/>
                  <a:pt x="9318" y="749"/>
                  <a:pt x="9284" y="715"/>
                </a:cubicBezTo>
                <a:cubicBezTo>
                  <a:pt x="9250" y="681"/>
                  <a:pt x="9211" y="665"/>
                  <a:pt x="9166" y="665"/>
                </a:cubicBezTo>
                <a:lnTo>
                  <a:pt x="834" y="665"/>
                </a:lnTo>
                <a:cubicBezTo>
                  <a:pt x="789" y="665"/>
                  <a:pt x="750" y="682"/>
                  <a:pt x="716" y="715"/>
                </a:cubicBezTo>
                <a:cubicBezTo>
                  <a:pt x="682" y="749"/>
                  <a:pt x="666" y="788"/>
                  <a:pt x="666" y="833"/>
                </a:cubicBezTo>
                <a:lnTo>
                  <a:pt x="666" y="5833"/>
                </a:lnTo>
                <a:cubicBezTo>
                  <a:pt x="666" y="5878"/>
                  <a:pt x="683" y="5917"/>
                  <a:pt x="716" y="5950"/>
                </a:cubicBezTo>
                <a:cubicBezTo>
                  <a:pt x="750" y="5984"/>
                  <a:pt x="789" y="6000"/>
                  <a:pt x="834" y="6000"/>
                </a:cubicBezTo>
                <a:lnTo>
                  <a:pt x="9334" y="833"/>
                </a:ln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4619A6F-4692-4E68-B933-B85794600396}"/>
              </a:ext>
            </a:extLst>
          </p:cNvPr>
          <p:cNvSpPr/>
          <p:nvPr/>
        </p:nvSpPr>
        <p:spPr>
          <a:xfrm>
            <a:off x="3145724" y="5061972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网关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608198-6C80-48BB-BD3E-EC6361F11F34}"/>
              </a:ext>
            </a:extLst>
          </p:cNvPr>
          <p:cNvSpPr/>
          <p:nvPr/>
        </p:nvSpPr>
        <p:spPr>
          <a:xfrm>
            <a:off x="5351753" y="4308373"/>
            <a:ext cx="1467852" cy="5173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订单服务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960F4E-3A24-4237-ACE4-99A56269BBA9}"/>
              </a:ext>
            </a:extLst>
          </p:cNvPr>
          <p:cNvSpPr/>
          <p:nvPr/>
        </p:nvSpPr>
        <p:spPr>
          <a:xfrm>
            <a:off x="5351753" y="5703875"/>
            <a:ext cx="1467852" cy="5173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用户服务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0E5DAD9-1F5D-4785-876A-E3AC4B751188}"/>
              </a:ext>
            </a:extLst>
          </p:cNvPr>
          <p:cNvCxnSpPr>
            <a:endCxn id="18" idx="1"/>
          </p:cNvCxnSpPr>
          <p:nvPr/>
        </p:nvCxnSpPr>
        <p:spPr>
          <a:xfrm>
            <a:off x="2011196" y="5382923"/>
            <a:ext cx="1134528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C457DD-4D77-4795-9976-DC09A0FCD111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4530216" y="4567052"/>
            <a:ext cx="821537" cy="81587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4F2F3CD-D1D1-4B25-B444-DCA4338D1F78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4530216" y="5382924"/>
            <a:ext cx="821537" cy="57963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168669F-4DA4-4C1B-A536-230B047F3DF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085679" y="4825731"/>
            <a:ext cx="0" cy="878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文本占位符 9">
            <a:extLst>
              <a:ext uri="{FF2B5EF4-FFF2-40B4-BE49-F238E27FC236}">
                <a16:creationId xmlns:a16="http://schemas.microsoft.com/office/drawing/2014/main" id="{C58E3D95-496A-429C-8A84-C76E7E03CE99}"/>
              </a:ext>
            </a:extLst>
          </p:cNvPr>
          <p:cNvSpPr txBox="1">
            <a:spLocks/>
          </p:cNvSpPr>
          <p:nvPr/>
        </p:nvSpPr>
        <p:spPr>
          <a:xfrm>
            <a:off x="6085678" y="5029300"/>
            <a:ext cx="1756611" cy="504719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olidFill>
                  <a:srgbClr val="AD2B26"/>
                </a:solidFill>
              </a:rPr>
              <a:t>Feign</a:t>
            </a:r>
          </a:p>
          <a:p>
            <a:r>
              <a:rPr lang="zh-CN" altLang="en-US" sz="1400">
                <a:solidFill>
                  <a:srgbClr val="AD2B26"/>
                </a:solidFill>
              </a:rPr>
              <a:t>调用</a:t>
            </a:r>
            <a:endParaRPr lang="zh-CN" altLang="en-US" sz="1400" dirty="0">
              <a:solidFill>
                <a:srgbClr val="AD2B26"/>
              </a:solidFill>
            </a:endParaRPr>
          </a:p>
        </p:txBody>
      </p:sp>
      <p:sp>
        <p:nvSpPr>
          <p:cNvPr id="31" name="iconfont-1124-705076">
            <a:extLst>
              <a:ext uri="{FF2B5EF4-FFF2-40B4-BE49-F238E27FC236}">
                <a16:creationId xmlns:a16="http://schemas.microsoft.com/office/drawing/2014/main" id="{2B340BF6-D978-467B-9818-4EA3FF2347B7}"/>
              </a:ext>
            </a:extLst>
          </p:cNvPr>
          <p:cNvSpPr/>
          <p:nvPr/>
        </p:nvSpPr>
        <p:spPr>
          <a:xfrm>
            <a:off x="5980444" y="4735583"/>
            <a:ext cx="969994" cy="1058441"/>
          </a:xfrm>
          <a:custGeom>
            <a:avLst/>
            <a:gdLst>
              <a:gd name="T0" fmla="*/ 4266 w 4266"/>
              <a:gd name="T1" fmla="*/ 3663 h 4266"/>
              <a:gd name="T2" fmla="*/ 3663 w 4266"/>
              <a:gd name="T3" fmla="*/ 4266 h 4266"/>
              <a:gd name="T4" fmla="*/ 2133 w 4266"/>
              <a:gd name="T5" fmla="*/ 2736 h 4266"/>
              <a:gd name="T6" fmla="*/ 603 w 4266"/>
              <a:gd name="T7" fmla="*/ 4266 h 4266"/>
              <a:gd name="T8" fmla="*/ 0 w 4266"/>
              <a:gd name="T9" fmla="*/ 3663 h 4266"/>
              <a:gd name="T10" fmla="*/ 1530 w 4266"/>
              <a:gd name="T11" fmla="*/ 2133 h 4266"/>
              <a:gd name="T12" fmla="*/ 0 w 4266"/>
              <a:gd name="T13" fmla="*/ 603 h 4266"/>
              <a:gd name="T14" fmla="*/ 603 w 4266"/>
              <a:gd name="T15" fmla="*/ 0 h 4266"/>
              <a:gd name="T16" fmla="*/ 2133 w 4266"/>
              <a:gd name="T17" fmla="*/ 1530 h 4266"/>
              <a:gd name="T18" fmla="*/ 3663 w 4266"/>
              <a:gd name="T19" fmla="*/ 0 h 4266"/>
              <a:gd name="T20" fmla="*/ 4266 w 4266"/>
              <a:gd name="T21" fmla="*/ 603 h 4266"/>
              <a:gd name="T22" fmla="*/ 2736 w 4266"/>
              <a:gd name="T23" fmla="*/ 2133 h 4266"/>
              <a:gd name="T24" fmla="*/ 4266 w 4266"/>
              <a:gd name="T25" fmla="*/ 3663 h 4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66" h="4266">
                <a:moveTo>
                  <a:pt x="4266" y="3663"/>
                </a:moveTo>
                <a:lnTo>
                  <a:pt x="3663" y="4266"/>
                </a:lnTo>
                <a:lnTo>
                  <a:pt x="2133" y="2736"/>
                </a:lnTo>
                <a:lnTo>
                  <a:pt x="603" y="4266"/>
                </a:lnTo>
                <a:lnTo>
                  <a:pt x="0" y="3663"/>
                </a:lnTo>
                <a:lnTo>
                  <a:pt x="1530" y="2133"/>
                </a:lnTo>
                <a:lnTo>
                  <a:pt x="0" y="603"/>
                </a:lnTo>
                <a:lnTo>
                  <a:pt x="603" y="0"/>
                </a:lnTo>
                <a:lnTo>
                  <a:pt x="2133" y="1530"/>
                </a:lnTo>
                <a:lnTo>
                  <a:pt x="3663" y="0"/>
                </a:lnTo>
                <a:lnTo>
                  <a:pt x="4266" y="603"/>
                </a:lnTo>
                <a:lnTo>
                  <a:pt x="2736" y="2133"/>
                </a:lnTo>
                <a:lnTo>
                  <a:pt x="4266" y="3663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占位符 9">
            <a:extLst>
              <a:ext uri="{FF2B5EF4-FFF2-40B4-BE49-F238E27FC236}">
                <a16:creationId xmlns:a16="http://schemas.microsoft.com/office/drawing/2014/main" id="{CD7CAA3C-03F5-40A1-90E4-5E2207628B15}"/>
              </a:ext>
            </a:extLst>
          </p:cNvPr>
          <p:cNvSpPr txBox="1">
            <a:spLocks/>
          </p:cNvSpPr>
          <p:nvPr/>
        </p:nvSpPr>
        <p:spPr>
          <a:xfrm>
            <a:off x="6075850" y="5061972"/>
            <a:ext cx="1756611" cy="504719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olidFill>
                  <a:srgbClr val="AD2B26"/>
                </a:solidFill>
              </a:rPr>
              <a:t>Dubbo</a:t>
            </a:r>
          </a:p>
          <a:p>
            <a:r>
              <a:rPr lang="zh-CN" altLang="en-US" sz="1400">
                <a:solidFill>
                  <a:srgbClr val="AD2B26"/>
                </a:solidFill>
              </a:rPr>
              <a:t>调用</a:t>
            </a:r>
            <a:endParaRPr lang="zh-CN" altLang="en-US" sz="1400" dirty="0">
              <a:solidFill>
                <a:srgbClr val="AD2B26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835CC69-7AC3-484B-BBB6-565DA9DB1FCF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085679" y="4825731"/>
            <a:ext cx="0" cy="878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iconfont-11800-6036736">
            <a:extLst>
              <a:ext uri="{FF2B5EF4-FFF2-40B4-BE49-F238E27FC236}">
                <a16:creationId xmlns:a16="http://schemas.microsoft.com/office/drawing/2014/main" id="{F0D96AF2-7A37-401E-9935-0C2C8C48887D}"/>
              </a:ext>
            </a:extLst>
          </p:cNvPr>
          <p:cNvSpPr/>
          <p:nvPr/>
        </p:nvSpPr>
        <p:spPr>
          <a:xfrm>
            <a:off x="6960266" y="4976534"/>
            <a:ext cx="609685" cy="470666"/>
          </a:xfrm>
          <a:custGeom>
            <a:avLst/>
            <a:gdLst>
              <a:gd name="T0" fmla="*/ 5673 w 5828"/>
              <a:gd name="T1" fmla="*/ 155 h 4500"/>
              <a:gd name="T2" fmla="*/ 5106 w 5828"/>
              <a:gd name="T3" fmla="*/ 155 h 4500"/>
              <a:gd name="T4" fmla="*/ 1860 w 5828"/>
              <a:gd name="T5" fmla="*/ 3401 h 4500"/>
              <a:gd name="T6" fmla="*/ 819 w 5828"/>
              <a:gd name="T7" fmla="*/ 1666 h 4500"/>
              <a:gd name="T8" fmla="*/ 270 w 5828"/>
              <a:gd name="T9" fmla="*/ 1529 h 4500"/>
              <a:gd name="T10" fmla="*/ 250 w 5828"/>
              <a:gd name="T11" fmla="*/ 1541 h 4500"/>
              <a:gd name="T12" fmla="*/ 113 w 5828"/>
              <a:gd name="T13" fmla="*/ 2090 h 4500"/>
              <a:gd name="T14" fmla="*/ 1416 w 5828"/>
              <a:gd name="T15" fmla="*/ 4264 h 4500"/>
              <a:gd name="T16" fmla="*/ 1479 w 5828"/>
              <a:gd name="T17" fmla="*/ 4344 h 4500"/>
              <a:gd name="T18" fmla="*/ 1480 w 5828"/>
              <a:gd name="T19" fmla="*/ 4345 h 4500"/>
              <a:gd name="T20" fmla="*/ 2046 w 5828"/>
              <a:gd name="T21" fmla="*/ 4345 h 4500"/>
              <a:gd name="T22" fmla="*/ 5671 w 5828"/>
              <a:gd name="T23" fmla="*/ 720 h 4500"/>
              <a:gd name="T24" fmla="*/ 5673 w 5828"/>
              <a:gd name="T25" fmla="*/ 155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28" h="4500">
                <a:moveTo>
                  <a:pt x="5673" y="155"/>
                </a:moveTo>
                <a:cubicBezTo>
                  <a:pt x="5518" y="0"/>
                  <a:pt x="5263" y="0"/>
                  <a:pt x="5106" y="155"/>
                </a:cubicBezTo>
                <a:lnTo>
                  <a:pt x="1860" y="3401"/>
                </a:lnTo>
                <a:lnTo>
                  <a:pt x="819" y="1666"/>
                </a:lnTo>
                <a:cubicBezTo>
                  <a:pt x="705" y="1477"/>
                  <a:pt x="459" y="1416"/>
                  <a:pt x="270" y="1529"/>
                </a:cubicBezTo>
                <a:lnTo>
                  <a:pt x="250" y="1541"/>
                </a:lnTo>
                <a:cubicBezTo>
                  <a:pt x="61" y="1655"/>
                  <a:pt x="0" y="1901"/>
                  <a:pt x="113" y="2090"/>
                </a:cubicBezTo>
                <a:lnTo>
                  <a:pt x="1416" y="4264"/>
                </a:lnTo>
                <a:cubicBezTo>
                  <a:pt x="1434" y="4294"/>
                  <a:pt x="1455" y="4320"/>
                  <a:pt x="1479" y="4344"/>
                </a:cubicBezTo>
                <a:lnTo>
                  <a:pt x="1480" y="4345"/>
                </a:lnTo>
                <a:cubicBezTo>
                  <a:pt x="1635" y="4500"/>
                  <a:pt x="1890" y="4500"/>
                  <a:pt x="2046" y="4345"/>
                </a:cubicBezTo>
                <a:lnTo>
                  <a:pt x="5671" y="720"/>
                </a:lnTo>
                <a:cubicBezTo>
                  <a:pt x="5828" y="565"/>
                  <a:pt x="5828" y="310"/>
                  <a:pt x="5673" y="15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5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30" grpId="0"/>
      <p:bldP spid="30" grpId="1"/>
      <p:bldP spid="31" grpId="0" animBg="1"/>
      <p:bldP spid="31" grpId="1" animBg="1"/>
      <p:bldP spid="31" grpId="2" animBg="1"/>
      <p:bldP spid="32" grpId="0"/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26868f41-fc94-474d-ace7-6de07da3259b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1918;#404275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19;#393719;#393719;#393719;"/>
</p:tagLst>
</file>

<file path=ppt/theme/theme1.xml><?xml version="1.0" encoding="utf-8"?>
<a:theme xmlns:a="http://schemas.openxmlformats.org/drawingml/2006/main" name="11_课程总结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52907</TotalTime>
  <Words>3905</Words>
  <Application>Microsoft Office PowerPoint</Application>
  <PresentationFormat>宽屏</PresentationFormat>
  <Paragraphs>572</Paragraphs>
  <Slides>58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58</vt:i4>
      </vt:variant>
    </vt:vector>
  </HeadingPairs>
  <TitlesOfParts>
    <vt:vector size="85" baseType="lpstr">
      <vt:lpstr>Alibaba PuHuiTi B</vt:lpstr>
      <vt:lpstr>Alibaba PuHuiTi M</vt:lpstr>
      <vt:lpstr>Alibaba PuHuiTi R</vt:lpstr>
      <vt:lpstr>JetBrains Mono</vt:lpstr>
      <vt:lpstr>阿里巴巴普惠体</vt:lpstr>
      <vt:lpstr>等线</vt:lpstr>
      <vt:lpstr>黑体</vt:lpstr>
      <vt:lpstr>隶书</vt:lpstr>
      <vt:lpstr>宋体</vt:lpstr>
      <vt:lpstr>微软雅黑</vt:lpstr>
      <vt:lpstr>Arial</vt:lpstr>
      <vt:lpstr>Calibri</vt:lpstr>
      <vt:lpstr>Consolas</vt:lpstr>
      <vt:lpstr>open sans</vt:lpstr>
      <vt:lpstr>Segoe UI</vt:lpstr>
      <vt:lpstr>Verdana</vt:lpstr>
      <vt:lpstr>Verdana</vt:lpstr>
      <vt:lpstr>Wingdings</vt:lpstr>
      <vt:lpstr>11_课程总结</vt:lpstr>
      <vt:lpstr>封面2</vt:lpstr>
      <vt:lpstr>目录</vt:lpstr>
      <vt:lpstr>学习目标</vt:lpstr>
      <vt:lpstr>1_学习目标</vt:lpstr>
      <vt:lpstr>章节页版式（一级+二级标题）</vt:lpstr>
      <vt:lpstr>章节页版式（一级标题）</vt:lpstr>
      <vt:lpstr>正文设计方案</vt:lpstr>
      <vt:lpstr>5_结束页设计方案</vt:lpstr>
      <vt:lpstr>探花交友前置课</vt:lpstr>
      <vt:lpstr>Dubbo的前世今生</vt:lpstr>
      <vt:lpstr>Dubbo的前世今生</vt:lpstr>
      <vt:lpstr>Dubbo的前世今生</vt:lpstr>
      <vt:lpstr>PowerPoint 演示文稿</vt:lpstr>
      <vt:lpstr>Dubbo简介   </vt:lpstr>
      <vt:lpstr>Dubbo的前世今生</vt:lpstr>
      <vt:lpstr>Dubbo的前世今生</vt:lpstr>
      <vt:lpstr>Dubbo的前世今生</vt:lpstr>
      <vt:lpstr>Dubbo的快速入门  </vt:lpstr>
      <vt:lpstr>Dubbo的快速入门</vt:lpstr>
      <vt:lpstr>Dubbo的快速入门</vt:lpstr>
      <vt:lpstr>Dubbo的快速入门</vt:lpstr>
      <vt:lpstr>Dubbo的快速入门</vt:lpstr>
      <vt:lpstr>Dubbo的快速入门  </vt:lpstr>
      <vt:lpstr>Dubbo的快速入门</vt:lpstr>
      <vt:lpstr>Dubbo的快速入门</vt:lpstr>
      <vt:lpstr>Dubbo的快速入门</vt:lpstr>
      <vt:lpstr>Dubbo的快速入门</vt:lpstr>
      <vt:lpstr>Dubbo的快速入门  </vt:lpstr>
      <vt:lpstr>Dubbo的快速入门</vt:lpstr>
      <vt:lpstr>Dubbo的快速入门</vt:lpstr>
      <vt:lpstr>Dubbo的快速入门</vt:lpstr>
      <vt:lpstr>Dubbo的快速入门</vt:lpstr>
      <vt:lpstr>Dubbo的快速入门</vt:lpstr>
      <vt:lpstr>Dubbo的快速入门</vt:lpstr>
      <vt:lpstr>Dubbo的快速入门</vt:lpstr>
      <vt:lpstr>微服务远程调用</vt:lpstr>
      <vt:lpstr>Dubbo的高级特性  </vt:lpstr>
      <vt:lpstr>高级特性</vt:lpstr>
      <vt:lpstr>高级特性</vt:lpstr>
      <vt:lpstr>高级特性</vt:lpstr>
      <vt:lpstr>高级特性</vt:lpstr>
      <vt:lpstr>高级特性</vt:lpstr>
      <vt:lpstr>高级特性</vt:lpstr>
      <vt:lpstr>高级特性</vt:lpstr>
      <vt:lpstr>高级特性</vt:lpstr>
      <vt:lpstr>高级特性</vt:lpstr>
      <vt:lpstr>高级特性</vt:lpstr>
      <vt:lpstr>高级特性</vt:lpstr>
      <vt:lpstr>高级特性</vt:lpstr>
      <vt:lpstr>SpringCloud整合Dubbo   </vt:lpstr>
      <vt:lpstr>SpringCloud整合Dubbo</vt:lpstr>
      <vt:lpstr>SpringCloud整合Dubbo</vt:lpstr>
      <vt:lpstr>SpringCloud整合Dubbo</vt:lpstr>
      <vt:lpstr>SpringCloud整合Dubbo</vt:lpstr>
      <vt:lpstr>SpringCloud整合Dubbo</vt:lpstr>
      <vt:lpstr>SpringCloud整合Dubbo</vt:lpstr>
      <vt:lpstr>SpringCloud整合Dubbo</vt:lpstr>
      <vt:lpstr>SpringCloud整合Dubbo</vt:lpstr>
      <vt:lpstr>SpringCloud整合Dubbo</vt:lpstr>
      <vt:lpstr>SpringCloud整合Dubbo</vt:lpstr>
      <vt:lpstr>SpringCloud整合Dubbo</vt:lpstr>
      <vt:lpstr>SpringCloud整合Dubbo</vt:lpstr>
      <vt:lpstr>SpringCloud整合Dubbo</vt:lpstr>
      <vt:lpstr>SpringCloud整合Dubbo</vt:lpstr>
      <vt:lpstr>PowerPoint 演示文稿</vt:lpstr>
      <vt:lpstr>SpringCloud整合Dubbo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张福泉</cp:lastModifiedBy>
  <cp:revision>2555</cp:revision>
  <dcterms:created xsi:type="dcterms:W3CDTF">2020-03-31T02:23:27Z</dcterms:created>
  <dcterms:modified xsi:type="dcterms:W3CDTF">2021-07-27T11:25:29Z</dcterms:modified>
</cp:coreProperties>
</file>