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1" r:id="rId6"/>
    <p:sldId id="283" r:id="rId7"/>
    <p:sldId id="27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6" r:id="rId19"/>
    <p:sldId id="295" r:id="rId20"/>
    <p:sldId id="294" r:id="rId21"/>
    <p:sldId id="297" r:id="rId22"/>
    <p:sldId id="298" r:id="rId23"/>
    <p:sldId id="299" r:id="rId24"/>
    <p:sldId id="300" r:id="rId25"/>
    <p:sldId id="301" r:id="rId2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83"/>
            <p14:sldId id="279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6"/>
            <p14:sldId id="295"/>
            <p14:sldId id="294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014AD-F481-4E14-9BD9-D47CBAE72461}" type="datetime1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55C72D-B947-43B7-ACB2-A2F85E78585E}" type="datetime1">
              <a:rPr lang="ru-RU" noProof="0" smtClean="0"/>
              <a:t>09.12.2020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67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7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84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7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5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4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5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8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45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2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03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76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7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3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0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98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7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8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42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7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EA9688-C9C9-4214-807D-21324925409C}" type="datetime1">
              <a:rPr lang="ru-RU" noProof="0" smtClean="0"/>
              <a:t>09.12.2020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2EB7719-815B-4B5E-83ED-26C3E4DC4C4F}" type="datetime1">
              <a:rPr lang="ru-RU" noProof="0" smtClean="0"/>
              <a:t>09.12.2020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DD44F320-06A1-4B71-8717-4C4CD849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936" y="1534734"/>
            <a:ext cx="7714986" cy="983179"/>
          </a:xfrm>
        </p:spPr>
        <p:txBody>
          <a:bodyPr>
            <a:no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Foulkes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B4AF5714-DC7F-485B-9610-C88794EE3EBF}"/>
              </a:ext>
            </a:extLst>
          </p:cNvPr>
          <p:cNvSpPr/>
          <p:nvPr/>
        </p:nvSpPr>
        <p:spPr>
          <a:xfrm>
            <a:off x="5552659" y="4810539"/>
            <a:ext cx="6268279" cy="172940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elaborat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Lunic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Pintilie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IS11z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Drumurile hamiltoniene pentru graful...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11AE7924-57FF-47E6-A40A-EF28F2DE9CB4}"/>
              </a:ext>
            </a:extLst>
          </p:cNvPr>
          <p:cNvSpPr/>
          <p:nvPr/>
        </p:nvSpPr>
        <p:spPr>
          <a:xfrm>
            <a:off x="521207" y="1437227"/>
            <a:ext cx="4135797" cy="649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etermin</a:t>
            </a:r>
            <a:r>
              <a:rPr lang="ro-M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ăm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componentele tar</a:t>
            </a:r>
            <a:r>
              <a:rPr lang="ro-M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conexe ale grafului.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3AE6A022-F8B8-4896-AB29-50234D33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87" y="1202814"/>
            <a:ext cx="6066929" cy="384626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354A697-08D1-4B64-95CC-808D75104872}"/>
              </a:ext>
            </a:extLst>
          </p:cNvPr>
          <p:cNvSpPr/>
          <p:nvPr/>
        </p:nvSpPr>
        <p:spPr>
          <a:xfrm>
            <a:off x="521207" y="2135081"/>
            <a:ext cx="4368846" cy="2507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Trecând de la o componentă tare conexă la alta, utilizând arce din graf, se determină toate drumurile hamiltoniene ale grafului.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Aceleași pași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824AC7DD-B768-411C-94A5-91889EB1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1298713"/>
            <a:ext cx="7816216" cy="527521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AC63E2D-30F9-497A-9D43-D59A4E9531F9}"/>
              </a:ext>
            </a:extLst>
          </p:cNvPr>
          <p:cNvSpPr/>
          <p:nvPr/>
        </p:nvSpPr>
        <p:spPr>
          <a:xfrm>
            <a:off x="413383" y="1814281"/>
            <a:ext cx="4620636" cy="47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găsesc componentele tare conexe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Drumul hamiltonian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Parcurgerea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AC63E2D-30F9-497A-9D43-D59A4E9531F9}"/>
              </a:ext>
            </a:extLst>
          </p:cNvPr>
          <p:cNvSpPr/>
          <p:nvPr/>
        </p:nvSpPr>
        <p:spPr>
          <a:xfrm>
            <a:off x="2355729" y="1216567"/>
            <a:ext cx="6597018" cy="927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Drumul hamiltonian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66C22D68-E607-431F-92C3-459220B2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52" y="2735350"/>
            <a:ext cx="10266064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Parcurgerea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AC63E2D-30F9-497A-9D43-D59A4E9531F9}"/>
              </a:ext>
            </a:extLst>
          </p:cNvPr>
          <p:cNvSpPr/>
          <p:nvPr/>
        </p:nvSpPr>
        <p:spPr>
          <a:xfrm>
            <a:off x="2355729" y="1216567"/>
            <a:ext cx="6597018" cy="927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Drumul hamiltonian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6EF217CA-C2D2-49B2-8E29-F446257D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91" y="2678200"/>
            <a:ext cx="10182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Parcurgerea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AC63E2D-30F9-497A-9D43-D59A4E9531F9}"/>
              </a:ext>
            </a:extLst>
          </p:cNvPr>
          <p:cNvSpPr/>
          <p:nvPr/>
        </p:nvSpPr>
        <p:spPr>
          <a:xfrm>
            <a:off x="2355729" y="1216567"/>
            <a:ext cx="6597018" cy="927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Drumul hamiltonian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47E937A-D06C-4A9B-A8E7-89C4A478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39" y="2487700"/>
            <a:ext cx="10258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Parcurgerea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AC63E2D-30F9-497A-9D43-D59A4E9531F9}"/>
              </a:ext>
            </a:extLst>
          </p:cNvPr>
          <p:cNvSpPr/>
          <p:nvPr/>
        </p:nvSpPr>
        <p:spPr>
          <a:xfrm>
            <a:off x="2355729" y="1216567"/>
            <a:ext cx="6597018" cy="927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Drumul hamiltonian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41763E38-DF5B-4489-B023-00637F2E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6" y="2468650"/>
            <a:ext cx="10439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Parcurgerea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AC63E2D-30F9-497A-9D43-D59A4E9531F9}"/>
              </a:ext>
            </a:extLst>
          </p:cNvPr>
          <p:cNvSpPr/>
          <p:nvPr/>
        </p:nvSpPr>
        <p:spPr>
          <a:xfrm>
            <a:off x="2355729" y="1216567"/>
            <a:ext cx="6597018" cy="927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Drumul hamiltonian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BA759E1-D940-4E32-8DB3-CC26EDA8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66" y="2630575"/>
            <a:ext cx="10382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Parcurgerea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AAC63E2D-30F9-497A-9D43-D59A4E9531F9}"/>
              </a:ext>
            </a:extLst>
          </p:cNvPr>
          <p:cNvSpPr/>
          <p:nvPr/>
        </p:nvSpPr>
        <p:spPr>
          <a:xfrm>
            <a:off x="2355729" y="1216567"/>
            <a:ext cx="6597018" cy="927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Drumul hamiltonian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7A1581B-BE9E-4BEE-BB27-FDDC42B9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6" y="2773450"/>
            <a:ext cx="10229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lui Foulkes in C++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C6B1D4F-1102-4B0C-B033-71B6374753B6}"/>
              </a:ext>
            </a:extLst>
          </p:cNvPr>
          <p:cNvSpPr/>
          <p:nvPr/>
        </p:nvSpPr>
        <p:spPr>
          <a:xfrm>
            <a:off x="817157" y="2141960"/>
            <a:ext cx="2998149" cy="804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&lt;stdlib.h&gt;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F6B11F94-2D85-40C4-99BA-D60C66E26511}"/>
              </a:ext>
            </a:extLst>
          </p:cNvPr>
          <p:cNvSpPr/>
          <p:nvPr/>
        </p:nvSpPr>
        <p:spPr>
          <a:xfrm>
            <a:off x="559644" y="1456938"/>
            <a:ext cx="2688042" cy="71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Biblioteci incluse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3733D6E7-6294-4A44-AB1A-EFD2CE03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51" y="1634438"/>
            <a:ext cx="1670137" cy="250762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5CCE4B0E-2AD3-4A9B-853F-168CFFBC8BA4}"/>
              </a:ext>
            </a:extLst>
          </p:cNvPr>
          <p:cNvSpPr/>
          <p:nvPr/>
        </p:nvSpPr>
        <p:spPr>
          <a:xfrm>
            <a:off x="4902480" y="1456938"/>
            <a:ext cx="1503515" cy="804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*f;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lui Foulkes in C++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C6B1D4F-1102-4B0C-B033-71B6374753B6}"/>
              </a:ext>
            </a:extLst>
          </p:cNvPr>
          <p:cNvSpPr/>
          <p:nvPr/>
        </p:nvSpPr>
        <p:spPr>
          <a:xfrm>
            <a:off x="842668" y="1088136"/>
            <a:ext cx="7706972" cy="557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a[20][20],b[20][20],c[20][20],ind[20],i,j,k,n,m,detect,egal; define false 0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true !false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init(void)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f=fopen(”foulkes.in”,”r”);puts(””);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fscanf(f,”%d%d”,&amp;n,&amp;m);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for(i=1;i&lt;=m;i++)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fscanf(f,”%d%d”,&amp;j,&amp;k);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a[j][k]=1;}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for(i=1;i&lt;=n;i++)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a[i][i]=1;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putere(void)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i,j,k;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for(i=1;i&lt;=n;i++)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for(j=1;j&lt;=n;j++)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c[i][j]=0;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for(k=1;k&lt;=n;k++)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c[i][j]|=b[i][k]&amp; b[k][j];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>
          <a:xfrm>
            <a:off x="521207" y="318052"/>
            <a:ext cx="8145715" cy="770084"/>
          </a:xfrm>
        </p:spPr>
        <p:txBody>
          <a:bodyPr rtlCol="0">
            <a:noAutofit/>
          </a:bodyPr>
          <a:lstStyle/>
          <a:p>
            <a:pPr rtl="0"/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Foulkes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CDE4A3A-C4BD-45B0-87A4-34648798F3DA}"/>
              </a:ext>
            </a:extLst>
          </p:cNvPr>
          <p:cNvSpPr/>
          <p:nvPr/>
        </p:nvSpPr>
        <p:spPr>
          <a:xfrm>
            <a:off x="521207" y="1404730"/>
            <a:ext cx="11127454" cy="50093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Algoritmul lui Foulkes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găsirea drumurilor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hamiltoniene în graful iniţial G (care în problemele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este foarte mare) la găsirea mai multor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drumuri hamiltoniene mai mici în componente tare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conexe ale grafului. Dacă un graf are o singură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componentă tare conexă, algoritmul lui Foulkes nu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eficient, în acest caz trebuind aplicaţi alţi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ar fi cel bazat pe înmulţirea latină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lui Foulkes in C++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C6B1D4F-1102-4B0C-B033-71B6374753B6}"/>
              </a:ext>
            </a:extLst>
          </p:cNvPr>
          <p:cNvSpPr/>
          <p:nvPr/>
        </p:nvSpPr>
        <p:spPr>
          <a:xfrm>
            <a:off x="1002688" y="1367961"/>
            <a:ext cx="7706972" cy="5205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egal=true;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for(i=1;i&lt;=n;i++)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for(j=1;j&lt;=n;j++)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if(c[i][j]!=b[i][j])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egal=false;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b[i][j]=c[i][j];}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}while(!egal);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elim(void)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detect=false;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for(i=1;i&lt;=n;i++)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if(ind[i]!=2) {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egal=true;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for(j=1;j&lt;=n;j++)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if(ind[j]!=2)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if(c[i][j]==0)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egal=false;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break;}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lui Foulkes in C++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C6B1D4F-1102-4B0C-B033-71B6374753B6}"/>
              </a:ext>
            </a:extLst>
          </p:cNvPr>
          <p:cNvSpPr/>
          <p:nvPr/>
        </p:nvSpPr>
        <p:spPr>
          <a:xfrm>
            <a:off x="1002688" y="1367961"/>
            <a:ext cx="7706972" cy="5205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/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if(egal) {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ind[i]=1;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detect=true;} 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if(!detect) {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puts(”Graful nu este conex”);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exit(1); 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for(j=1;j&lt;=n;j++)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if(ind[j]==1) {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egal=true;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for(i=1;i&lt;=n;i++)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if(ind[i]==0)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if(c[i][j]==1) egal=false;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if(egal) {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printf(”%d”,j);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ind[j]=2;} 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puts(””);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i,j;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266063" cy="804061"/>
          </a:xfrm>
        </p:spPr>
        <p:txBody>
          <a:bodyPr rtlCol="0">
            <a:noAutofit/>
          </a:bodyPr>
          <a:lstStyle/>
          <a:p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lui Foulkes in C++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C6B1D4F-1102-4B0C-B033-71B6374753B6}"/>
              </a:ext>
            </a:extLst>
          </p:cNvPr>
          <p:cNvSpPr/>
          <p:nvPr/>
        </p:nvSpPr>
        <p:spPr>
          <a:xfrm>
            <a:off x="1002688" y="1367961"/>
            <a:ext cx="7706972" cy="438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clrscr();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init();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for(i=1;i&lt;=n;i++)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for(j=1;j&lt;=n;j++)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b[i][j]=a[i][j];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detect=false;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for(i=1;i&lt;=n;i++)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if(ind[i]!=2) {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detect=true;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putere();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elim();}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}while(!detect);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getch();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7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522582-08CC-4344-AA3A-B4C8F655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Drumul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hamiltoniene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A0A07FD5-ADB9-41B5-8180-47FCA647E9D5}"/>
              </a:ext>
            </a:extLst>
          </p:cNvPr>
          <p:cNvSpPr/>
          <p:nvPr/>
        </p:nvSpPr>
        <p:spPr>
          <a:xfrm>
            <a:off x="521207" y="1258957"/>
            <a:ext cx="5327374" cy="482379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 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grafurilor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 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drum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drum 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neorientat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vizitează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nod o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singură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 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ciclu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drum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ciclu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D:\SD\foulkes\Hamiltonian_path.svg.png">
            <a:extLst>
              <a:ext uri="{FF2B5EF4-FFF2-40B4-BE49-F238E27FC236}">
                <a16:creationId xmlns="" xmlns:a16="http://schemas.microsoft.com/office/drawing/2014/main" id="{3A1D2D78-FD70-476B-AF6B-D4FE08E89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22" y="1417983"/>
            <a:ext cx="3079771" cy="2953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0E34E5D5-527E-44C5-9DA8-2D9819739FD9}"/>
              </a:ext>
            </a:extLst>
          </p:cNvPr>
          <p:cNvSpPr/>
          <p:nvPr/>
        </p:nvSpPr>
        <p:spPr>
          <a:xfrm>
            <a:off x="6493565" y="4545496"/>
            <a:ext cx="5327374" cy="18644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 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dodecaedru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poliedrele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regulate,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dodecaedrul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9696219" cy="804061"/>
          </a:xfrm>
        </p:spPr>
        <p:txBody>
          <a:bodyPr rtlCol="0">
            <a:noAutofit/>
          </a:bodyPr>
          <a:lstStyle/>
          <a:p>
            <a:pPr rtl="0"/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lucrează ?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Объект 17"/>
          <p:cNvSpPr txBox="1">
            <a:spLocks/>
          </p:cNvSpPr>
          <p:nvPr/>
        </p:nvSpPr>
        <p:spPr>
          <a:xfrm>
            <a:off x="541609" y="1402459"/>
            <a:ext cx="11107052" cy="596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 algoritm se bazeaz</a:t>
            </a:r>
            <a:r>
              <a:rPr lang="ro-MD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adunarea  și înmulțirea booleană a matricilor</a:t>
            </a:r>
            <a:r>
              <a:rPr lang="ro-RO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Группа 17" descr="Маленький круг с цифрой 1, обозначающий действие 1"/>
          <p:cNvGrpSpPr/>
          <p:nvPr/>
        </p:nvGrpSpPr>
        <p:grpSpPr bwMode="blackWhite">
          <a:xfrm>
            <a:off x="638622" y="2241875"/>
            <a:ext cx="558179" cy="409838"/>
            <a:chOff x="6953426" y="711274"/>
            <a:chExt cx="558179" cy="409838"/>
          </a:xfrm>
        </p:grpSpPr>
        <p:sp>
          <p:nvSpPr>
            <p:cNvPr id="19" name="Овал 18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0" name="Текстовое поле 19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Объект 17"/>
          <p:cNvSpPr txBox="1">
            <a:spLocks/>
          </p:cNvSpPr>
          <p:nvPr/>
        </p:nvSpPr>
        <p:spPr>
          <a:xfrm>
            <a:off x="1285851" y="2172174"/>
            <a:ext cx="6082358" cy="59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ro-RO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scrie </a:t>
            </a:r>
            <a:r>
              <a:rPr lang="ro-RO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ro-RO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booleană </a:t>
            </a:r>
            <a:r>
              <a:rPr lang="ro-RO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asociată grafului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Группа 32" descr="Маленький круг с цифрой 2, обозначающий действие 2"/>
          <p:cNvGrpSpPr/>
          <p:nvPr/>
        </p:nvGrpSpPr>
        <p:grpSpPr bwMode="blackWhite">
          <a:xfrm>
            <a:off x="636094" y="2855667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Текстовое поле 34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Объект 17"/>
          <p:cNvSpPr txBox="1">
            <a:spLocks/>
          </p:cNvSpPr>
          <p:nvPr/>
        </p:nvSpPr>
        <p:spPr>
          <a:xfrm>
            <a:off x="1285851" y="2771263"/>
            <a:ext cx="5823688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calculează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unde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matricea unitate</a:t>
            </a:r>
            <a:r>
              <a:rPr lang="ro-RO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AC2E93C-802A-4995-9F50-B1353BE6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1" y="3500233"/>
            <a:ext cx="5823688" cy="30736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A39975CE-FD42-4DAD-8B44-368428101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118" y="1999011"/>
            <a:ext cx="4613292" cy="45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9696219" cy="804061"/>
          </a:xfrm>
        </p:spPr>
        <p:txBody>
          <a:bodyPr rtlCol="0">
            <a:noAutofit/>
          </a:bodyPr>
          <a:lstStyle/>
          <a:p>
            <a:pPr rtl="0"/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lucrează ?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Группа 17" descr="Маленький круг с цифрой 1, обозначающий действие 1"/>
          <p:cNvGrpSpPr/>
          <p:nvPr/>
        </p:nvGrpSpPr>
        <p:grpSpPr bwMode="blackWhite">
          <a:xfrm>
            <a:off x="521207" y="1425236"/>
            <a:ext cx="558179" cy="409838"/>
            <a:chOff x="6953426" y="711274"/>
            <a:chExt cx="558179" cy="409838"/>
          </a:xfrm>
        </p:grpSpPr>
        <p:sp>
          <p:nvSpPr>
            <p:cNvPr id="19" name="Овал 18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0" name="Текстовое поле 19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o-MD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ru-RU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4" name="Объект 17">
            <a:extLst>
              <a:ext uri="{FF2B5EF4-FFF2-40B4-BE49-F238E27FC236}">
                <a16:creationId xmlns="" xmlns:a16="http://schemas.microsoft.com/office/drawing/2014/main" id="{33C700D1-4D4C-4121-8C9F-AEB5325AD0D3}"/>
              </a:ext>
            </a:extLst>
          </p:cNvPr>
          <p:cNvSpPr txBox="1">
            <a:spLocks/>
          </p:cNvSpPr>
          <p:nvPr/>
        </p:nvSpPr>
        <p:spPr>
          <a:xfrm>
            <a:off x="1002688" y="1296542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calculează 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⊕ I)</a:t>
            </a:r>
            <a:r>
              <a:rPr lang="ro-RO" sz="9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se încheie când 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⊕ I)</a:t>
            </a:r>
            <a:r>
              <a:rPr lang="ro-RO" sz="9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(A ⊕ I)</a:t>
            </a:r>
            <a:r>
              <a:rPr lang="ro-RO" sz="9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(k−1)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matricea 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(A⊕I)</a:t>
            </a:r>
            <a:r>
              <a:rPr lang="ro-RO" sz="9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suprimă liniile 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sz="96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ro-RO" sz="96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· · · , i</a:t>
            </a:r>
            <a:r>
              <a:rPr lang="ro-RO" sz="96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formate doar din cifra </a:t>
            </a:r>
            <a:r>
              <a:rPr lang="ro-RO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coloanele corespunzătoare. Vârfurile corespunzătoare acestor linii formează prima componenta tare conexă, adică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Объект 17">
            <a:extLst>
              <a:ext uri="{FF2B5EF4-FFF2-40B4-BE49-F238E27FC236}">
                <a16:creationId xmlns="" xmlns:a16="http://schemas.microsoft.com/office/drawing/2014/main" id="{672EECB2-EB43-4527-BC86-291281CC0859}"/>
              </a:ext>
            </a:extLst>
          </p:cNvPr>
          <p:cNvSpPr txBox="1">
            <a:spLocks/>
          </p:cNvSpPr>
          <p:nvPr/>
        </p:nvSpPr>
        <p:spPr>
          <a:xfrm>
            <a:off x="5011960" y="3277586"/>
            <a:ext cx="6888492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o-RO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4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ro-RO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4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ro-RO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4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ro-RO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· · · , x</a:t>
            </a:r>
            <a:r>
              <a:rPr lang="ro-RO" sz="4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o-RO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o-RO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800" dirty="0"/>
              <a:t/>
            </a:r>
            <a:br>
              <a:rPr lang="ro-RO" sz="4800" dirty="0"/>
            </a:br>
            <a:endParaRPr lang="ru-RU" sz="4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084313AC-C02D-4170-BE07-CF4055288F36}"/>
              </a:ext>
            </a:extLst>
          </p:cNvPr>
          <p:cNvSpPr/>
          <p:nvPr/>
        </p:nvSpPr>
        <p:spPr>
          <a:xfrm>
            <a:off x="2782956" y="4876800"/>
            <a:ext cx="5764695" cy="13517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reia algoritmul cu matricea r</a:t>
            </a:r>
            <a:r>
              <a:rPr lang="ro-M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ro-M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9696219" cy="804061"/>
          </a:xfrm>
        </p:spPr>
        <p:txBody>
          <a:bodyPr rtlCol="0">
            <a:noAutofit/>
          </a:bodyPr>
          <a:lstStyle/>
          <a:p>
            <a:pPr rtl="0"/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Continuăm etapa 3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6CB3B879-200D-4EA0-AC7C-33030A41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1" y="3840407"/>
            <a:ext cx="5099629" cy="26771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DCB9EFC-9AC2-49F6-AB79-F2CD3526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125" y="1296626"/>
            <a:ext cx="5985668" cy="27227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BCF8C667-D84D-4FE5-81EA-136EF551B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7" y="1268797"/>
            <a:ext cx="5099629" cy="25450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1EB243B-EB2B-43BF-8CAE-93B0B78C5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391" y="3972524"/>
            <a:ext cx="6017402" cy="25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9696219" cy="804061"/>
          </a:xfrm>
        </p:spPr>
        <p:txBody>
          <a:bodyPr rtlCol="0">
            <a:noAutofit/>
          </a:bodyPr>
          <a:lstStyle/>
          <a:p>
            <a:pPr rtl="0"/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Continuăm etapa 3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1EB243B-EB2B-43BF-8CAE-93B0B78C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37" y="3972524"/>
            <a:ext cx="4726655" cy="254507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14CFFE7-F220-4D00-8BF1-CC9BC76E08D0}"/>
              </a:ext>
            </a:extLst>
          </p:cNvPr>
          <p:cNvSpPr/>
          <p:nvPr/>
        </p:nvSpPr>
        <p:spPr>
          <a:xfrm>
            <a:off x="1192696" y="1616766"/>
            <a:ext cx="10478097" cy="62285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Observăm că (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A⊕I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3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 fi egal cu (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A⊕I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3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Astfel am găsit prima componentă tare conexă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Eliminăm liniile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1, 2, 5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¸si coloanele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1, 2, 5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o-RO" dirty="0"/>
              <a:t/>
            </a:r>
            <a:br>
              <a:rPr lang="ro-RO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11DA974-F300-4ED6-B9A6-885518DA2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4066303"/>
            <a:ext cx="4726654" cy="250762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23B1C7D-39A1-44B4-9C08-ED7712136F0A}"/>
              </a:ext>
            </a:extLst>
          </p:cNvPr>
          <p:cNvSpPr/>
          <p:nvPr/>
        </p:nvSpPr>
        <p:spPr>
          <a:xfrm>
            <a:off x="5459896" y="4492486"/>
            <a:ext cx="1484241" cy="145773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MD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ru-RU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9696219" cy="804061"/>
          </a:xfrm>
        </p:spPr>
        <p:txBody>
          <a:bodyPr rtlCol="0">
            <a:noAutofit/>
          </a:bodyPr>
          <a:lstStyle/>
          <a:p>
            <a:pPr rtl="0"/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Continuăm etapa 3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14CFFE7-F220-4D00-8BF1-CC9BC76E08D0}"/>
              </a:ext>
            </a:extLst>
          </p:cNvPr>
          <p:cNvSpPr/>
          <p:nvPr/>
        </p:nvSpPr>
        <p:spPr>
          <a:xfrm>
            <a:off x="795130" y="1431236"/>
            <a:ext cx="1643269" cy="4638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Obținem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dirty="0"/>
              <a:t/>
            </a:r>
            <a:br>
              <a:rPr lang="ro-RO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C7880C69-C153-454E-9DD5-813CE06A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44" y="1249199"/>
            <a:ext cx="4096971" cy="228913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786FCC5A-C043-402A-A404-530826A41AA1}"/>
              </a:ext>
            </a:extLst>
          </p:cNvPr>
          <p:cNvSpPr/>
          <p:nvPr/>
        </p:nvSpPr>
        <p:spPr>
          <a:xfrm>
            <a:off x="6556715" y="2284944"/>
            <a:ext cx="2095930" cy="4638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Atunci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ro-RO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sz="2800" dirty="0"/>
              <a:t/>
            </a:r>
            <a:br>
              <a:rPr lang="ro-RO" sz="2800" dirty="0"/>
            </a:b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4CE15FC4-D9A6-417B-A7BC-EE5A91CF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645" y="1249200"/>
            <a:ext cx="3129561" cy="228913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11AE7924-57FF-47E6-A40A-EF28F2DE9CB4}"/>
              </a:ext>
            </a:extLst>
          </p:cNvPr>
          <p:cNvSpPr/>
          <p:nvPr/>
        </p:nvSpPr>
        <p:spPr>
          <a:xfrm>
            <a:off x="795129" y="3645405"/>
            <a:ext cx="10098158" cy="56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/>
              <a:t/>
            </a:r>
            <a:br>
              <a:rPr lang="ro-RO" sz="2800" dirty="0"/>
            </a:br>
            <a:r>
              <a:rPr lang="ro-RO" dirty="0"/>
              <a:t/>
            </a:r>
            <a:br>
              <a:rPr lang="ro-RO" dirty="0"/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</a:t>
            </a:r>
            <a:r>
              <a:rPr lang="ro-M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că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Astfel am găsit a doua componentă tare conexă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Eliminăm liniile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3, 4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¸si coloanele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dirty="0"/>
              <a:t/>
            </a:r>
            <a:br>
              <a:rPr lang="ro-RO" dirty="0"/>
            </a:b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0C3A7D08-72C7-4F31-B711-AA2C7D4404FA}"/>
              </a:ext>
            </a:extLst>
          </p:cNvPr>
          <p:cNvSpPr/>
          <p:nvPr/>
        </p:nvSpPr>
        <p:spPr>
          <a:xfrm>
            <a:off x="795129" y="5288673"/>
            <a:ext cx="4015410" cy="939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Matricea rămasă este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o-RO" dirty="0"/>
              <a:t/>
            </a:r>
            <a:br>
              <a:rPr lang="ro-RO" dirty="0"/>
            </a:b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E2A88412-16E7-4E2C-AD3B-F58C0A970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57" y="4742163"/>
            <a:ext cx="2345634" cy="183176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4D47FC83-00EB-4F91-A728-510B138C6703}"/>
              </a:ext>
            </a:extLst>
          </p:cNvPr>
          <p:cNvSpPr/>
          <p:nvPr/>
        </p:nvSpPr>
        <p:spPr>
          <a:xfrm>
            <a:off x="6957391" y="5474061"/>
            <a:ext cx="2060714" cy="56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Atunci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ro-RO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o-RO" dirty="0"/>
              <a:t/>
            </a:r>
            <a:br>
              <a:rPr lang="ro-RO" dirty="0"/>
            </a:b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0310846D-608F-49E3-BC8C-09358C7E8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458" y="4742163"/>
            <a:ext cx="2866157" cy="18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4075"/>
            <a:ext cx="10508975" cy="804061"/>
          </a:xfrm>
        </p:spPr>
        <p:txBody>
          <a:bodyPr rtlCol="0">
            <a:noAutofit/>
          </a:bodyPr>
          <a:lstStyle/>
          <a:p>
            <a:pPr rtl="0"/>
            <a:r>
              <a:rPr lang="ro-MD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 componente tare conexe sunt găsite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17"/>
          <p:cNvSpPr txBox="1">
            <a:spLocks/>
          </p:cNvSpPr>
          <p:nvPr/>
        </p:nvSpPr>
        <p:spPr>
          <a:xfrm>
            <a:off x="1002688" y="4066303"/>
            <a:ext cx="10775928" cy="250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600" dirty="0"/>
              <a:t/>
            </a:r>
            <a:br>
              <a:rPr lang="ro-RO" sz="3600" dirty="0"/>
            </a:b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11AE7924-57FF-47E6-A40A-EF28F2DE9CB4}"/>
              </a:ext>
            </a:extLst>
          </p:cNvPr>
          <p:cNvSpPr/>
          <p:nvPr/>
        </p:nvSpPr>
        <p:spPr>
          <a:xfrm>
            <a:off x="841512" y="1521262"/>
            <a:ext cx="10508975" cy="1165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/>
              <a:t/>
            </a:r>
            <a:br>
              <a:rPr lang="ro-RO" sz="2800" dirty="0"/>
            </a:br>
            <a:r>
              <a:rPr lang="ro-RO" dirty="0"/>
              <a:t/>
            </a:r>
            <a:br>
              <a:rPr lang="ro-RO" dirty="0"/>
            </a:b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 s-a încheiat ¸si am obținut a treia componentă tare conexă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{x</a:t>
            </a:r>
            <a:r>
              <a:rPr lang="ro-RO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ro-RO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Eliminăm liniile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6, 7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coloanele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6, 7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Matricea rămasă este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F3588CD-D55D-4AA9-BE0F-6F0CCD44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70" y="2345635"/>
            <a:ext cx="1603513" cy="128754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B309E72F-390C-4E47-B8B4-BD18CAD7E4A2}"/>
              </a:ext>
            </a:extLst>
          </p:cNvPr>
          <p:cNvSpPr/>
          <p:nvPr/>
        </p:nvSpPr>
        <p:spPr>
          <a:xfrm>
            <a:off x="841512" y="3633176"/>
            <a:ext cx="9051236" cy="79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 urmare, a patra componentă tare conexă este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ro-RO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={x</a:t>
            </a:r>
            <a:r>
              <a:rPr lang="ro-RO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4_TF10001108" id="{AD03B7F0-D966-4354-AC03-7A90B59AFB51}" vid="{C94E022A-E681-4920-85C8-04125627F5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Добро пожаловать в PowerPoint 2016</Template>
  <TotalTime>0</TotalTime>
  <Words>613</Words>
  <Application>Microsoft Office PowerPoint</Application>
  <PresentationFormat>Широкоэкранный</PresentationFormat>
  <Paragraphs>179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Segoe UI</vt:lpstr>
      <vt:lpstr>Segoe UI Light</vt:lpstr>
      <vt:lpstr>Segoe UI Semibold</vt:lpstr>
      <vt:lpstr>Times New Roman</vt:lpstr>
      <vt:lpstr>WelcomeDoc</vt:lpstr>
      <vt:lpstr>Algoritmul lui Foulkes</vt:lpstr>
      <vt:lpstr>Algoritmul lui Foulkes</vt:lpstr>
      <vt:lpstr>Drumul hamiltoniene</vt:lpstr>
      <vt:lpstr>Cum lucrează ?</vt:lpstr>
      <vt:lpstr>Cum lucrează ?</vt:lpstr>
      <vt:lpstr>Continuăm etapa 3</vt:lpstr>
      <vt:lpstr>Continuăm etapa 3</vt:lpstr>
      <vt:lpstr>Continuăm etapa 3</vt:lpstr>
      <vt:lpstr>Toate componente tare conexe sunt găsite</vt:lpstr>
      <vt:lpstr>Drumurile hamiltoniene pentru graful...</vt:lpstr>
      <vt:lpstr>Aceleași pași</vt:lpstr>
      <vt:lpstr>Parcurgerea</vt:lpstr>
      <vt:lpstr>Parcurgerea</vt:lpstr>
      <vt:lpstr>Parcurgerea</vt:lpstr>
      <vt:lpstr>Parcurgerea</vt:lpstr>
      <vt:lpstr>Parcurgerea</vt:lpstr>
      <vt:lpstr>Parcurgerea</vt:lpstr>
      <vt:lpstr>Algoritmul lui Foulkes in C++</vt:lpstr>
      <vt:lpstr>Algoritmul lui Foulkes in C++</vt:lpstr>
      <vt:lpstr>Algoritmul lui Foulkes in C++</vt:lpstr>
      <vt:lpstr>Algoritmul lui Foulkes in C++</vt:lpstr>
      <vt:lpstr>Algoritmul lui Foulkes in C++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2020-12-09T00:57:18Z</dcterms:created>
  <dcterms:modified xsi:type="dcterms:W3CDTF">2020-12-09T08:01:15Z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