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60" r:id="rId5"/>
    <p:sldId id="267" r:id="rId6"/>
    <p:sldId id="261" r:id="rId7"/>
    <p:sldId id="359" r:id="rId8"/>
    <p:sldId id="375" r:id="rId9"/>
    <p:sldId id="377" r:id="rId10"/>
    <p:sldId id="378" r:id="rId11"/>
    <p:sldId id="379" r:id="rId12"/>
    <p:sldId id="315" r:id="rId13"/>
    <p:sldId id="376" r:id="rId14"/>
    <p:sldId id="380" r:id="rId15"/>
    <p:sldId id="381" r:id="rId16"/>
    <p:sldId id="382" r:id="rId17"/>
    <p:sldId id="383" r:id="rId18"/>
    <p:sldId id="316" r:id="rId19"/>
    <p:sldId id="340" r:id="rId20"/>
    <p:sldId id="330" r:id="rId21"/>
    <p:sldId id="264" r:id="rId22"/>
    <p:sldId id="284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3C5"/>
    <a:srgbClr val="FFBF53"/>
    <a:srgbClr val="6A3C7C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18" y="1344"/>
      </p:cViewPr>
      <p:guideLst>
        <p:guide orient="horz" pos="2215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title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837248" y="97345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椭圆 17"/>
            <p:cNvSpPr/>
            <p:nvPr/>
          </p:nvSpPr>
          <p:spPr>
            <a:xfrm>
              <a:off x="256695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" name="文本框 18"/>
            <p:cNvSpPr txBox="1"/>
            <p:nvPr/>
          </p:nvSpPr>
          <p:spPr>
            <a:xfrm>
              <a:off x="579340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610610" y="973455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A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4998085" y="97345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G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2669540" y="2687320"/>
            <a:ext cx="427037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66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Processing</a:t>
            </a:r>
            <a:endParaRPr lang="en-US" sz="66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25" name="文本框 32"/>
          <p:cNvSpPr txBox="1"/>
          <p:nvPr/>
        </p:nvSpPr>
        <p:spPr>
          <a:xfrm>
            <a:off x="2461895" y="3904933"/>
            <a:ext cx="42767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sz="1400" b="1" dirty="0">
                <a:solidFill>
                  <a:srgbClr val="424242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Explorarea diverselor capabilitati ale OpenCV pentru procesarea imaginilor</a:t>
            </a:r>
            <a:endParaRPr lang="en-US" sz="14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810895" y="5861368"/>
            <a:ext cx="2074863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1400" dirty="0">
                <a:solidFill>
                  <a:srgbClr val="424242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Lia Ghita</a:t>
            </a:r>
            <a:endParaRPr lang="zh-CN" altLang="en-US" sz="1400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组合 19"/>
          <p:cNvGrpSpPr/>
          <p:nvPr/>
        </p:nvGrpSpPr>
        <p:grpSpPr>
          <a:xfrm>
            <a:off x="2213293" y="973455"/>
            <a:ext cx="1331912" cy="1331913"/>
            <a:chOff x="139391" y="1379571"/>
            <a:chExt cx="1651309" cy="1651309"/>
          </a:xfrm>
        </p:grpSpPr>
        <p:sp>
          <p:nvSpPr>
            <p:cNvPr id="20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文本框 22"/>
            <p:cNvSpPr txBox="1"/>
            <p:nvPr/>
          </p:nvSpPr>
          <p:spPr>
            <a:xfrm>
              <a:off x="531316" y="1541112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M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组合 15"/>
          <p:cNvGrpSpPr/>
          <p:nvPr/>
        </p:nvGrpSpPr>
        <p:grpSpPr>
          <a:xfrm>
            <a:off x="6383973" y="1008380"/>
            <a:ext cx="1331912" cy="1331913"/>
            <a:chOff x="139391" y="1379571"/>
            <a:chExt cx="1651309" cy="1651309"/>
          </a:xfrm>
        </p:grpSpPr>
        <p:sp>
          <p:nvSpPr>
            <p:cNvPr id="22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1" name="椭圆 17"/>
            <p:cNvSpPr/>
            <p:nvPr/>
          </p:nvSpPr>
          <p:spPr>
            <a:xfrm>
              <a:off x="256695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2" name="文本框 18"/>
            <p:cNvSpPr txBox="1"/>
            <p:nvPr/>
          </p:nvSpPr>
          <p:spPr>
            <a:xfrm>
              <a:off x="579340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7510"/>
            <a:ext cx="10515600" cy="2607945"/>
          </a:xfrm>
        </p:spPr>
        <p:txBody>
          <a:bodyPr/>
          <a:p>
            <a:r>
              <a:rPr lang="en-US"/>
              <a:t>Cea de-a doua optiune este cea de aplicare a unui efect de blurare, cu metoda blurului Gaussian.</a:t>
            </a:r>
            <a:endParaRPr lang="en-US"/>
          </a:p>
        </p:txBody>
      </p:sp>
      <p:pic>
        <p:nvPicPr>
          <p:cNvPr id="8" name="Picture 7" descr="2021_02_23_21_20_27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1313815"/>
            <a:ext cx="5731510" cy="3794125"/>
          </a:xfrm>
          <a:prstGeom prst="rect">
            <a:avLst/>
          </a:prstGeom>
        </p:spPr>
      </p:pic>
      <p:pic>
        <p:nvPicPr>
          <p:cNvPr id="7" name="Picture 6" descr="2021_02_23_21_20_51_Procesarea_imagini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40" y="3005455"/>
            <a:ext cx="5598160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644775"/>
            <a:ext cx="31407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8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Structura proiectului</a:t>
            </a:r>
            <a:endParaRPr lang="en-US" sz="48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Detectarea fetelor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r>
              <a:rPr lang="en-US"/>
              <a:t>Clasa raspunzatoare de procesarea imaginii incarcate in vederea identificarii fetelor este FaceDetection</a:t>
            </a:r>
            <a:endParaRPr lang="en-US"/>
          </a:p>
          <a:p>
            <a:endParaRPr lang="en-US"/>
          </a:p>
        </p:txBody>
      </p:sp>
      <p:pic>
        <p:nvPicPr>
          <p:cNvPr id="4" name="Picture 3" descr="2021_02_23_21_28_00_Procesarea_Imaginilor_FaceDet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84425"/>
            <a:ext cx="10058400" cy="4007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7830"/>
            <a:ext cx="10515600" cy="4351338"/>
          </a:xfrm>
        </p:spPr>
        <p:txBody>
          <a:bodyPr/>
          <a:p>
            <a:r>
              <a:rPr lang="en-US"/>
              <a:t>Pentru a putea detecta fetele dintr-o imagine, metoda necesita prezenta unui fisier xml din pachetul librariei OpenCV care contine specificatiile unei fete umave privita frontal.</a:t>
            </a:r>
            <a:endParaRPr lang="en-US"/>
          </a:p>
          <a:p>
            <a:r>
              <a:rPr lang="en-US"/>
              <a:t>Acest fiser a fost adaugat intr-un folder dedicat</a:t>
            </a:r>
            <a:endParaRPr lang="en-US"/>
          </a:p>
          <a:p>
            <a:endParaRPr lang="en-US"/>
          </a:p>
        </p:txBody>
      </p:sp>
      <p:pic>
        <p:nvPicPr>
          <p:cNvPr id="4" name="Picture 3" descr="2021_02_23_21_24_50_Procesarea_Imaginilor_UI.fx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4390" y="3223895"/>
            <a:ext cx="7983220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9425"/>
            <a:ext cx="10515600" cy="1272540"/>
          </a:xfrm>
        </p:spPr>
        <p:txBody>
          <a:bodyPr/>
          <a:p>
            <a:r>
              <a:rPr lang="en-US"/>
              <a:t>In UiController avem metoda care preia cala catre imaginea incarcata de utilizator,aplica metoda detectarii fetelor si scrie outputul intr-un fisier, returnand imagine obtinuta</a:t>
            </a:r>
            <a:endParaRPr lang="en-US"/>
          </a:p>
        </p:txBody>
      </p:sp>
      <p:pic>
        <p:nvPicPr>
          <p:cNvPr id="4" name="Picture 3" descr="2021_02_23_21_28_30_Procesarea_Imaginilor_Ui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1965960"/>
            <a:ext cx="5038725" cy="1781175"/>
          </a:xfrm>
          <a:prstGeom prst="rect">
            <a:avLst/>
          </a:prstGeom>
        </p:spPr>
      </p:pic>
      <p:pic>
        <p:nvPicPr>
          <p:cNvPr id="5" name="Picture 4" descr="2021_02_23_21_28_53_Procesarea_Imaginilor_St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5323205"/>
            <a:ext cx="3781425" cy="8477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838200" y="3886200"/>
            <a:ext cx="10515600" cy="12725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clasa Start, evenimentul pentru butonul de Face detection este declarat, acesta constand intr-un apel la metoda definita in controller, obtinerea imaginii procesate si afisarea acesteia in interfata.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607060"/>
          </a:xfrm>
        </p:spPr>
        <p:txBody>
          <a:bodyPr/>
          <a:p>
            <a:r>
              <a:rPr lang="en-US"/>
              <a:t>Gaussian blur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4351338"/>
          </a:xfrm>
        </p:spPr>
        <p:txBody>
          <a:bodyPr/>
          <a:p>
            <a:r>
              <a:rPr lang="en-US"/>
              <a:t>Urmand modelul detectarii fetelor, avem o clasa dedicata pentru blurul gaussian</a:t>
            </a:r>
            <a:endParaRPr lang="en-US"/>
          </a:p>
        </p:txBody>
      </p:sp>
      <p:pic>
        <p:nvPicPr>
          <p:cNvPr id="4" name="Picture 3" descr="2021_02_23_21_39_31_Procesarea_Imaginilor_Ui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4961255"/>
            <a:ext cx="5381625" cy="1628775"/>
          </a:xfrm>
          <a:prstGeom prst="rect">
            <a:avLst/>
          </a:prstGeom>
        </p:spPr>
      </p:pic>
      <p:pic>
        <p:nvPicPr>
          <p:cNvPr id="6" name="Picture 5" descr="2021_02_23_21_57_10_Procesarea_Imaginilor_GaussianBl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724025"/>
            <a:ext cx="7067550" cy="22383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44270" y="4335145"/>
            <a:ext cx="11047095" cy="24028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metoda corespondenta din controller si evenimentul in clasa de Start</a:t>
            </a:r>
            <a:endParaRPr lang="en-US"/>
          </a:p>
        </p:txBody>
      </p:sp>
      <p:pic>
        <p:nvPicPr>
          <p:cNvPr id="8" name="Picture 7" descr="2021_02_23_21_59_43_Procesarea_Imaginilor_S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5294630"/>
            <a:ext cx="387667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370070" y="2808605"/>
            <a:ext cx="35839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Concluzii</a:t>
            </a:r>
            <a:endParaRPr lang="en-US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607310"/>
            <a:ext cx="31407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Bibliografie si surse recomandate</a:t>
            </a:r>
            <a:endParaRPr lang="en-US" sz="4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99" name="文本框 34"/>
          <p:cNvSpPr txBox="1"/>
          <p:nvPr/>
        </p:nvSpPr>
        <p:spPr>
          <a:xfrm>
            <a:off x="6613525" y="287178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Introducere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045200" y="2919413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1" name="文本框 36"/>
          <p:cNvSpPr txBox="1"/>
          <p:nvPr/>
        </p:nvSpPr>
        <p:spPr>
          <a:xfrm>
            <a:off x="6613525" y="3516630"/>
            <a:ext cx="5133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Interfata grafica</a:t>
            </a:r>
            <a:endParaRPr lang="en-US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5200" y="356235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937250" y="1949450"/>
            <a:ext cx="345122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en-US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uprins</a:t>
            </a:r>
            <a:endParaRPr lang="en-US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204" name="文本框 43"/>
          <p:cNvSpPr txBox="1"/>
          <p:nvPr/>
        </p:nvSpPr>
        <p:spPr>
          <a:xfrm>
            <a:off x="6613525" y="4152900"/>
            <a:ext cx="5592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Structura proiectului</a:t>
            </a:r>
            <a:endParaRPr lang="en-US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045200" y="419893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6" name="文本框 45"/>
          <p:cNvSpPr txBox="1"/>
          <p:nvPr/>
        </p:nvSpPr>
        <p:spPr>
          <a:xfrm>
            <a:off x="6613525" y="479583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Concluzii</a:t>
            </a:r>
            <a:endParaRPr lang="en-US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045200" y="484346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Freeform 8"/>
          <p:cNvSpPr/>
          <p:nvPr/>
        </p:nvSpPr>
        <p:spPr bwMode="gray">
          <a:xfrm rot="328192">
            <a:off x="3830638" y="3611563"/>
            <a:ext cx="461963" cy="452438"/>
          </a:xfrm>
          <a:custGeom>
            <a:avLst/>
            <a:gdLst>
              <a:gd name="T0" fmla="*/ 0 w 463"/>
              <a:gd name="T1" fmla="*/ 2147483647 h 451"/>
              <a:gd name="T2" fmla="*/ 2147483647 w 463"/>
              <a:gd name="T3" fmla="*/ 2147483647 h 451"/>
              <a:gd name="T4" fmla="*/ 2147483647 w 463"/>
              <a:gd name="T5" fmla="*/ 2147483647 h 451"/>
              <a:gd name="T6" fmla="*/ 2147483647 w 463"/>
              <a:gd name="T7" fmla="*/ 0 h 451"/>
              <a:gd name="T8" fmla="*/ 0 w 463"/>
              <a:gd name="T9" fmla="*/ 2147483647 h 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"/>
              <a:gd name="T16" fmla="*/ 0 h 451"/>
              <a:gd name="T17" fmla="*/ 463 w 463"/>
              <a:gd name="T18" fmla="*/ 451 h 4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" h="451">
                <a:moveTo>
                  <a:pt x="0" y="123"/>
                </a:moveTo>
                <a:lnTo>
                  <a:pt x="121" y="451"/>
                </a:lnTo>
                <a:lnTo>
                  <a:pt x="463" y="338"/>
                </a:lnTo>
                <a:lnTo>
                  <a:pt x="340" y="0"/>
                </a:lnTo>
                <a:lnTo>
                  <a:pt x="0" y="123"/>
                </a:ln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Freeform 3"/>
          <p:cNvSpPr/>
          <p:nvPr/>
        </p:nvSpPr>
        <p:spPr bwMode="gray">
          <a:xfrm rot="328192">
            <a:off x="3124200" y="2036763"/>
            <a:ext cx="1370013" cy="1508125"/>
          </a:xfrm>
          <a:custGeom>
            <a:avLst/>
            <a:gdLst>
              <a:gd name="T0" fmla="*/ 2147483647 w 580"/>
              <a:gd name="T1" fmla="*/ 2147483647 h 638"/>
              <a:gd name="T2" fmla="*/ 2147483647 w 580"/>
              <a:gd name="T3" fmla="*/ 2147483647 h 638"/>
              <a:gd name="T4" fmla="*/ 2147483647 w 580"/>
              <a:gd name="T5" fmla="*/ 2147483647 h 638"/>
              <a:gd name="T6" fmla="*/ 2147483647 w 580"/>
              <a:gd name="T7" fmla="*/ 2147483647 h 638"/>
              <a:gd name="T8" fmla="*/ 2147483647 w 580"/>
              <a:gd name="T9" fmla="*/ 2147483647 h 638"/>
              <a:gd name="T10" fmla="*/ 2147483647 w 580"/>
              <a:gd name="T11" fmla="*/ 2147483647 h 638"/>
              <a:gd name="T12" fmla="*/ 2147483647 w 580"/>
              <a:gd name="T13" fmla="*/ 2147483647 h 638"/>
              <a:gd name="T14" fmla="*/ 2147483647 w 580"/>
              <a:gd name="T15" fmla="*/ 2147483647 h 638"/>
              <a:gd name="T16" fmla="*/ 2147483647 w 580"/>
              <a:gd name="T17" fmla="*/ 2147483647 h 638"/>
              <a:gd name="T18" fmla="*/ 2147483647 w 580"/>
              <a:gd name="T19" fmla="*/ 2147483647 h 638"/>
              <a:gd name="T20" fmla="*/ 2147483647 w 580"/>
              <a:gd name="T21" fmla="*/ 2147483647 h 6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80"/>
              <a:gd name="T34" fmla="*/ 0 h 638"/>
              <a:gd name="T35" fmla="*/ 580 w 580"/>
              <a:gd name="T36" fmla="*/ 638 h 6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80" h="638">
                <a:moveTo>
                  <a:pt x="35" y="421"/>
                </a:moveTo>
                <a:cubicBezTo>
                  <a:pt x="175" y="365"/>
                  <a:pt x="175" y="365"/>
                  <a:pt x="175" y="365"/>
                </a:cubicBezTo>
                <a:cubicBezTo>
                  <a:pt x="175" y="365"/>
                  <a:pt x="128" y="237"/>
                  <a:pt x="252" y="214"/>
                </a:cubicBezTo>
                <a:cubicBezTo>
                  <a:pt x="376" y="192"/>
                  <a:pt x="386" y="297"/>
                  <a:pt x="378" y="344"/>
                </a:cubicBezTo>
                <a:cubicBezTo>
                  <a:pt x="370" y="390"/>
                  <a:pt x="242" y="488"/>
                  <a:pt x="320" y="638"/>
                </a:cubicBezTo>
                <a:cubicBezTo>
                  <a:pt x="451" y="590"/>
                  <a:pt x="451" y="590"/>
                  <a:pt x="451" y="590"/>
                </a:cubicBezTo>
                <a:cubicBezTo>
                  <a:pt x="451" y="590"/>
                  <a:pt x="411" y="521"/>
                  <a:pt x="476" y="442"/>
                </a:cubicBezTo>
                <a:cubicBezTo>
                  <a:pt x="542" y="364"/>
                  <a:pt x="580" y="224"/>
                  <a:pt x="463" y="126"/>
                </a:cubicBezTo>
                <a:cubicBezTo>
                  <a:pt x="463" y="126"/>
                  <a:pt x="320" y="0"/>
                  <a:pt x="107" y="144"/>
                </a:cubicBezTo>
                <a:cubicBezTo>
                  <a:pt x="107" y="144"/>
                  <a:pt x="72" y="161"/>
                  <a:pt x="43" y="212"/>
                </a:cubicBezTo>
                <a:cubicBezTo>
                  <a:pt x="14" y="262"/>
                  <a:pt x="0" y="341"/>
                  <a:pt x="35" y="421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Freeform 8"/>
          <p:cNvSpPr/>
          <p:nvPr/>
        </p:nvSpPr>
        <p:spPr bwMode="gray">
          <a:xfrm rot="1448142">
            <a:off x="5656263" y="4227513"/>
            <a:ext cx="769938" cy="752475"/>
          </a:xfrm>
          <a:custGeom>
            <a:avLst/>
            <a:gdLst>
              <a:gd name="T0" fmla="*/ 0 w 463"/>
              <a:gd name="T1" fmla="*/ 2147483647 h 451"/>
              <a:gd name="T2" fmla="*/ 2147483647 w 463"/>
              <a:gd name="T3" fmla="*/ 2147483647 h 451"/>
              <a:gd name="T4" fmla="*/ 2147483647 w 463"/>
              <a:gd name="T5" fmla="*/ 2147483647 h 451"/>
              <a:gd name="T6" fmla="*/ 2147483647 w 463"/>
              <a:gd name="T7" fmla="*/ 0 h 451"/>
              <a:gd name="T8" fmla="*/ 0 w 463"/>
              <a:gd name="T9" fmla="*/ 2147483647 h 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"/>
              <a:gd name="T16" fmla="*/ 0 h 451"/>
              <a:gd name="T17" fmla="*/ 463 w 463"/>
              <a:gd name="T18" fmla="*/ 451 h 4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" h="451">
                <a:moveTo>
                  <a:pt x="0" y="123"/>
                </a:moveTo>
                <a:lnTo>
                  <a:pt x="121" y="451"/>
                </a:lnTo>
                <a:lnTo>
                  <a:pt x="463" y="338"/>
                </a:lnTo>
                <a:lnTo>
                  <a:pt x="340" y="0"/>
                </a:lnTo>
                <a:lnTo>
                  <a:pt x="0" y="123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Freeform 3"/>
          <p:cNvSpPr/>
          <p:nvPr/>
        </p:nvSpPr>
        <p:spPr bwMode="gray">
          <a:xfrm rot="1448142">
            <a:off x="5059363" y="1560513"/>
            <a:ext cx="2282825" cy="2513013"/>
          </a:xfrm>
          <a:custGeom>
            <a:avLst/>
            <a:gdLst>
              <a:gd name="T0" fmla="*/ 2147483647 w 580"/>
              <a:gd name="T1" fmla="*/ 2147483647 h 638"/>
              <a:gd name="T2" fmla="*/ 2147483647 w 580"/>
              <a:gd name="T3" fmla="*/ 2147483647 h 638"/>
              <a:gd name="T4" fmla="*/ 2147483647 w 580"/>
              <a:gd name="T5" fmla="*/ 2147483647 h 638"/>
              <a:gd name="T6" fmla="*/ 2147483647 w 580"/>
              <a:gd name="T7" fmla="*/ 2147483647 h 638"/>
              <a:gd name="T8" fmla="*/ 2147483647 w 580"/>
              <a:gd name="T9" fmla="*/ 2147483647 h 638"/>
              <a:gd name="T10" fmla="*/ 2147483647 w 580"/>
              <a:gd name="T11" fmla="*/ 2147483647 h 638"/>
              <a:gd name="T12" fmla="*/ 2147483647 w 580"/>
              <a:gd name="T13" fmla="*/ 2147483647 h 638"/>
              <a:gd name="T14" fmla="*/ 2147483647 w 580"/>
              <a:gd name="T15" fmla="*/ 2147483647 h 638"/>
              <a:gd name="T16" fmla="*/ 2147483647 w 580"/>
              <a:gd name="T17" fmla="*/ 2147483647 h 638"/>
              <a:gd name="T18" fmla="*/ 2147483647 w 580"/>
              <a:gd name="T19" fmla="*/ 2147483647 h 638"/>
              <a:gd name="T20" fmla="*/ 2147483647 w 580"/>
              <a:gd name="T21" fmla="*/ 2147483647 h 6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80"/>
              <a:gd name="T34" fmla="*/ 0 h 638"/>
              <a:gd name="T35" fmla="*/ 580 w 580"/>
              <a:gd name="T36" fmla="*/ 638 h 6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80" h="638">
                <a:moveTo>
                  <a:pt x="35" y="421"/>
                </a:moveTo>
                <a:cubicBezTo>
                  <a:pt x="175" y="365"/>
                  <a:pt x="175" y="365"/>
                  <a:pt x="175" y="365"/>
                </a:cubicBezTo>
                <a:cubicBezTo>
                  <a:pt x="175" y="365"/>
                  <a:pt x="128" y="237"/>
                  <a:pt x="252" y="214"/>
                </a:cubicBezTo>
                <a:cubicBezTo>
                  <a:pt x="376" y="192"/>
                  <a:pt x="386" y="297"/>
                  <a:pt x="378" y="344"/>
                </a:cubicBezTo>
                <a:cubicBezTo>
                  <a:pt x="370" y="390"/>
                  <a:pt x="242" y="488"/>
                  <a:pt x="320" y="638"/>
                </a:cubicBezTo>
                <a:cubicBezTo>
                  <a:pt x="451" y="590"/>
                  <a:pt x="451" y="590"/>
                  <a:pt x="451" y="590"/>
                </a:cubicBezTo>
                <a:cubicBezTo>
                  <a:pt x="451" y="590"/>
                  <a:pt x="411" y="521"/>
                  <a:pt x="476" y="442"/>
                </a:cubicBezTo>
                <a:cubicBezTo>
                  <a:pt x="542" y="364"/>
                  <a:pt x="580" y="224"/>
                  <a:pt x="463" y="126"/>
                </a:cubicBezTo>
                <a:cubicBezTo>
                  <a:pt x="463" y="126"/>
                  <a:pt x="320" y="0"/>
                  <a:pt x="107" y="144"/>
                </a:cubicBezTo>
                <a:cubicBezTo>
                  <a:pt x="107" y="144"/>
                  <a:pt x="72" y="161"/>
                  <a:pt x="43" y="212"/>
                </a:cubicBezTo>
                <a:cubicBezTo>
                  <a:pt x="14" y="262"/>
                  <a:pt x="0" y="341"/>
                  <a:pt x="35" y="421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Freeform 8"/>
          <p:cNvSpPr/>
          <p:nvPr/>
        </p:nvSpPr>
        <p:spPr bwMode="gray">
          <a:xfrm rot="1960988">
            <a:off x="7864475" y="3522663"/>
            <a:ext cx="461963" cy="450850"/>
          </a:xfrm>
          <a:custGeom>
            <a:avLst/>
            <a:gdLst>
              <a:gd name="T0" fmla="*/ 0 w 463"/>
              <a:gd name="T1" fmla="*/ 2147483647 h 451"/>
              <a:gd name="T2" fmla="*/ 2147483647 w 463"/>
              <a:gd name="T3" fmla="*/ 2147483647 h 451"/>
              <a:gd name="T4" fmla="*/ 2147483647 w 463"/>
              <a:gd name="T5" fmla="*/ 2147483647 h 451"/>
              <a:gd name="T6" fmla="*/ 2147483647 w 463"/>
              <a:gd name="T7" fmla="*/ 0 h 451"/>
              <a:gd name="T8" fmla="*/ 0 w 463"/>
              <a:gd name="T9" fmla="*/ 2147483647 h 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"/>
              <a:gd name="T16" fmla="*/ 0 h 451"/>
              <a:gd name="T17" fmla="*/ 463 w 463"/>
              <a:gd name="T18" fmla="*/ 451 h 4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" h="451">
                <a:moveTo>
                  <a:pt x="0" y="123"/>
                </a:moveTo>
                <a:lnTo>
                  <a:pt x="121" y="451"/>
                </a:lnTo>
                <a:lnTo>
                  <a:pt x="463" y="338"/>
                </a:lnTo>
                <a:lnTo>
                  <a:pt x="340" y="0"/>
                </a:lnTo>
                <a:lnTo>
                  <a:pt x="0" y="123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Freeform 3"/>
          <p:cNvSpPr/>
          <p:nvPr/>
        </p:nvSpPr>
        <p:spPr bwMode="gray">
          <a:xfrm rot="1960988">
            <a:off x="7664450" y="1946275"/>
            <a:ext cx="1370013" cy="1508125"/>
          </a:xfrm>
          <a:custGeom>
            <a:avLst/>
            <a:gdLst>
              <a:gd name="T0" fmla="*/ 2147483647 w 580"/>
              <a:gd name="T1" fmla="*/ 2147483647 h 638"/>
              <a:gd name="T2" fmla="*/ 2147483647 w 580"/>
              <a:gd name="T3" fmla="*/ 2147483647 h 638"/>
              <a:gd name="T4" fmla="*/ 2147483647 w 580"/>
              <a:gd name="T5" fmla="*/ 2147483647 h 638"/>
              <a:gd name="T6" fmla="*/ 2147483647 w 580"/>
              <a:gd name="T7" fmla="*/ 2147483647 h 638"/>
              <a:gd name="T8" fmla="*/ 2147483647 w 580"/>
              <a:gd name="T9" fmla="*/ 2147483647 h 638"/>
              <a:gd name="T10" fmla="*/ 2147483647 w 580"/>
              <a:gd name="T11" fmla="*/ 2147483647 h 638"/>
              <a:gd name="T12" fmla="*/ 2147483647 w 580"/>
              <a:gd name="T13" fmla="*/ 2147483647 h 638"/>
              <a:gd name="T14" fmla="*/ 2147483647 w 580"/>
              <a:gd name="T15" fmla="*/ 2147483647 h 638"/>
              <a:gd name="T16" fmla="*/ 2147483647 w 580"/>
              <a:gd name="T17" fmla="*/ 2147483647 h 638"/>
              <a:gd name="T18" fmla="*/ 2147483647 w 580"/>
              <a:gd name="T19" fmla="*/ 2147483647 h 638"/>
              <a:gd name="T20" fmla="*/ 2147483647 w 580"/>
              <a:gd name="T21" fmla="*/ 2147483647 h 6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80"/>
              <a:gd name="T34" fmla="*/ 0 h 638"/>
              <a:gd name="T35" fmla="*/ 580 w 580"/>
              <a:gd name="T36" fmla="*/ 638 h 6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80" h="638">
                <a:moveTo>
                  <a:pt x="35" y="421"/>
                </a:moveTo>
                <a:cubicBezTo>
                  <a:pt x="175" y="365"/>
                  <a:pt x="175" y="365"/>
                  <a:pt x="175" y="365"/>
                </a:cubicBezTo>
                <a:cubicBezTo>
                  <a:pt x="175" y="365"/>
                  <a:pt x="128" y="237"/>
                  <a:pt x="252" y="214"/>
                </a:cubicBezTo>
                <a:cubicBezTo>
                  <a:pt x="376" y="192"/>
                  <a:pt x="386" y="297"/>
                  <a:pt x="378" y="344"/>
                </a:cubicBezTo>
                <a:cubicBezTo>
                  <a:pt x="370" y="390"/>
                  <a:pt x="242" y="488"/>
                  <a:pt x="320" y="638"/>
                </a:cubicBezTo>
                <a:cubicBezTo>
                  <a:pt x="451" y="590"/>
                  <a:pt x="451" y="590"/>
                  <a:pt x="451" y="590"/>
                </a:cubicBezTo>
                <a:cubicBezTo>
                  <a:pt x="451" y="590"/>
                  <a:pt x="411" y="521"/>
                  <a:pt x="476" y="442"/>
                </a:cubicBezTo>
                <a:cubicBezTo>
                  <a:pt x="542" y="364"/>
                  <a:pt x="580" y="224"/>
                  <a:pt x="463" y="126"/>
                </a:cubicBezTo>
                <a:cubicBezTo>
                  <a:pt x="463" y="126"/>
                  <a:pt x="320" y="0"/>
                  <a:pt x="107" y="144"/>
                </a:cubicBezTo>
                <a:cubicBezTo>
                  <a:pt x="107" y="144"/>
                  <a:pt x="72" y="161"/>
                  <a:pt x="43" y="212"/>
                </a:cubicBezTo>
                <a:cubicBezTo>
                  <a:pt x="14" y="262"/>
                  <a:pt x="0" y="341"/>
                  <a:pt x="35" y="421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20" name="文本框 31"/>
          <p:cNvSpPr txBox="1"/>
          <p:nvPr/>
        </p:nvSpPr>
        <p:spPr>
          <a:xfrm>
            <a:off x="1582738" y="3754438"/>
            <a:ext cx="46736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7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THANK YOU</a:t>
            </a:r>
            <a:endParaRPr lang="zh-CN" altLang="en-US" sz="7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3822" name="文本框 33"/>
          <p:cNvSpPr txBox="1"/>
          <p:nvPr/>
        </p:nvSpPr>
        <p:spPr>
          <a:xfrm>
            <a:off x="3074988" y="5173663"/>
            <a:ext cx="2074862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1400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Lia Ghita</a:t>
            </a:r>
            <a:endParaRPr lang="en-US" altLang="zh-CN" sz="1400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25" name="文本框 15"/>
          <p:cNvSpPr txBox="1"/>
          <p:nvPr/>
        </p:nvSpPr>
        <p:spPr>
          <a:xfrm>
            <a:off x="3811905" y="2900045"/>
            <a:ext cx="45351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6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Introducere</a:t>
            </a:r>
            <a:endParaRPr lang="en-US" sz="6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386080" y="287020"/>
            <a:ext cx="9744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Introducere</a:t>
            </a:r>
            <a:endParaRPr lang="en-US" sz="24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5955" y="1622425"/>
            <a:ext cx="11262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OpenCV este o librarie de computer vision (procesarea imaginilor) specializată pe procesare în timp-real.</a:t>
            </a:r>
            <a:endParaRPr lang="en-US" sz="2400"/>
          </a:p>
          <a:p>
            <a:endParaRPr lang="en-US" sz="2400"/>
          </a:p>
          <a:p>
            <a:r>
              <a:rPr lang="en-US" sz="2400"/>
              <a:t>Lucrarea de fata isi propune sa exploreze diferite capabilitati ale librariei si sa le combine intr-o aplicatie usor de utilizat pentru procesarea imaginilor in diferite scopuri.</a:t>
            </a:r>
            <a:endParaRPr lang="en-US" sz="2400"/>
          </a:p>
          <a:p>
            <a:endParaRPr lang="en-US" sz="2400"/>
          </a:p>
          <a:p>
            <a:r>
              <a:rPr lang="en-US" sz="2400"/>
              <a:t>Tehnologia de implementare este Java si JavaFX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746375"/>
            <a:ext cx="314071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Interfata grafica</a:t>
            </a:r>
            <a:endParaRPr lang="en-US" sz="4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Incarcarea imaginii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1885"/>
            <a:ext cx="10515600" cy="2607945"/>
          </a:xfrm>
        </p:spPr>
        <p:txBody>
          <a:bodyPr/>
          <a:p>
            <a:r>
              <a:rPr lang="en-US"/>
              <a:t>Pentru a putea prelucra o imagine, utilizatorul are ca si optiune incarcarea imaginii prin drag'n'drop sau, ca si alternativa, prinntr-o functie de upload care deschide sistemul de fisiere si permite selectarea unei imagini.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021_02_23_21_11_32_Procesarea_Imaginilor_UI.fx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614680"/>
            <a:ext cx="763905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2607945"/>
          </a:xfrm>
        </p:spPr>
        <p:txBody>
          <a:bodyPr/>
          <a:p>
            <a:r>
              <a:rPr lang="en-US"/>
              <a:t>Imaginea incarcata va fi afisata intr-un imageView</a:t>
            </a:r>
            <a:endParaRPr lang="en-US"/>
          </a:p>
        </p:txBody>
      </p:sp>
      <p:pic>
        <p:nvPicPr>
          <p:cNvPr id="5" name="Picture 4" descr="2021_02_23_21_13_11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720" y="1098550"/>
            <a:ext cx="762952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240"/>
          </a:xfrm>
        </p:spPr>
        <p:txBody>
          <a:bodyPr/>
          <a:p>
            <a:r>
              <a:rPr lang="en-US"/>
              <a:t>Detectarea fetelor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90575"/>
            <a:ext cx="11723370" cy="2607945"/>
          </a:xfrm>
        </p:spPr>
        <p:txBody>
          <a:bodyPr/>
          <a:p>
            <a:r>
              <a:rPr lang="en-US"/>
              <a:t>Prima optiune din meniu este cea de detectare a fetelor dintr-o imagine.</a:t>
            </a:r>
            <a:endParaRPr lang="en-US"/>
          </a:p>
        </p:txBody>
      </p:sp>
      <p:pic>
        <p:nvPicPr>
          <p:cNvPr id="5" name="Picture 4" descr="2021_02_23_21_15_13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0" y="1346200"/>
            <a:ext cx="6949440" cy="4621530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/>
        </p:nvSpPr>
        <p:spPr>
          <a:xfrm>
            <a:off x="838200" y="5994400"/>
            <a:ext cx="10515600" cy="86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urma procesarii imaginii, fiecare fata detectata va fi incadrata intr-un chenar de culoare rosie.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Presentation</Application>
  <PresentationFormat/>
  <Paragraphs>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Setul de 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Lia</cp:lastModifiedBy>
  <cp:revision>71</cp:revision>
  <dcterms:created xsi:type="dcterms:W3CDTF">2015-07-04T02:09:00Z</dcterms:created>
  <dcterms:modified xsi:type="dcterms:W3CDTF">2021-02-23T20:00:10Z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