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3"/>
    <p:sldId id="258" r:id="rId4"/>
    <p:sldId id="260" r:id="rId5"/>
    <p:sldId id="267" r:id="rId6"/>
    <p:sldId id="261" r:id="rId7"/>
    <p:sldId id="359" r:id="rId8"/>
    <p:sldId id="375" r:id="rId9"/>
    <p:sldId id="377" r:id="rId10"/>
    <p:sldId id="378" r:id="rId11"/>
    <p:sldId id="379" r:id="rId12"/>
    <p:sldId id="391" r:id="rId13"/>
    <p:sldId id="315" r:id="rId14"/>
    <p:sldId id="376" r:id="rId15"/>
    <p:sldId id="380" r:id="rId16"/>
    <p:sldId id="381" r:id="rId17"/>
    <p:sldId id="382" r:id="rId18"/>
    <p:sldId id="383" r:id="rId19"/>
    <p:sldId id="393" r:id="rId20"/>
    <p:sldId id="394" r:id="rId21"/>
    <p:sldId id="340" r:id="rId22"/>
    <p:sldId id="330" r:id="rId23"/>
    <p:sldId id="284" r:id="rId2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3C5"/>
    <a:srgbClr val="FFBF53"/>
    <a:srgbClr val="6A3C7C"/>
    <a:srgbClr val="F0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118" y="1344"/>
      </p:cViewPr>
      <p:guideLst>
        <p:guide orient="horz" pos="2215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Click to edit Master title style</a:t>
            </a:r>
            <a:endParaRPr lang="zh-CN" altLang="en-US"/>
          </a:p>
          <a:p>
            <a:pPr lvl="1" indent="0"/>
            <a:r>
              <a:rPr lang="zh-CN" altLang="en-US"/>
              <a:t>Second level</a:t>
            </a:r>
            <a:endParaRPr lang="zh-CN" altLang="en-US"/>
          </a:p>
          <a:p>
            <a:pPr lvl="2" indent="0"/>
            <a:r>
              <a:rPr lang="zh-CN" altLang="en-US"/>
              <a:t>Third level</a:t>
            </a:r>
            <a:endParaRPr lang="zh-CN" altLang="en-US"/>
          </a:p>
          <a:p>
            <a:pPr lvl="3" indent="0"/>
            <a:r>
              <a:rPr lang="zh-CN" altLang="en-US"/>
              <a:t>Fouth level</a:t>
            </a:r>
            <a:endParaRPr lang="zh-CN" altLang="en-US"/>
          </a:p>
          <a:p>
            <a:pPr lvl="4" indent="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108" name="组合 15"/>
          <p:cNvGrpSpPr/>
          <p:nvPr/>
        </p:nvGrpSpPr>
        <p:grpSpPr>
          <a:xfrm>
            <a:off x="837248" y="973455"/>
            <a:ext cx="1331912" cy="1331913"/>
            <a:chOff x="139391" y="1379571"/>
            <a:chExt cx="1651309" cy="1651309"/>
          </a:xfrm>
        </p:grpSpPr>
        <p:sp>
          <p:nvSpPr>
            <p:cNvPr id="17" name="椭圆 16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1" name="文本框 18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I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" name="椭圆 17"/>
            <p:cNvSpPr/>
            <p:nvPr/>
          </p:nvSpPr>
          <p:spPr>
            <a:xfrm>
              <a:off x="256695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" name="文本框 18"/>
            <p:cNvSpPr txBox="1"/>
            <p:nvPr/>
          </p:nvSpPr>
          <p:spPr>
            <a:xfrm>
              <a:off x="579340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I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16" name="组合 23"/>
          <p:cNvGrpSpPr/>
          <p:nvPr/>
        </p:nvGrpSpPr>
        <p:grpSpPr>
          <a:xfrm>
            <a:off x="3610610" y="973455"/>
            <a:ext cx="1331913" cy="1331913"/>
            <a:chOff x="139391" y="1379571"/>
            <a:chExt cx="1651309" cy="1651309"/>
          </a:xfrm>
        </p:grpSpPr>
        <p:sp>
          <p:nvSpPr>
            <p:cNvPr id="25" name="椭圆 24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02B3C5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19" name="文本框 26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A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20" name="组合 27"/>
          <p:cNvGrpSpPr/>
          <p:nvPr/>
        </p:nvGrpSpPr>
        <p:grpSpPr>
          <a:xfrm>
            <a:off x="4998085" y="973455"/>
            <a:ext cx="1331913" cy="1331913"/>
            <a:chOff x="139391" y="1379571"/>
            <a:chExt cx="1651309" cy="1651309"/>
          </a:xfrm>
        </p:grpSpPr>
        <p:sp>
          <p:nvSpPr>
            <p:cNvPr id="29" name="椭圆 28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69291" y="1497662"/>
              <a:ext cx="1417095" cy="1415127"/>
            </a:xfrm>
            <a:prstGeom prst="ellipse">
              <a:avLst/>
            </a:prstGeom>
            <a:solidFill>
              <a:srgbClr val="6A3C7C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23" name="文本框 30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G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4124" name="文本框 31"/>
          <p:cNvSpPr txBox="1"/>
          <p:nvPr/>
        </p:nvSpPr>
        <p:spPr>
          <a:xfrm>
            <a:off x="2669540" y="2687320"/>
            <a:ext cx="4270375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66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Processing</a:t>
            </a:r>
            <a:endParaRPr lang="en-US" sz="66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125" name="文本框 32"/>
          <p:cNvSpPr txBox="1"/>
          <p:nvPr/>
        </p:nvSpPr>
        <p:spPr>
          <a:xfrm>
            <a:off x="2461895" y="3904933"/>
            <a:ext cx="42767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sz="1400" b="1" dirty="0">
                <a:solidFill>
                  <a:srgbClr val="424242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Explorarea diverselor capabilitati ale OpenCV pentru procesarea imaginilor</a:t>
            </a:r>
            <a:endParaRPr lang="en-US" sz="1400" b="1" dirty="0">
              <a:solidFill>
                <a:srgbClr val="42424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6" name="文本框 33"/>
          <p:cNvSpPr txBox="1"/>
          <p:nvPr/>
        </p:nvSpPr>
        <p:spPr>
          <a:xfrm>
            <a:off x="810895" y="5861368"/>
            <a:ext cx="2074863" cy="3067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altLang="zh-CN" sz="1400" dirty="0">
                <a:solidFill>
                  <a:srgbClr val="424242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Lia Ghita</a:t>
            </a:r>
            <a:endParaRPr lang="zh-CN" altLang="en-US" sz="1400" dirty="0">
              <a:solidFill>
                <a:srgbClr val="42424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组合 19"/>
          <p:cNvGrpSpPr/>
          <p:nvPr/>
        </p:nvGrpSpPr>
        <p:grpSpPr>
          <a:xfrm>
            <a:off x="2213293" y="973455"/>
            <a:ext cx="1331912" cy="1331913"/>
            <a:chOff x="139391" y="1379571"/>
            <a:chExt cx="1651309" cy="1651309"/>
          </a:xfrm>
        </p:grpSpPr>
        <p:sp>
          <p:nvSpPr>
            <p:cNvPr id="20" name="椭圆 20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" name="椭圆 21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FBF53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4" name="文本框 22"/>
            <p:cNvSpPr txBox="1"/>
            <p:nvPr/>
          </p:nvSpPr>
          <p:spPr>
            <a:xfrm>
              <a:off x="531316" y="1541112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M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1" name="组合 15"/>
          <p:cNvGrpSpPr/>
          <p:nvPr/>
        </p:nvGrpSpPr>
        <p:grpSpPr>
          <a:xfrm>
            <a:off x="6383973" y="1008380"/>
            <a:ext cx="1331912" cy="1331913"/>
            <a:chOff x="139391" y="1379571"/>
            <a:chExt cx="1651309" cy="1651309"/>
          </a:xfrm>
        </p:grpSpPr>
        <p:sp>
          <p:nvSpPr>
            <p:cNvPr id="22" name="椭圆 16"/>
            <p:cNvSpPr/>
            <p:nvPr/>
          </p:nvSpPr>
          <p:spPr>
            <a:xfrm>
              <a:off x="139391" y="1379571"/>
              <a:ext cx="1651309" cy="16513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" name="椭圆 17"/>
            <p:cNvSpPr/>
            <p:nvPr/>
          </p:nvSpPr>
          <p:spPr>
            <a:xfrm>
              <a:off x="269291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8" name="文本框 18"/>
            <p:cNvSpPr txBox="1"/>
            <p:nvPr/>
          </p:nvSpPr>
          <p:spPr>
            <a:xfrm>
              <a:off x="591936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I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1" name="椭圆 17"/>
            <p:cNvSpPr/>
            <p:nvPr/>
          </p:nvSpPr>
          <p:spPr>
            <a:xfrm>
              <a:off x="256695" y="1497662"/>
              <a:ext cx="1417094" cy="1415127"/>
            </a:xfrm>
            <a:prstGeom prst="ellipse">
              <a:avLst/>
            </a:prstGeom>
            <a:solidFill>
              <a:srgbClr val="F07474"/>
            </a:solidFill>
            <a:ln w="28575">
              <a:noFill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2" name="文本框 18"/>
            <p:cNvSpPr txBox="1"/>
            <p:nvPr/>
          </p:nvSpPr>
          <p:spPr>
            <a:xfrm>
              <a:off x="579340" y="1562368"/>
              <a:ext cx="867858" cy="1372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6600" dirty="0">
                  <a:solidFill>
                    <a:schemeClr val="bg1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E</a:t>
              </a:r>
              <a:endParaRPr lang="en-US" altLang="zh-CN" sz="66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97510"/>
            <a:ext cx="10515600" cy="2607945"/>
          </a:xfrm>
        </p:spPr>
        <p:txBody>
          <a:bodyPr/>
          <a:p>
            <a:r>
              <a:rPr lang="en-US"/>
              <a:t>Cea de-a doua optiune este cea de aplicare a unui efect de blurare, cu metoda blurului Gaussian.</a:t>
            </a:r>
            <a:endParaRPr lang="en-US"/>
          </a:p>
        </p:txBody>
      </p:sp>
      <p:pic>
        <p:nvPicPr>
          <p:cNvPr id="8" name="Picture 7" descr="2021_02_23_21_20_27_Procesarea_imagini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965" y="1313815"/>
            <a:ext cx="5731510" cy="3794125"/>
          </a:xfrm>
          <a:prstGeom prst="rect">
            <a:avLst/>
          </a:prstGeom>
        </p:spPr>
      </p:pic>
      <p:pic>
        <p:nvPicPr>
          <p:cNvPr id="7" name="Picture 6" descr="2021_02_23_21_20_51_Procesarea_imagini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640" y="3005455"/>
            <a:ext cx="5598160" cy="3702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551815"/>
          </a:xfrm>
        </p:spPr>
        <p:txBody>
          <a:bodyPr/>
          <a:p>
            <a:r>
              <a:rPr lang="en-US"/>
              <a:t>Edge detection</a:t>
            </a:r>
            <a:endParaRPr lang="en-US"/>
          </a:p>
        </p:txBody>
      </p:sp>
      <p:pic>
        <p:nvPicPr>
          <p:cNvPr id="4" name="Picture 3" descr="2021_02_24_13_33_27_Procesarea_imagini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780415"/>
            <a:ext cx="7155815" cy="5297170"/>
          </a:xfrm>
          <a:prstGeom prst="rect">
            <a:avLst/>
          </a:prstGeom>
        </p:spPr>
      </p:pic>
      <p:pic>
        <p:nvPicPr>
          <p:cNvPr id="5" name="Picture 4" descr="2021_02_24_13_34_13_Procesarea_imagini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905" y="1722120"/>
            <a:ext cx="6525895" cy="4831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345" name="文本框 15"/>
          <p:cNvSpPr txBox="1"/>
          <p:nvPr/>
        </p:nvSpPr>
        <p:spPr>
          <a:xfrm>
            <a:off x="4525645" y="2644775"/>
            <a:ext cx="314071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48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Structura proiectului</a:t>
            </a:r>
            <a:endParaRPr lang="en-US" sz="48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2021_02_24_13_36_04_Procesarea_Imaginilor_Editor.fx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972185"/>
            <a:ext cx="3073400" cy="44926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59935" y="737870"/>
            <a:ext cx="69627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Proiectul consta in doua ferestre:</a:t>
            </a:r>
            <a:endParaRPr lang="en-US"/>
          </a:p>
          <a:p>
            <a:endParaRPr lang="en-US"/>
          </a:p>
          <a:p>
            <a:r>
              <a:rPr lang="en-US"/>
              <a:t>Prima fereastra, reprezentata de UI.fxml si UIController, permite incarcarea imagini asupra careia se aplica diversele filtre.</a:t>
            </a:r>
            <a:endParaRPr lang="en-US"/>
          </a:p>
          <a:p>
            <a:endParaRPr lang="en-US"/>
          </a:p>
          <a:p>
            <a:r>
              <a:rPr lang="en-US"/>
              <a:t>Cea de-a doua fereasta, reprezentata de Editor.fxml si Editor controller, este fereastra lansata in momentul in care utilizatorul alege optiunea de Edge detection.</a:t>
            </a:r>
            <a:endParaRPr lang="en-US"/>
          </a:p>
          <a:p>
            <a:endParaRPr lang="en-US"/>
          </a:p>
          <a:p>
            <a:r>
              <a:rPr lang="en-US"/>
              <a:t>Pentru Face detection si Gaussian blur, exista clase dedicate care se ocupa de procesare, iar ImageProcessingHelper contine metode accesate in contextul procesului de edge detection.</a:t>
            </a:r>
            <a:endParaRPr lang="en-US"/>
          </a:p>
          <a:p>
            <a:endParaRPr lang="en-US"/>
          </a:p>
          <a:p>
            <a:r>
              <a:rPr lang="en-US"/>
              <a:t>Algorithms.json contine kernelurile pentru diferitele tipuri de edge detection.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/>
              <a:t>Detectarea fetelor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/>
          <a:p>
            <a:r>
              <a:rPr lang="en-US"/>
              <a:t>Clasa raspunzatoare de procesarea imaginii incarcate in vederea identificarii fetelor este FaceDetection</a:t>
            </a:r>
            <a:endParaRPr lang="en-US"/>
          </a:p>
          <a:p>
            <a:endParaRPr lang="en-US"/>
          </a:p>
        </p:txBody>
      </p:sp>
      <p:pic>
        <p:nvPicPr>
          <p:cNvPr id="4" name="Picture 3" descr="2021_02_23_21_28_00_Procesarea_Imaginilor_FaceDet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384425"/>
            <a:ext cx="10058400" cy="40074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7830"/>
            <a:ext cx="10515600" cy="4351338"/>
          </a:xfrm>
        </p:spPr>
        <p:txBody>
          <a:bodyPr/>
          <a:p>
            <a:r>
              <a:rPr lang="en-US"/>
              <a:t>Pentru a putea detecta fetele dintr-o imagine, metoda necesita prezenta unui fisier xml din pachetul librariei OpenCV care contine specificatiile unei fete umave privita frontal.</a:t>
            </a:r>
            <a:endParaRPr lang="en-US"/>
          </a:p>
          <a:p>
            <a:r>
              <a:rPr lang="en-US"/>
              <a:t>Acest fiser a fost adaugat intr-un folder dedicat</a:t>
            </a:r>
            <a:endParaRPr lang="en-US"/>
          </a:p>
          <a:p>
            <a:endParaRPr lang="en-US"/>
          </a:p>
        </p:txBody>
      </p:sp>
      <p:pic>
        <p:nvPicPr>
          <p:cNvPr id="4" name="Picture 3" descr="2021_02_23_21_24_50_Procesarea_Imaginilor_UI.fx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4390" y="3223895"/>
            <a:ext cx="7983220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9425"/>
            <a:ext cx="10515600" cy="1272540"/>
          </a:xfrm>
        </p:spPr>
        <p:txBody>
          <a:bodyPr/>
          <a:p>
            <a:r>
              <a:rPr lang="en-US"/>
              <a:t>In UiController avem metoda care preia cala catre imaginea incarcata de utilizator,aplica metoda detectarii fetelor si scrie outputul intr-un fisier, returnand imagine obtinuta</a:t>
            </a:r>
            <a:endParaRPr lang="en-US"/>
          </a:p>
        </p:txBody>
      </p:sp>
      <p:pic>
        <p:nvPicPr>
          <p:cNvPr id="4" name="Picture 3" descr="2021_02_23_21_28_30_Procesarea_Imaginilor_UiControll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615" y="1965960"/>
            <a:ext cx="5038725" cy="1781175"/>
          </a:xfrm>
          <a:prstGeom prst="rect">
            <a:avLst/>
          </a:prstGeom>
        </p:spPr>
      </p:pic>
      <p:pic>
        <p:nvPicPr>
          <p:cNvPr id="5" name="Picture 4" descr="2021_02_23_21_28_53_Procesarea_Imaginilor_St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75" y="5323205"/>
            <a:ext cx="3781425" cy="8477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838200" y="3886200"/>
            <a:ext cx="10515600" cy="127254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 clasa Start, evenimentul pentru butonul de Face detection este declarat, acesta constand intr-un apel la metoda definita in controller, obtinerea imaginii procesate si afisarea acesteia in interfata.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607060"/>
          </a:xfrm>
        </p:spPr>
        <p:txBody>
          <a:bodyPr/>
          <a:p>
            <a:r>
              <a:rPr lang="en-US"/>
              <a:t>Gaussian blur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4351338"/>
          </a:xfrm>
        </p:spPr>
        <p:txBody>
          <a:bodyPr/>
          <a:p>
            <a:r>
              <a:rPr lang="en-US"/>
              <a:t>Urmand modelul detectarii fetelor, avem o clasa dedicata pentru blurul gaussian</a:t>
            </a:r>
            <a:endParaRPr lang="en-US"/>
          </a:p>
        </p:txBody>
      </p:sp>
      <p:pic>
        <p:nvPicPr>
          <p:cNvPr id="4" name="Picture 3" descr="2021_02_23_21_39_31_Procesarea_Imaginilor_UiControll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270" y="4961255"/>
            <a:ext cx="5381625" cy="1628775"/>
          </a:xfrm>
          <a:prstGeom prst="rect">
            <a:avLst/>
          </a:prstGeom>
        </p:spPr>
      </p:pic>
      <p:pic>
        <p:nvPicPr>
          <p:cNvPr id="6" name="Picture 5" descr="2021_02_23_21_57_10_Procesarea_Imaginilor_GaussianBlu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1724025"/>
            <a:ext cx="7067550" cy="22383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44270" y="4335145"/>
            <a:ext cx="11047095" cy="240284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metoda corespondenta din controller si evenimentul in clasa de Start</a:t>
            </a:r>
            <a:endParaRPr lang="en-US"/>
          </a:p>
        </p:txBody>
      </p:sp>
      <p:pic>
        <p:nvPicPr>
          <p:cNvPr id="8" name="Picture 7" descr="2021_02_23_21_59_43_Procesarea_Imaginilor_St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0" y="5294630"/>
            <a:ext cx="3876675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Detectie a conturului</a:t>
            </a:r>
            <a:endParaRPr lang="en-US"/>
          </a:p>
        </p:txBody>
      </p:sp>
      <p:pic>
        <p:nvPicPr>
          <p:cNvPr id="5" name="Picture 4" descr="2021_02_24_15_16_32_Procesarea_Imaginilor_ImageProcessingHel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63090"/>
            <a:ext cx="4591050" cy="3514725"/>
          </a:xfrm>
          <a:prstGeom prst="rect">
            <a:avLst/>
          </a:prstGeom>
        </p:spPr>
      </p:pic>
      <p:pic>
        <p:nvPicPr>
          <p:cNvPr id="6" name="Picture 5" descr="2021_02_24_15_21_11_Procesarea_Imaginilor_ImageProcessingHelp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80" y="2472690"/>
            <a:ext cx="601980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2021_02_24_15_24_15_Procesarea_Imaginilor_St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335" y="798830"/>
            <a:ext cx="7058025" cy="1952625"/>
          </a:xfrm>
          <a:prstGeom prst="rect">
            <a:avLst/>
          </a:prstGeom>
        </p:spPr>
      </p:pic>
      <p:pic>
        <p:nvPicPr>
          <p:cNvPr id="5" name="Picture 4" descr="2021_02_24_15_23_41_Procesarea_Imaginilor_St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710" y="3063875"/>
            <a:ext cx="86487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任意多边形 5"/>
          <p:cNvSpPr/>
          <p:nvPr/>
        </p:nvSpPr>
        <p:spPr>
          <a:xfrm rot="10800000">
            <a:off x="0" y="3940175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30500" y="4843463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46475" y="3638550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3513" y="3789363"/>
            <a:ext cx="1035050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30500" y="3013075"/>
            <a:ext cx="484188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48138" y="4664075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199" name="文本框 34"/>
          <p:cNvSpPr txBox="1"/>
          <p:nvPr/>
        </p:nvSpPr>
        <p:spPr>
          <a:xfrm>
            <a:off x="6613525" y="2871788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Introducere</a:t>
            </a:r>
            <a:endParaRPr lang="en-US" altLang="zh-CN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045200" y="2919413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1" name="文本框 36"/>
          <p:cNvSpPr txBox="1"/>
          <p:nvPr/>
        </p:nvSpPr>
        <p:spPr>
          <a:xfrm>
            <a:off x="6613525" y="3516630"/>
            <a:ext cx="51339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Interfata grafica</a:t>
            </a:r>
            <a:endParaRPr lang="en-US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045200" y="3562350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3" name="文本框 42"/>
          <p:cNvSpPr txBox="1"/>
          <p:nvPr/>
        </p:nvSpPr>
        <p:spPr>
          <a:xfrm>
            <a:off x="5937250" y="1949450"/>
            <a:ext cx="345122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C</a:t>
            </a:r>
            <a:r>
              <a:rPr lang="en-US" sz="4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uprins</a:t>
            </a:r>
            <a:endParaRPr lang="en-US" sz="44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204" name="文本框 43"/>
          <p:cNvSpPr txBox="1"/>
          <p:nvPr/>
        </p:nvSpPr>
        <p:spPr>
          <a:xfrm>
            <a:off x="6613525" y="4152900"/>
            <a:ext cx="55924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Structura proiectului</a:t>
            </a:r>
            <a:endParaRPr lang="en-US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045200" y="4198938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345" name="文本框 15"/>
          <p:cNvSpPr txBox="1"/>
          <p:nvPr/>
        </p:nvSpPr>
        <p:spPr>
          <a:xfrm>
            <a:off x="4525645" y="2607310"/>
            <a:ext cx="314071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40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Bibliografie si surse recomandate</a:t>
            </a:r>
            <a:endParaRPr lang="en-US" sz="40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65835" y="731520"/>
            <a:ext cx="87255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https://www.udemy.com/course/java-image-processing-from-ground-uptm/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65835" y="1385570"/>
            <a:ext cx="9394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https://www.youtube.com/watch?v=thqgjm0pk8A&amp;ab_channel=TeachMeIDEA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65835" y="1994535"/>
            <a:ext cx="63995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https://opencv-java-tutorials.readthedocs.io/en/latest/</a:t>
            </a:r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820" name="文本框 31"/>
          <p:cNvSpPr txBox="1"/>
          <p:nvPr/>
        </p:nvSpPr>
        <p:spPr>
          <a:xfrm>
            <a:off x="1582738" y="3754438"/>
            <a:ext cx="4673600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altLang="zh-CN" sz="72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THANK YOU</a:t>
            </a:r>
            <a:endParaRPr lang="zh-CN" altLang="en-US" sz="72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3822" name="文本框 33"/>
          <p:cNvSpPr txBox="1"/>
          <p:nvPr/>
        </p:nvSpPr>
        <p:spPr>
          <a:xfrm>
            <a:off x="3074988" y="5173663"/>
            <a:ext cx="2074862" cy="3067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US" altLang="zh-CN" sz="1400" dirty="0">
                <a:solidFill>
                  <a:srgbClr val="42424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Lia Ghita</a:t>
            </a:r>
            <a:endParaRPr lang="en-US" altLang="zh-CN" sz="1400" dirty="0">
              <a:solidFill>
                <a:srgbClr val="42424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225" name="文本框 15"/>
          <p:cNvSpPr txBox="1"/>
          <p:nvPr/>
        </p:nvSpPr>
        <p:spPr>
          <a:xfrm>
            <a:off x="3811905" y="2900045"/>
            <a:ext cx="453517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60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Introducere</a:t>
            </a:r>
            <a:endParaRPr lang="en-US" sz="60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框 5"/>
          <p:cNvSpPr txBox="1"/>
          <p:nvPr/>
        </p:nvSpPr>
        <p:spPr>
          <a:xfrm>
            <a:off x="386080" y="287020"/>
            <a:ext cx="9744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 dirty="0">
                <a:solidFill>
                  <a:srgbClr val="40404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Introducere</a:t>
            </a:r>
            <a:endParaRPr lang="en-US" sz="2400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55955" y="1622425"/>
            <a:ext cx="112623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OpenCV este o librarie de computer vision (procesarea imaginilor) specializată pe procesare în timp-real.</a:t>
            </a:r>
            <a:endParaRPr lang="en-US" sz="2400"/>
          </a:p>
          <a:p>
            <a:endParaRPr lang="en-US" sz="2400"/>
          </a:p>
          <a:p>
            <a:r>
              <a:rPr lang="en-US" sz="2400"/>
              <a:t>Lucrarea de fata isi propune sa exploreze diferite capabilitati ale librariei si sa le combine intr-o aplicatie usor de utilizat pentru procesarea imaginilor in diferite scopuri.</a:t>
            </a:r>
            <a:endParaRPr lang="en-US" sz="2400"/>
          </a:p>
          <a:p>
            <a:endParaRPr lang="en-US" sz="2400"/>
          </a:p>
          <a:p>
            <a:r>
              <a:rPr lang="en-US" sz="2400"/>
              <a:t>Tehnologia de implementare este Java si JavaFX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345" name="文本框 15"/>
          <p:cNvSpPr txBox="1"/>
          <p:nvPr/>
        </p:nvSpPr>
        <p:spPr>
          <a:xfrm>
            <a:off x="4525645" y="2746375"/>
            <a:ext cx="314071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4000" dirty="0">
                <a:solidFill>
                  <a:schemeClr val="bg1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Interfata grafica</a:t>
            </a:r>
            <a:endParaRPr lang="en-US" sz="40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Incarcarea imaginii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1885"/>
            <a:ext cx="10515600" cy="2607945"/>
          </a:xfrm>
        </p:spPr>
        <p:txBody>
          <a:bodyPr/>
          <a:p>
            <a:r>
              <a:rPr lang="en-US"/>
              <a:t>Pentru a putea prelucra o imagine, utilizatorul are ca si optiune incarcarea imaginii prin drag'n'drop sau, ca si alternativa, prinntr-o functie de upload care deschide sistemul de fisiere si permite selectarea unei imagini.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2021_02_24_13_31_36_Procesarea_imagini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2375" y="909320"/>
            <a:ext cx="7610475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7640"/>
            <a:ext cx="10515600" cy="2607945"/>
          </a:xfrm>
        </p:spPr>
        <p:txBody>
          <a:bodyPr/>
          <a:p>
            <a:r>
              <a:rPr lang="en-US"/>
              <a:t>Imaginea incarcata va fi afisata intr-un imageView</a:t>
            </a:r>
            <a:endParaRPr lang="en-US"/>
          </a:p>
        </p:txBody>
      </p:sp>
      <p:pic>
        <p:nvPicPr>
          <p:cNvPr id="5" name="Picture 4" descr="2021_02_23_21_13_11_Procesarea_imagini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4720" y="1098550"/>
            <a:ext cx="7629525" cy="5057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240"/>
          </a:xfrm>
        </p:spPr>
        <p:txBody>
          <a:bodyPr/>
          <a:p>
            <a:r>
              <a:rPr lang="en-US"/>
              <a:t>Detectarea fetelor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790575"/>
            <a:ext cx="11723370" cy="2607945"/>
          </a:xfrm>
        </p:spPr>
        <p:txBody>
          <a:bodyPr/>
          <a:p>
            <a:r>
              <a:rPr lang="en-US"/>
              <a:t>Prima optiune din meniu este cea de detectare a fetelor dintr-o imagine.</a:t>
            </a:r>
            <a:endParaRPr lang="en-US"/>
          </a:p>
        </p:txBody>
      </p:sp>
      <p:pic>
        <p:nvPicPr>
          <p:cNvPr id="5" name="Picture 4" descr="2021_02_23_21_15_13_Procesarea_imagini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0" y="1346200"/>
            <a:ext cx="6949440" cy="4621530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/>
        </p:nvSpPr>
        <p:spPr>
          <a:xfrm>
            <a:off x="838200" y="5994400"/>
            <a:ext cx="10515600" cy="863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 urma procesarii imaginii, fiecare fata detectata va fi incadrata intr-un chenar de culoare rosie.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2870</Words>
  <Application>WPS Presentation</Application>
  <PresentationFormat/>
  <Paragraphs>102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Incarcarea imaginii</vt:lpstr>
      <vt:lpstr>PowerPoint 演示文稿</vt:lpstr>
      <vt:lpstr>PowerPoint 演示文稿</vt:lpstr>
      <vt:lpstr>Detectarea fetelor</vt:lpstr>
      <vt:lpstr>PowerPoint 演示文稿</vt:lpstr>
      <vt:lpstr>PowerPoint 演示文稿</vt:lpstr>
      <vt:lpstr>PowerPoint 演示文稿</vt:lpstr>
      <vt:lpstr>PowerPoint 演示文稿</vt:lpstr>
      <vt:lpstr>Detectarea fetelor</vt:lpstr>
      <vt:lpstr>PowerPoint 演示文稿</vt:lpstr>
      <vt:lpstr>PowerPoint 演示文稿</vt:lpstr>
      <vt:lpstr>Gaussian blur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Lia</cp:lastModifiedBy>
  <cp:revision>76</cp:revision>
  <dcterms:created xsi:type="dcterms:W3CDTF">2015-07-04T02:09:00Z</dcterms:created>
  <dcterms:modified xsi:type="dcterms:W3CDTF">2021-02-24T14:15:41Z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