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7" r:id="rId3"/>
    <p:sldId id="258" r:id="rId4"/>
    <p:sldId id="260" r:id="rId5"/>
    <p:sldId id="267" r:id="rId6"/>
    <p:sldId id="265" r:id="rId7"/>
    <p:sldId id="261" r:id="rId8"/>
    <p:sldId id="279" r:id="rId9"/>
    <p:sldId id="301" r:id="rId10"/>
    <p:sldId id="303" r:id="rId11"/>
    <p:sldId id="304" r:id="rId12"/>
    <p:sldId id="305" r:id="rId13"/>
    <p:sldId id="306" r:id="rId14"/>
    <p:sldId id="315" r:id="rId15"/>
    <p:sldId id="310" r:id="rId16"/>
    <p:sldId id="309" r:id="rId17"/>
    <p:sldId id="316" r:id="rId18"/>
    <p:sldId id="311" r:id="rId19"/>
    <p:sldId id="317" r:id="rId20"/>
    <p:sldId id="312" r:id="rId21"/>
    <p:sldId id="313" r:id="rId22"/>
    <p:sldId id="318" r:id="rId23"/>
    <p:sldId id="314" r:id="rId24"/>
    <p:sldId id="319" r:id="rId25"/>
    <p:sldId id="308" r:id="rId26"/>
    <p:sldId id="321" r:id="rId27"/>
    <p:sldId id="320" r:id="rId28"/>
    <p:sldId id="323" r:id="rId29"/>
    <p:sldId id="322" r:id="rId30"/>
    <p:sldId id="341" r:id="rId31"/>
    <p:sldId id="324" r:id="rId32"/>
    <p:sldId id="325" r:id="rId33"/>
    <p:sldId id="342" r:id="rId34"/>
    <p:sldId id="327" r:id="rId35"/>
    <p:sldId id="328" r:id="rId36"/>
    <p:sldId id="329" r:id="rId37"/>
    <p:sldId id="330" r:id="rId38"/>
    <p:sldId id="264" r:id="rId39"/>
    <p:sldId id="284" r:id="rId4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90"/>
        <p:guide pos="2882"/>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614998" y="93916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002473" y="93916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388360" y="93916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B</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4775835" y="93916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2886075" y="2678430"/>
            <a:ext cx="2720340" cy="1106805"/>
          </a:xfrm>
          <a:prstGeom prst="rect">
            <a:avLst/>
          </a:prstGeom>
          <a:noFill/>
          <a:ln w="9525">
            <a:noFill/>
          </a:ln>
        </p:spPr>
        <p:txBody>
          <a:bodyPr wrap="square" anchor="t">
            <a:spAutoFit/>
          </a:bodyPr>
          <a:p>
            <a:pPr>
              <a:buFont typeface="Arial" panose="020B0604020202020204" pitchFamily="34" charset="0"/>
            </a:pPr>
            <a:r>
              <a:rPr lang="en-US" sz="6600" dirty="0">
                <a:solidFill>
                  <a:srgbClr val="02B3C5"/>
                </a:solidFill>
                <a:ea typeface="SimSun" panose="02010600030101010101" pitchFamily="2" charset="-122"/>
                <a:cs typeface="Calibri" panose="020F0502020204030204" pitchFamily="34" charset="0"/>
              </a:rPr>
              <a:t>Tracker</a:t>
            </a:r>
            <a:endParaRPr lang="en-US"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2107565" y="3904933"/>
            <a:ext cx="4276725" cy="306705"/>
          </a:xfrm>
          <a:prstGeom prst="rect">
            <a:avLst/>
          </a:prstGeom>
          <a:noFill/>
          <a:ln w="9525">
            <a:noFill/>
          </a:ln>
        </p:spPr>
        <p:txBody>
          <a:bodyPr anchor="t">
            <a:spAutoFit/>
          </a:bodyPr>
          <a:p>
            <a:pPr algn="dist">
              <a:buFont typeface="Arial" panose="020B0604020202020204" pitchFamily="34" charset="0"/>
            </a:pPr>
            <a:r>
              <a:rPr lang="en-US" sz="1400" b="1" dirty="0">
                <a:solidFill>
                  <a:srgbClr val="424242"/>
                </a:solidFill>
                <a:ea typeface="SimSun" panose="02010600030101010101" pitchFamily="2" charset="-122"/>
                <a:cs typeface="Calibri" panose="020F0502020204030204" pitchFamily="34" charset="0"/>
              </a:rPr>
              <a:t>Monitorizeaza-ti obiceiurile</a:t>
            </a:r>
            <a:endParaRPr lang="en-US"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810895" y="5861368"/>
            <a:ext cx="2074863" cy="30670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Lia Ghita</a:t>
            </a:r>
            <a:endParaRPr lang="zh-CN" altLang="en-US" sz="1400" dirty="0">
              <a:solidFill>
                <a:srgbClr val="424242"/>
              </a:solidFill>
              <a:ea typeface="Calibri" panose="020F0502020204030204" pitchFamily="34" charset="0"/>
              <a:cs typeface="Calibri" panose="020F0502020204030204" pitchFamily="34" charset="0"/>
            </a:endParaRPr>
          </a:p>
        </p:txBody>
      </p:sp>
      <p:grpSp>
        <p:nvGrpSpPr>
          <p:cNvPr id="2" name="组合 15"/>
          <p:cNvGrpSpPr/>
          <p:nvPr/>
        </p:nvGrpSpPr>
        <p:grpSpPr>
          <a:xfrm>
            <a:off x="566103" y="939165"/>
            <a:ext cx="1331912" cy="1331913"/>
            <a:chOff x="139391" y="1379571"/>
            <a:chExt cx="1651309" cy="1651309"/>
          </a:xfrm>
        </p:grpSpPr>
        <p:sp>
          <p:nvSpPr>
            <p:cNvPr id="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19" name="组合 19"/>
          <p:cNvGrpSpPr/>
          <p:nvPr/>
        </p:nvGrpSpPr>
        <p:grpSpPr>
          <a:xfrm>
            <a:off x="1953578" y="939165"/>
            <a:ext cx="1331912" cy="1331913"/>
            <a:chOff x="139391" y="1379571"/>
            <a:chExt cx="1651309" cy="1651309"/>
          </a:xfrm>
        </p:grpSpPr>
        <p:sp>
          <p:nvSpPr>
            <p:cNvPr id="20"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27" name="组合 15"/>
          <p:cNvGrpSpPr/>
          <p:nvPr/>
        </p:nvGrpSpPr>
        <p:grpSpPr>
          <a:xfrm>
            <a:off x="6107748" y="974090"/>
            <a:ext cx="1331912" cy="1331913"/>
            <a:chOff x="139391" y="1379571"/>
            <a:chExt cx="1651309" cy="1651309"/>
          </a:xfrm>
        </p:grpSpPr>
        <p:sp>
          <p:nvSpPr>
            <p:cNvPr id="28"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b"/>
          <p:cNvPicPr>
            <a:picLocks noChangeAspect="1"/>
          </p:cNvPicPr>
          <p:nvPr/>
        </p:nvPicPr>
        <p:blipFill>
          <a:blip r:embed="rId1"/>
          <a:stretch>
            <a:fillRect/>
          </a:stretch>
        </p:blipFill>
        <p:spPr>
          <a:xfrm>
            <a:off x="109855" y="1384935"/>
            <a:ext cx="12026265" cy="307594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3" name="Picture 2" descr="logincode"/>
          <p:cNvPicPr>
            <a:picLocks noChangeAspect="1"/>
          </p:cNvPicPr>
          <p:nvPr/>
        </p:nvPicPr>
        <p:blipFill>
          <a:blip r:embed="rId2"/>
          <a:stretch>
            <a:fillRect/>
          </a:stretch>
        </p:blipFill>
        <p:spPr>
          <a:xfrm>
            <a:off x="1959610" y="56515"/>
            <a:ext cx="10058400" cy="3301365"/>
          </a:xfrm>
          <a:prstGeom prst="rect">
            <a:avLst/>
          </a:prstGeom>
        </p:spPr>
      </p:pic>
      <p:sp>
        <p:nvSpPr>
          <p:cNvPr id="5" name="椭圆 12"/>
          <p:cNvSpPr/>
          <p:nvPr/>
        </p:nvSpPr>
        <p:spPr>
          <a:xfrm>
            <a:off x="371475" y="183578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8" name="Picture 7" descr="CurrentUser"/>
          <p:cNvPicPr>
            <a:picLocks noChangeAspect="1"/>
          </p:cNvPicPr>
          <p:nvPr/>
        </p:nvPicPr>
        <p:blipFill>
          <a:blip r:embed="rId3"/>
          <a:stretch>
            <a:fillRect/>
          </a:stretch>
        </p:blipFill>
        <p:spPr>
          <a:xfrm>
            <a:off x="173355" y="4162425"/>
            <a:ext cx="2476500" cy="1533525"/>
          </a:xfrm>
          <a:prstGeom prst="rect">
            <a:avLst/>
          </a:prstGeom>
        </p:spPr>
      </p:pic>
      <p:cxnSp>
        <p:nvCxnSpPr>
          <p:cNvPr id="10" name="Elbow Connector 9"/>
          <p:cNvCxnSpPr>
            <a:stCxn id="8" idx="0"/>
          </p:cNvCxnSpPr>
          <p:nvPr/>
        </p:nvCxnSpPr>
        <p:spPr>
          <a:xfrm rot="16200000">
            <a:off x="1059180" y="2305050"/>
            <a:ext cx="2209165" cy="1505585"/>
          </a:xfrm>
          <a:prstGeom prst="bentConnector3">
            <a:avLst>
              <a:gd name="adj1" fmla="val 49986"/>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logindao"/>
          <p:cNvPicPr>
            <a:picLocks noChangeAspect="1"/>
          </p:cNvPicPr>
          <p:nvPr/>
        </p:nvPicPr>
        <p:blipFill>
          <a:blip r:embed="rId4"/>
          <a:stretch>
            <a:fillRect/>
          </a:stretch>
        </p:blipFill>
        <p:spPr>
          <a:xfrm>
            <a:off x="2776220" y="3769995"/>
            <a:ext cx="9344025" cy="2752725"/>
          </a:xfrm>
          <a:prstGeom prst="rect">
            <a:avLst/>
          </a:prstGeom>
        </p:spPr>
      </p:pic>
      <p:cxnSp>
        <p:nvCxnSpPr>
          <p:cNvPr id="13" name="Straight Arrow Connector 12"/>
          <p:cNvCxnSpPr>
            <a:stCxn id="11" idx="0"/>
          </p:cNvCxnSpPr>
          <p:nvPr/>
        </p:nvCxnSpPr>
        <p:spPr>
          <a:xfrm flipH="1" flipV="1">
            <a:off x="3343275" y="1544955"/>
            <a:ext cx="4105275" cy="2225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 Box 5"/>
          <p:cNvSpPr txBox="1"/>
          <p:nvPr/>
        </p:nvSpPr>
        <p:spPr>
          <a:xfrm>
            <a:off x="779780" y="4372610"/>
            <a:ext cx="4243070"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 create function hashpass (upass text)</a:t>
            </a:r>
            <a:endParaRPr lang="en-US"/>
          </a:p>
          <a:p>
            <a:r>
              <a:rPr lang="en-US"/>
              <a:t> returns text DETERMINISTIC</a:t>
            </a:r>
            <a:endParaRPr lang="en-US"/>
          </a:p>
          <a:p>
            <a:r>
              <a:rPr lang="en-US"/>
              <a:t> begin</a:t>
            </a:r>
            <a:endParaRPr lang="en-US"/>
          </a:p>
          <a:p>
            <a:r>
              <a:rPr lang="en-US"/>
              <a:t>  SET @pass=concat (upass,"saltstr");</a:t>
            </a:r>
            <a:endParaRPr lang="en-US"/>
          </a:p>
          <a:p>
            <a:r>
              <a:rPr lang="en-US"/>
              <a:t>  SET @shahex = sha2(@pass, 512);</a:t>
            </a:r>
            <a:endParaRPr lang="en-US"/>
          </a:p>
          <a:p>
            <a:r>
              <a:rPr lang="en-US"/>
              <a:t> return @shahex; </a:t>
            </a:r>
            <a:endParaRPr lang="en-US"/>
          </a:p>
          <a:p>
            <a:r>
              <a:rPr lang="en-US"/>
              <a:t> end</a:t>
            </a:r>
            <a:endParaRPr lang="en-US"/>
          </a:p>
        </p:txBody>
      </p:sp>
      <p:sp>
        <p:nvSpPr>
          <p:cNvPr id="12" name="Text Box 11"/>
          <p:cNvSpPr txBox="1"/>
          <p:nvPr/>
        </p:nvSpPr>
        <p:spPr>
          <a:xfrm>
            <a:off x="5425440" y="4373245"/>
            <a:ext cx="6213475"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PassHash BEFORE INSERT on users</a:t>
            </a:r>
            <a:endParaRPr lang="en-US"/>
          </a:p>
          <a:p>
            <a:r>
              <a:rPr lang="en-US"/>
              <a:t>-- acest trigger se apeleaza in momentul in care un nou cont de utilizator este creat</a:t>
            </a:r>
            <a:endParaRPr lang="en-US"/>
          </a:p>
          <a:p>
            <a:r>
              <a:rPr lang="en-US"/>
              <a:t>FOR EACH ROW </a:t>
            </a:r>
            <a:endParaRPr lang="en-US"/>
          </a:p>
          <a:p>
            <a:r>
              <a:rPr lang="en-US"/>
              <a:t>  BEGIN</a:t>
            </a:r>
            <a:endParaRPr lang="en-US"/>
          </a:p>
          <a:p>
            <a:r>
              <a:rPr lang="en-US"/>
              <a:t>  set new.password=hashpass(new.password);</a:t>
            </a:r>
            <a:endParaRPr lang="en-US"/>
          </a:p>
          <a:p>
            <a:r>
              <a:rPr lang="en-US"/>
              <a:t>end</a:t>
            </a:r>
            <a:endParaRPr lang="en-US"/>
          </a:p>
        </p:txBody>
      </p:sp>
      <p:sp>
        <p:nvSpPr>
          <p:cNvPr id="14" name="Text Box 13"/>
          <p:cNvSpPr txBox="1"/>
          <p:nvPr/>
        </p:nvSpPr>
        <p:spPr>
          <a:xfrm>
            <a:off x="2254885" y="218440"/>
            <a:ext cx="9006205" cy="4154170"/>
          </a:xfrm>
          <a:prstGeom prst="rect">
            <a:avLst/>
          </a:prstGeom>
          <a:noFill/>
        </p:spPr>
        <p:txBody>
          <a:bodyPr wrap="square" rtlCol="0">
            <a:spAutoFit/>
          </a:bodyPr>
          <a:p>
            <a:r>
              <a:rPr lang="en-US" sz="2400"/>
              <a:t>Statementul:</a:t>
            </a:r>
            <a:endParaRPr lang="en-US" sz="2400"/>
          </a:p>
          <a:p>
            <a:r>
              <a:rPr lang="en-US" sz="2400">
                <a:solidFill>
                  <a:schemeClr val="accent1"/>
                </a:solidFill>
              </a:rPr>
              <a:t>"select * from users where name=? and password like hashpass(?)"</a:t>
            </a:r>
            <a:endParaRPr lang="en-US" sz="2400"/>
          </a:p>
          <a:p>
            <a:r>
              <a:rPr lang="en-US" sz="2400"/>
              <a:t>contine o referinta la o functie care transforma valoarea oferita de utilizator pentru parola in varianta hash creata prin functia sha2, la care se adauga, pentru un plus de securitate, si un “salt” (condimentarea stringului :) ), dupa care intregul string se encodeaza.</a:t>
            </a:r>
            <a:endParaRPr lang="en-US" sz="2400"/>
          </a:p>
          <a:p>
            <a:endParaRPr lang="en-US" sz="2400"/>
          </a:p>
          <a:p>
            <a:r>
              <a:rPr lang="en-US" sz="2400"/>
              <a:t>Avem nevoie de aceasta transformare, pentru ca la momentul in care un utilizator nou este creat pe platforma, parola acestuia este encodata automat printr-un triger la nivel de baza de date.</a:t>
            </a:r>
            <a:endParaRPr lang="en-US" sz="2400"/>
          </a:p>
          <a:p>
            <a:endParaRPr 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Meniu</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56565" y="234315"/>
            <a:ext cx="7665720" cy="460375"/>
          </a:xfrm>
          <a:prstGeom prst="rect">
            <a:avLst/>
          </a:prstGeom>
          <a:noFill/>
        </p:spPr>
        <p:txBody>
          <a:bodyPr wrap="square" rtlCol="0">
            <a:spAutoFit/>
          </a:bodyPr>
          <a:p>
            <a:r>
              <a:rPr lang="en-US" sz="2400"/>
              <a:t>Meniul utilizatorului</a:t>
            </a:r>
            <a:endParaRPr lang="en-US" sz="2400"/>
          </a:p>
        </p:txBody>
      </p:sp>
      <p:pic>
        <p:nvPicPr>
          <p:cNvPr id="2" name="Picture 1" descr="usermenu"/>
          <p:cNvPicPr>
            <a:picLocks noChangeAspect="1"/>
          </p:cNvPicPr>
          <p:nvPr/>
        </p:nvPicPr>
        <p:blipFill>
          <a:blip r:embed="rId1"/>
          <a:stretch>
            <a:fillRect/>
          </a:stretch>
        </p:blipFill>
        <p:spPr>
          <a:xfrm>
            <a:off x="2665730" y="834390"/>
            <a:ext cx="7349490" cy="5622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3028315" cy="6391910"/>
          </a:xfrm>
          <a:prstGeom prst="rect">
            <a:avLst/>
          </a:prstGeom>
        </p:spPr>
      </p:pic>
      <p:sp>
        <p:nvSpPr>
          <p:cNvPr id="9" name="椭圆 12"/>
          <p:cNvSpPr/>
          <p:nvPr/>
        </p:nvSpPr>
        <p:spPr>
          <a:xfrm>
            <a:off x="371475" y="59086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Text Box 13"/>
          <p:cNvSpPr txBox="1"/>
          <p:nvPr/>
        </p:nvSpPr>
        <p:spPr>
          <a:xfrm>
            <a:off x="3642995" y="56515"/>
            <a:ext cx="6971665" cy="7108825"/>
          </a:xfrm>
          <a:prstGeom prst="rect">
            <a:avLst/>
          </a:prstGeom>
          <a:noFill/>
        </p:spPr>
        <p:txBody>
          <a:bodyPr wrap="square" rtlCol="0">
            <a:spAutoFit/>
          </a:bodyPr>
          <a:p>
            <a:r>
              <a:rPr lang="en-US" sz="2400"/>
              <a:t>Dupa o conexiune cu succes, utilizatorul va fi redirectionat la un meniu care ofera urmatoarele optiuni:</a:t>
            </a:r>
            <a:endParaRPr lang="en-US" sz="2400"/>
          </a:p>
          <a:p>
            <a:endParaRPr lang="en-US" sz="2400"/>
          </a:p>
          <a:p>
            <a:r>
              <a:rPr lang="en-US" sz="2400">
                <a:solidFill>
                  <a:schemeClr val="accent1"/>
                </a:solidFill>
              </a:rPr>
              <a:t>1. Creaza un obicei nou</a:t>
            </a:r>
            <a:endParaRPr lang="en-US" sz="2400"/>
          </a:p>
          <a:p>
            <a:r>
              <a:rPr lang="en-US" sz="2400"/>
              <a:t>- aici nefolosim de clasa HabitForm de unde putem crea prin tneterfata un obicei nou si de clasa HabitDAO care se ocupa de metodele de acces la baza de date care au legatura cu obiceiurile</a:t>
            </a:r>
            <a:endParaRPr lang="en-US" sz="2400"/>
          </a:p>
          <a:p>
            <a:endParaRPr lang="en-US" sz="2400"/>
          </a:p>
          <a:p>
            <a:r>
              <a:rPr lang="en-US" sz="2400">
                <a:solidFill>
                  <a:schemeClr val="accent1"/>
                </a:solidFill>
              </a:rPr>
              <a:t>2. Monitorizeaza obiceiurile</a:t>
            </a:r>
            <a:endParaRPr lang="en-US" sz="2400"/>
          </a:p>
          <a:p>
            <a:r>
              <a:rPr lang="en-US" sz="2400"/>
              <a:t>- ViewHabits ofera ierfata pentru visualizarea obiceiurilor userului curent</a:t>
            </a:r>
            <a:endParaRPr lang="en-US" sz="2400"/>
          </a:p>
          <a:p>
            <a:endParaRPr lang="en-US" sz="2400"/>
          </a:p>
          <a:p>
            <a:r>
              <a:rPr lang="en-US" sz="2400">
                <a:solidFill>
                  <a:schemeClr val="accent1"/>
                </a:solidFill>
              </a:rPr>
              <a:t>3. Badges</a:t>
            </a:r>
            <a:endParaRPr lang="en-US" sz="2400"/>
          </a:p>
          <a:p>
            <a:r>
              <a:rPr lang="en-US" sz="2400"/>
              <a:t>- BadgeList este afisarea in interfata catre utilizator a insignelor obtinute de acesta pana in prezent</a:t>
            </a:r>
            <a:endParaRPr lang="en-US" sz="2400"/>
          </a:p>
          <a:p>
            <a:endParaRPr lang="en-US" sz="2400"/>
          </a:p>
          <a:p>
            <a:endParaRPr lang="en-US" sz="2400"/>
          </a:p>
        </p:txBody>
      </p:sp>
      <p:sp>
        <p:nvSpPr>
          <p:cNvPr id="3" name="椭圆 12"/>
          <p:cNvSpPr/>
          <p:nvPr/>
        </p:nvSpPr>
        <p:spPr>
          <a:xfrm>
            <a:off x="371475" y="414909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371475" y="99631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30327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371475" y="40005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Creaza</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descr="createhabitcode"/>
          <p:cNvPicPr>
            <a:picLocks noChangeAspect="1"/>
          </p:cNvPicPr>
          <p:nvPr/>
        </p:nvPicPr>
        <p:blipFill>
          <a:blip r:embed="rId1"/>
          <a:stretch>
            <a:fillRect/>
          </a:stretch>
        </p:blipFill>
        <p:spPr>
          <a:xfrm>
            <a:off x="1990090" y="166370"/>
            <a:ext cx="5781675" cy="1857375"/>
          </a:xfrm>
          <a:prstGeom prst="rect">
            <a:avLst/>
          </a:prstGeom>
        </p:spPr>
      </p:pic>
      <p:pic>
        <p:nvPicPr>
          <p:cNvPr id="13" name="Content Placeholder 12" descr="obicei nou"/>
          <p:cNvPicPr>
            <a:picLocks noChangeAspect="1"/>
          </p:cNvPicPr>
          <p:nvPr>
            <p:ph idx="1"/>
          </p:nvPr>
        </p:nvPicPr>
        <p:blipFill>
          <a:blip r:embed="rId2"/>
          <a:stretch>
            <a:fillRect/>
          </a:stretch>
        </p:blipFill>
        <p:spPr>
          <a:xfrm>
            <a:off x="5531485" y="875030"/>
            <a:ext cx="6323330" cy="4812030"/>
          </a:xfrm>
          <a:prstGeom prst="rect">
            <a:avLst/>
          </a:prstGeom>
        </p:spPr>
      </p:pic>
      <p:pic>
        <p:nvPicPr>
          <p:cNvPr id="4" name="Picture 3" descr="structura"/>
          <p:cNvPicPr>
            <a:picLocks noChangeAspect="1"/>
          </p:cNvPicPr>
          <p:nvPr/>
        </p:nvPicPr>
        <p:blipFill>
          <a:blip r:embed="rId3"/>
          <a:stretch>
            <a:fillRect/>
          </a:stretch>
        </p:blipFill>
        <p:spPr>
          <a:xfrm>
            <a:off x="173355" y="56515"/>
            <a:ext cx="1690370" cy="3568065"/>
          </a:xfrm>
          <a:prstGeom prst="rect">
            <a:avLst/>
          </a:prstGeom>
        </p:spPr>
      </p:pic>
      <p:sp>
        <p:nvSpPr>
          <p:cNvPr id="3" name="椭圆 12"/>
          <p:cNvSpPr/>
          <p:nvPr/>
        </p:nvSpPr>
        <p:spPr>
          <a:xfrm>
            <a:off x="371475" y="2303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7" name="Picture 16" descr="createhabitdao"/>
          <p:cNvPicPr>
            <a:picLocks noChangeAspect="1"/>
          </p:cNvPicPr>
          <p:nvPr/>
        </p:nvPicPr>
        <p:blipFill>
          <a:blip r:embed="rId4"/>
          <a:stretch>
            <a:fillRect/>
          </a:stretch>
        </p:blipFill>
        <p:spPr>
          <a:xfrm>
            <a:off x="526415" y="3890645"/>
            <a:ext cx="7896225" cy="2705100"/>
          </a:xfrm>
          <a:prstGeom prst="rect">
            <a:avLst/>
          </a:prstGeom>
        </p:spPr>
      </p:pic>
      <p:sp>
        <p:nvSpPr>
          <p:cNvPr id="6" name="椭圆 12"/>
          <p:cNvSpPr/>
          <p:nvPr/>
        </p:nvSpPr>
        <p:spPr>
          <a:xfrm>
            <a:off x="371475" y="55372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cxnSp>
        <p:nvCxnSpPr>
          <p:cNvPr id="7" name="Straight Arrow Connector 6"/>
          <p:cNvCxnSpPr/>
          <p:nvPr/>
        </p:nvCxnSpPr>
        <p:spPr>
          <a:xfrm flipV="1">
            <a:off x="2191385" y="612775"/>
            <a:ext cx="4511040" cy="3296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Monitorizeaza</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9" name="Picture 8" descr="loadTable"/>
          <p:cNvPicPr>
            <a:picLocks noChangeAspect="1"/>
          </p:cNvPicPr>
          <p:nvPr/>
        </p:nvPicPr>
        <p:blipFill>
          <a:blip r:embed="rId2"/>
          <a:stretch>
            <a:fillRect/>
          </a:stretch>
        </p:blipFill>
        <p:spPr>
          <a:xfrm>
            <a:off x="1894205" y="56515"/>
            <a:ext cx="7550785" cy="6647180"/>
          </a:xfrm>
          <a:prstGeom prst="rect">
            <a:avLst/>
          </a:prstGeom>
        </p:spPr>
      </p:pic>
      <p:pic>
        <p:nvPicPr>
          <p:cNvPr id="15" name="Content Placeholder 14" descr="monitorizeaza"/>
          <p:cNvPicPr>
            <a:picLocks noChangeAspect="1"/>
          </p:cNvPicPr>
          <p:nvPr>
            <p:ph idx="1"/>
          </p:nvPr>
        </p:nvPicPr>
        <p:blipFill>
          <a:blip r:embed="rId3"/>
          <a:stretch>
            <a:fillRect/>
          </a:stretch>
        </p:blipFill>
        <p:spPr>
          <a:xfrm>
            <a:off x="5772150" y="1598930"/>
            <a:ext cx="6369050" cy="488378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Despre HabitTracker</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630"/>
            <a:ext cx="513397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un utilizator si conecteaza-te</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C</a:t>
            </a:r>
            <a:r>
              <a:rPr lang="en-US" sz="4400" dirty="0">
                <a:solidFill>
                  <a:srgbClr val="02B3C5"/>
                </a:solidFill>
                <a:ea typeface="SimSun" panose="02010600030101010101" pitchFamily="2" charset="-122"/>
                <a:cs typeface="Calibri" panose="020F0502020204030204" pitchFamily="34" charset="0"/>
              </a:rPr>
              <a:t>uprins</a:t>
            </a:r>
            <a:endParaRPr 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559244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obiceiuri si monitorizeaza-le</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Castiga insigne</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7" name="Picture 6" descr="logaction"/>
          <p:cNvPicPr>
            <a:picLocks noChangeAspect="1"/>
          </p:cNvPicPr>
          <p:nvPr/>
        </p:nvPicPr>
        <p:blipFill>
          <a:blip r:embed="rId2"/>
          <a:stretch>
            <a:fillRect/>
          </a:stretch>
        </p:blipFill>
        <p:spPr>
          <a:xfrm>
            <a:off x="1939290" y="215900"/>
            <a:ext cx="9953625" cy="2019300"/>
          </a:xfrm>
          <a:prstGeom prst="rect">
            <a:avLst/>
          </a:prstGeom>
        </p:spPr>
      </p:pic>
      <p:pic>
        <p:nvPicPr>
          <p:cNvPr id="8" name="Picture 7" descr="stergeobicei"/>
          <p:cNvPicPr>
            <a:picLocks noChangeAspect="1"/>
          </p:cNvPicPr>
          <p:nvPr/>
        </p:nvPicPr>
        <p:blipFill>
          <a:blip r:embed="rId3"/>
          <a:stretch>
            <a:fillRect/>
          </a:stretch>
        </p:blipFill>
        <p:spPr>
          <a:xfrm>
            <a:off x="173355" y="3736340"/>
            <a:ext cx="8401050" cy="3076575"/>
          </a:xfrm>
          <a:prstGeom prst="rect">
            <a:avLst/>
          </a:prstGeom>
        </p:spPr>
      </p:pic>
      <p:pic>
        <p:nvPicPr>
          <p:cNvPr id="5" name="Picture 4" descr="log"/>
          <p:cNvPicPr>
            <a:picLocks noChangeAspect="1"/>
          </p:cNvPicPr>
          <p:nvPr/>
        </p:nvPicPr>
        <p:blipFill>
          <a:blip r:embed="rId4"/>
          <a:stretch>
            <a:fillRect/>
          </a:stretch>
        </p:blipFill>
        <p:spPr>
          <a:xfrm>
            <a:off x="6501765" y="1827530"/>
            <a:ext cx="539115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Statistici</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stats2"/>
          <p:cNvPicPr>
            <a:picLocks noChangeAspect="1"/>
          </p:cNvPicPr>
          <p:nvPr>
            <p:ph idx="1"/>
          </p:nvPr>
        </p:nvPicPr>
        <p:blipFill>
          <a:blip r:embed="rId1"/>
          <a:stretch>
            <a:fillRect/>
          </a:stretch>
        </p:blipFill>
        <p:spPr>
          <a:xfrm>
            <a:off x="2474595" y="555625"/>
            <a:ext cx="7842250" cy="596836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24485" y="26498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 name="椭圆 12"/>
          <p:cNvSpPr/>
          <p:nvPr/>
        </p:nvSpPr>
        <p:spPr>
          <a:xfrm>
            <a:off x="324485" y="711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Text Box 6"/>
          <p:cNvSpPr txBox="1"/>
          <p:nvPr/>
        </p:nvSpPr>
        <p:spPr>
          <a:xfrm>
            <a:off x="2633345" y="1030605"/>
            <a:ext cx="8485505" cy="5262245"/>
          </a:xfrm>
          <a:prstGeom prst="rect">
            <a:avLst/>
          </a:prstGeom>
          <a:noFill/>
        </p:spPr>
        <p:txBody>
          <a:bodyPr wrap="square" rtlCol="0">
            <a:spAutoFit/>
          </a:bodyPr>
          <a:p>
            <a:r>
              <a:rPr lang="en-US" sz="2400"/>
              <a:t>Utilizatorul are access la 5 metrice prin care poate evalua prrogresul facut pe un anumit obicei:</a:t>
            </a:r>
            <a:endParaRPr lang="en-US" sz="2400"/>
          </a:p>
          <a:p>
            <a:endParaRPr lang="en-US" sz="2400"/>
          </a:p>
          <a:p>
            <a:r>
              <a:rPr lang="en-US" sz="2400"/>
              <a:t>1. Streak - afiseaza numarul de zile consecutive logate, incluzand ziua de azi. Daca streakul este intrerupt (utilizatorul nu a logat intr-o zi nimic pentru acel obicei), numaratoarea se reia de la 0.</a:t>
            </a:r>
            <a:endParaRPr lang="en-US" sz="2400"/>
          </a:p>
          <a:p>
            <a:endParaRPr lang="en-US" sz="2400"/>
          </a:p>
          <a:p>
            <a:r>
              <a:rPr lang="en-US" sz="2400"/>
              <a:t>2. Numarul de zile logate pentru luna curenta</a:t>
            </a:r>
            <a:endParaRPr lang="en-US" sz="2400"/>
          </a:p>
          <a:p>
            <a:endParaRPr lang="en-US" sz="2400"/>
          </a:p>
          <a:p>
            <a:r>
              <a:rPr lang="en-US" sz="2400"/>
              <a:t>3. Numarul de zile logate pe anul curent</a:t>
            </a:r>
            <a:endParaRPr lang="en-US" sz="2400"/>
          </a:p>
          <a:p>
            <a:endParaRPr lang="en-US" sz="2400"/>
          </a:p>
          <a:p>
            <a:r>
              <a:rPr lang="en-US" sz="2400"/>
              <a:t>4. Rata de success a indeplinirii obiceiului pentru anul curent</a:t>
            </a:r>
            <a:endParaRPr lang="en-US" sz="2400"/>
          </a:p>
          <a:p>
            <a:endParaRPr lang="en-US" sz="2400"/>
          </a:p>
          <a:p>
            <a:r>
              <a:rPr lang="en-US" sz="2400"/>
              <a:t>5. Numarul total de zile logate </a:t>
            </a:r>
            <a:endParaRPr lang="en-US" sz="24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eak"/>
          <p:cNvPicPr>
            <a:picLocks noChangeAspect="1"/>
          </p:cNvPicPr>
          <p:nvPr>
            <p:ph idx="1"/>
          </p:nvPr>
        </p:nvPicPr>
        <p:blipFill>
          <a:blip r:embed="rId1"/>
          <a:stretch>
            <a:fillRect/>
          </a:stretch>
        </p:blipFill>
        <p:spPr>
          <a:xfrm>
            <a:off x="842645" y="1027430"/>
            <a:ext cx="10884535" cy="5367020"/>
          </a:xfrm>
          <a:prstGeom prst="rect">
            <a:avLst/>
          </a:prstGeom>
        </p:spPr>
      </p:pic>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pic>
        <p:nvPicPr>
          <p:cNvPr id="5" name="Picture 4" descr="streakfnc"/>
          <p:cNvPicPr>
            <a:picLocks noChangeAspect="1"/>
          </p:cNvPicPr>
          <p:nvPr/>
        </p:nvPicPr>
        <p:blipFill>
          <a:blip r:embed="rId1"/>
          <a:stretch>
            <a:fillRect/>
          </a:stretch>
        </p:blipFill>
        <p:spPr>
          <a:xfrm>
            <a:off x="307975" y="763905"/>
            <a:ext cx="11106785" cy="4898390"/>
          </a:xfrm>
          <a:prstGeom prst="rect">
            <a:avLst/>
          </a:prstGeom>
          <a:effectLst>
            <a:outerShdw blurRad="63500" sx="102000" sy="102000" algn="ctr" rotWithShape="0">
              <a:prstClr val="black">
                <a:alpha val="40000"/>
              </a:prstClr>
            </a:outerShdw>
          </a:effectLst>
        </p:spPr>
      </p:pic>
      <p:pic>
        <p:nvPicPr>
          <p:cNvPr id="3" name="Picture 2" descr="streakproc"/>
          <p:cNvPicPr>
            <a:picLocks noChangeAspect="1"/>
          </p:cNvPicPr>
          <p:nvPr/>
        </p:nvPicPr>
        <p:blipFill>
          <a:blip r:embed="rId2"/>
          <a:stretch>
            <a:fillRect/>
          </a:stretch>
        </p:blipFill>
        <p:spPr>
          <a:xfrm>
            <a:off x="3896360" y="4763770"/>
            <a:ext cx="7962900" cy="188912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An curent</a:t>
            </a:r>
            <a:endParaRPr lang="en-US" sz="2800"/>
          </a:p>
        </p:txBody>
      </p:sp>
      <p:pic>
        <p:nvPicPr>
          <p:cNvPr id="3" name="Content Placeholder 2" descr="ancurent"/>
          <p:cNvPicPr>
            <a:picLocks noChangeAspect="1"/>
          </p:cNvPicPr>
          <p:nvPr>
            <p:ph idx="1"/>
          </p:nvPr>
        </p:nvPicPr>
        <p:blipFill>
          <a:blip r:embed="rId1"/>
          <a:stretch>
            <a:fillRect/>
          </a:stretch>
        </p:blipFill>
        <p:spPr>
          <a:xfrm>
            <a:off x="509270" y="859155"/>
            <a:ext cx="11436985" cy="5502910"/>
          </a:xfrm>
          <a:prstGeom prst="rect">
            <a:avLst/>
          </a:prstGeom>
        </p:spPr>
      </p:pic>
      <p:sp>
        <p:nvSpPr>
          <p:cNvPr id="12" name="Text Box 11"/>
          <p:cNvSpPr txBox="1"/>
          <p:nvPr/>
        </p:nvSpPr>
        <p:spPr>
          <a:xfrm>
            <a:off x="5456555" y="4650105"/>
            <a:ext cx="6119495" cy="147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procedure zileLogateAnCurent (IN habit int, user int , out days int)</a:t>
            </a:r>
            <a:endParaRPr lang="en-US"/>
          </a:p>
          <a:p>
            <a:r>
              <a:rPr lang="en-US"/>
              <a:t>select count(habit_id) as done from habit_history where habit_id=habit and user_id =user and marked_as=1 and year(date_marked)=YEAR(CURDATE());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Insigne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Text Box 10"/>
          <p:cNvSpPr txBox="1"/>
          <p:nvPr/>
        </p:nvSpPr>
        <p:spPr>
          <a:xfrm>
            <a:off x="2633345" y="1572895"/>
            <a:ext cx="8485505" cy="3046095"/>
          </a:xfrm>
          <a:prstGeom prst="rect">
            <a:avLst/>
          </a:prstGeom>
          <a:noFill/>
        </p:spPr>
        <p:txBody>
          <a:bodyPr wrap="square" rtlCol="0">
            <a:spAutoFit/>
          </a:bodyPr>
          <a:p>
            <a:r>
              <a:rPr lang="en-US" sz="2400"/>
              <a:t>Utilizatorii care ating un anumit numar total de logari sunt recompensati prin insigne.</a:t>
            </a:r>
            <a:endParaRPr lang="en-US" sz="2400"/>
          </a:p>
          <a:p>
            <a:endParaRPr lang="en-US" sz="2400"/>
          </a:p>
          <a:p>
            <a:r>
              <a:rPr lang="en-US" sz="2400"/>
              <a:t>Pentru a acorda insignele folosim un trigger care verifica, in momentul in care un user logheaza un obicei ca indeplinit, daca s-a indeplinit numarul de logari necesare obtinerii unui badge si insereaza in tabela care stocheaza istoricul de insigne o intrare pentru utilizatorul si insigna corespunzatoare.</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4" name="Picture 3" descr="insigne"/>
          <p:cNvPicPr>
            <a:picLocks noChangeAspect="1"/>
          </p:cNvPicPr>
          <p:nvPr/>
        </p:nvPicPr>
        <p:blipFill>
          <a:blip r:embed="rId2"/>
          <a:stretch>
            <a:fillRect/>
          </a:stretch>
        </p:blipFill>
        <p:spPr>
          <a:xfrm>
            <a:off x="1929765" y="1496060"/>
            <a:ext cx="5502910" cy="4208780"/>
          </a:xfrm>
          <a:prstGeom prst="rect">
            <a:avLst/>
          </a:prstGeom>
          <a:effectLst>
            <a:outerShdw blurRad="63500" sx="102000" sy="102000" algn="ctr" rotWithShape="0">
              <a:prstClr val="black">
                <a:alpha val="40000"/>
              </a:prstClr>
            </a:outerShdw>
          </a:effectLst>
        </p:spPr>
      </p:pic>
      <p:pic>
        <p:nvPicPr>
          <p:cNvPr id="11" name="Picture 10" descr="badgeij"/>
          <p:cNvPicPr>
            <a:picLocks noChangeAspect="1"/>
          </p:cNvPicPr>
          <p:nvPr/>
        </p:nvPicPr>
        <p:blipFill>
          <a:blip r:embed="rId3"/>
          <a:stretch>
            <a:fillRect/>
          </a:stretch>
        </p:blipFill>
        <p:spPr>
          <a:xfrm>
            <a:off x="7495540" y="210820"/>
            <a:ext cx="4370705" cy="6436360"/>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70730" y="2254250"/>
            <a:ext cx="3018155" cy="2306955"/>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Habit Tracker</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Text Box 12"/>
          <p:cNvSpPr txBox="1"/>
          <p:nvPr/>
        </p:nvSpPr>
        <p:spPr>
          <a:xfrm>
            <a:off x="2145030" y="755015"/>
            <a:ext cx="9525000" cy="5077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GainBadge after insert on habit_history </a:t>
            </a:r>
            <a:endParaRPr lang="en-US"/>
          </a:p>
          <a:p>
            <a:r>
              <a:rPr lang="en-US"/>
              <a:t>-- acest trigger se apeleaza in momentul in care un utilizator logheaza un obicei ca si efectuat.Se va calcula daca numarul total de logari pentru acel obicei se afla intre valorile definite si in acel caz va initia operatia de insert in tabela care tine evidenta badgeurilor obtinute de utilizatori, acordand badge-ul corespunzator userului.</a:t>
            </a:r>
            <a:endParaRPr lang="en-US"/>
          </a:p>
          <a:p>
            <a:r>
              <a:rPr lang="en-US"/>
              <a:t>FOR EACH ROW </a:t>
            </a:r>
            <a:endParaRPr lang="en-US"/>
          </a:p>
          <a:p>
            <a:r>
              <a:rPr lang="en-US"/>
              <a:t>  BEGIN</a:t>
            </a:r>
            <a:endParaRPr lang="en-US"/>
          </a:p>
          <a:p>
            <a:r>
              <a:rPr lang="en-US"/>
              <a:t>SET @x = (</a:t>
            </a:r>
            <a:endParaRPr lang="en-US"/>
          </a:p>
          <a:p>
            <a:r>
              <a:rPr lang="en-US"/>
              <a:t> select count(habit_id) as done from habit_history where habit_id=new.habit_id and user_id =new.user_id and marked_as=1 and year(date_marked)=YEAR(CURDATE())</a:t>
            </a:r>
            <a:endParaRPr lang="en-US"/>
          </a:p>
          <a:p>
            <a:r>
              <a:rPr lang="en-US"/>
              <a:t>);</a:t>
            </a:r>
            <a:endParaRPr lang="en-US"/>
          </a:p>
          <a:p>
            <a:r>
              <a:rPr lang="en-US"/>
              <a:t>   IF ( @x &gt; 0 AND @x&lt;5 ) THEN</a:t>
            </a:r>
            <a:endParaRPr lang="en-US"/>
          </a:p>
          <a:p>
            <a:r>
              <a:rPr lang="en-US"/>
              <a:t>   insert into badge_history (badge_id, user_id) values (1, new.user_id);</a:t>
            </a:r>
            <a:endParaRPr lang="en-US"/>
          </a:p>
          <a:p>
            <a:r>
              <a:rPr lang="en-US"/>
              <a:t>   elseif ( @x &gt;= 5 AND @x&lt;10) THEN</a:t>
            </a:r>
            <a:endParaRPr lang="en-US"/>
          </a:p>
          <a:p>
            <a:r>
              <a:rPr lang="en-US"/>
              <a:t>   insert into badge_history (badge_id, user_id) values (2, new.user_id);</a:t>
            </a:r>
            <a:endParaRPr lang="en-US"/>
          </a:p>
          <a:p>
            <a:r>
              <a:rPr lang="en-US"/>
              <a:t>   elseif ( @x &gt;= 10 AND @x&lt;30) THEN</a:t>
            </a:r>
            <a:endParaRPr lang="en-US"/>
          </a:p>
          <a:p>
            <a:r>
              <a:rPr lang="en-US"/>
              <a:t>   insert into badge_history (badge_id, user_id) values (3, new.user_id);</a:t>
            </a:r>
            <a:endParaRPr lang="en-US"/>
          </a:p>
          <a:p>
            <a:r>
              <a:rPr lang="en-US"/>
              <a:t>  end if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Admin Mode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admin"/>
          <p:cNvPicPr>
            <a:picLocks noChangeAspect="1"/>
          </p:cNvPicPr>
          <p:nvPr/>
        </p:nvPicPr>
        <p:blipFill>
          <a:blip r:embed="rId2"/>
          <a:stretch>
            <a:fillRect/>
          </a:stretch>
        </p:blipFill>
        <p:spPr>
          <a:xfrm>
            <a:off x="3167380" y="741045"/>
            <a:ext cx="7101205" cy="5375910"/>
          </a:xfrm>
          <a:prstGeom prst="rect">
            <a:avLst/>
          </a:prstGeom>
          <a:effectLst>
            <a:outerShdw blurRad="63500" sx="102000" sy="102000" algn="ctr" rotWithShape="0">
              <a:prstClr val="black">
                <a:alpha val="40000"/>
              </a:prstClr>
            </a:outerShdw>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Text Box 4"/>
          <p:cNvSpPr txBox="1"/>
          <p:nvPr/>
        </p:nvSpPr>
        <p:spPr>
          <a:xfrm>
            <a:off x="2396490" y="271780"/>
            <a:ext cx="9084945" cy="3138170"/>
          </a:xfrm>
          <a:prstGeom prst="rect">
            <a:avLst/>
          </a:prstGeom>
          <a:noFill/>
        </p:spPr>
        <p:txBody>
          <a:bodyPr wrap="square" rtlCol="0">
            <a:spAutoFit/>
          </a:bodyPr>
          <a:p>
            <a:r>
              <a:rPr lang="en-US"/>
              <a:t>Aplicatia ofera si un mod de Super User, care are acces la date despre utilizatori si obiceiurile create, cu posibilitatea de stergere a informatiilor din aceste tabele.</a:t>
            </a:r>
            <a:endParaRPr lang="en-US"/>
          </a:p>
          <a:p>
            <a:endParaRPr lang="en-US"/>
          </a:p>
          <a:p>
            <a:endParaRPr lang="en-US"/>
          </a:p>
          <a:p>
            <a:r>
              <a:rPr lang="en-US"/>
              <a:t>Stergerea unui utilizator presupune stergerea din baza de date a oricaror date care apartin acestui utilizator, inclusiv obiceiurile create de acesta si istoricul logarilor. </a:t>
            </a:r>
            <a:endParaRPr lang="en-US"/>
          </a:p>
          <a:p>
            <a:endParaRPr lang="en-US"/>
          </a:p>
          <a:p>
            <a:endParaRPr lang="en-US"/>
          </a:p>
          <a:p>
            <a:endParaRPr lang="en-US"/>
          </a:p>
          <a:p>
            <a:endParaRPr lang="en-US"/>
          </a:p>
          <a:p>
            <a:endParaRPr lang="en-US"/>
          </a:p>
        </p:txBody>
      </p:sp>
      <p:pic>
        <p:nvPicPr>
          <p:cNvPr id="8" name="Picture 7" descr="deletejava"/>
          <p:cNvPicPr>
            <a:picLocks noChangeAspect="1"/>
          </p:cNvPicPr>
          <p:nvPr/>
        </p:nvPicPr>
        <p:blipFill>
          <a:blip r:embed="rId2"/>
          <a:stretch>
            <a:fillRect/>
          </a:stretch>
        </p:blipFill>
        <p:spPr>
          <a:xfrm>
            <a:off x="2127885" y="2244725"/>
            <a:ext cx="8502650" cy="3291205"/>
          </a:xfrm>
          <a:prstGeom prst="rect">
            <a:avLst/>
          </a:prstGeom>
        </p:spPr>
      </p:pic>
      <p:pic>
        <p:nvPicPr>
          <p:cNvPr id="6" name="Picture 5" descr="delete user"/>
          <p:cNvPicPr>
            <a:picLocks noChangeAspect="1"/>
          </p:cNvPicPr>
          <p:nvPr/>
        </p:nvPicPr>
        <p:blipFill>
          <a:blip r:embed="rId3"/>
          <a:stretch>
            <a:fillRect/>
          </a:stretch>
        </p:blipFill>
        <p:spPr>
          <a:xfrm>
            <a:off x="6570345" y="4138295"/>
            <a:ext cx="5498465" cy="256603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86233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view users"/>
          <p:cNvPicPr>
            <a:picLocks noChangeAspect="1"/>
          </p:cNvPicPr>
          <p:nvPr/>
        </p:nvPicPr>
        <p:blipFill>
          <a:blip r:embed="rId2"/>
          <a:stretch>
            <a:fillRect/>
          </a:stretch>
        </p:blipFill>
        <p:spPr>
          <a:xfrm>
            <a:off x="2435860" y="598170"/>
            <a:ext cx="8298180" cy="5662295"/>
          </a:xfrm>
          <a:prstGeom prst="rect">
            <a:avLst/>
          </a:prstGeom>
        </p:spPr>
      </p:pic>
      <p:sp>
        <p:nvSpPr>
          <p:cNvPr id="6" name="椭圆 12"/>
          <p:cNvSpPr/>
          <p:nvPr/>
        </p:nvSpPr>
        <p:spPr>
          <a:xfrm>
            <a:off x="371475" y="3446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607310"/>
            <a:ext cx="3140710" cy="1938020"/>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Bibliografie si surse recomandate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555" y="930275"/>
            <a:ext cx="5709920" cy="368300"/>
          </a:xfrm>
          <a:prstGeom prst="rect">
            <a:avLst/>
          </a:prstGeom>
          <a:noFill/>
        </p:spPr>
        <p:txBody>
          <a:bodyPr wrap="square" rtlCol="0" anchor="t">
            <a:spAutoFit/>
          </a:bodyPr>
          <a:p>
            <a:r>
              <a:rPr lang="en-US">
                <a:solidFill>
                  <a:schemeClr val="accent1"/>
                </a:solidFill>
              </a:rPr>
              <a:t>https://www.javatpoint.com/free-java-projects</a:t>
            </a:r>
            <a:endParaRPr lang="en-US">
              <a:solidFill>
                <a:schemeClr val="accent1"/>
              </a:solidFill>
            </a:endParaRPr>
          </a:p>
        </p:txBody>
      </p:sp>
      <p:sp>
        <p:nvSpPr>
          <p:cNvPr id="3" name="Text Box 2"/>
          <p:cNvSpPr txBox="1"/>
          <p:nvPr/>
        </p:nvSpPr>
        <p:spPr>
          <a:xfrm>
            <a:off x="1450340" y="1298575"/>
            <a:ext cx="8784590" cy="368300"/>
          </a:xfrm>
          <a:prstGeom prst="rect">
            <a:avLst/>
          </a:prstGeom>
          <a:noFill/>
        </p:spPr>
        <p:txBody>
          <a:bodyPr wrap="square" rtlCol="0">
            <a:spAutoFit/>
          </a:bodyPr>
          <a:p>
            <a:r>
              <a:rPr lang="en-US"/>
              <a:t>Exemple de mici aplicatii Java care pot fi folosite ca punct de pornire si extinse</a:t>
            </a:r>
            <a:endParaRPr lang="en-US"/>
          </a:p>
        </p:txBody>
      </p:sp>
      <p:sp>
        <p:nvSpPr>
          <p:cNvPr id="6" name="Text Box 5"/>
          <p:cNvSpPr txBox="1"/>
          <p:nvPr/>
        </p:nvSpPr>
        <p:spPr>
          <a:xfrm>
            <a:off x="694055" y="1864360"/>
            <a:ext cx="5646420" cy="368300"/>
          </a:xfrm>
          <a:prstGeom prst="rect">
            <a:avLst/>
          </a:prstGeom>
          <a:noFill/>
        </p:spPr>
        <p:txBody>
          <a:bodyPr wrap="square" rtlCol="0" anchor="t">
            <a:spAutoFit/>
          </a:bodyPr>
          <a:p>
            <a:r>
              <a:rPr lang="en-US">
                <a:solidFill>
                  <a:schemeClr val="accent1"/>
                </a:solidFill>
              </a:rPr>
              <a:t>https://www.youtube.com/watch?v=e5bZRGkjDq8</a:t>
            </a:r>
            <a:endParaRPr lang="en-US">
              <a:solidFill>
                <a:schemeClr val="accent1"/>
              </a:solidFill>
            </a:endParaRPr>
          </a:p>
        </p:txBody>
      </p:sp>
      <p:sp>
        <p:nvSpPr>
          <p:cNvPr id="8" name="Text Box 7"/>
          <p:cNvSpPr txBox="1"/>
          <p:nvPr/>
        </p:nvSpPr>
        <p:spPr>
          <a:xfrm>
            <a:off x="1496060" y="2232660"/>
            <a:ext cx="8784590" cy="368300"/>
          </a:xfrm>
          <a:prstGeom prst="rect">
            <a:avLst/>
          </a:prstGeom>
          <a:noFill/>
        </p:spPr>
        <p:txBody>
          <a:bodyPr wrap="square" rtlCol="0">
            <a:spAutoFit/>
          </a:bodyPr>
          <a:p>
            <a:r>
              <a:rPr lang="en-US"/>
              <a:t>Un scurt tutorial despre triggere</a:t>
            </a:r>
            <a:endParaRPr lang="en-US"/>
          </a:p>
        </p:txBody>
      </p:sp>
      <p:sp>
        <p:nvSpPr>
          <p:cNvPr id="9" name="Text Box 8"/>
          <p:cNvSpPr txBox="1"/>
          <p:nvPr/>
        </p:nvSpPr>
        <p:spPr>
          <a:xfrm>
            <a:off x="694055" y="2715895"/>
            <a:ext cx="6671945" cy="368300"/>
          </a:xfrm>
          <a:prstGeom prst="rect">
            <a:avLst/>
          </a:prstGeom>
          <a:noFill/>
        </p:spPr>
        <p:txBody>
          <a:bodyPr wrap="square" rtlCol="0" anchor="t">
            <a:spAutoFit/>
          </a:bodyPr>
          <a:p>
            <a:r>
              <a:rPr lang="en-US">
                <a:solidFill>
                  <a:schemeClr val="accent1"/>
                </a:solidFill>
              </a:rPr>
              <a:t>https://www.youtube.com/channel/UCTBGXCJHORQjivtgtMsmkAQ</a:t>
            </a:r>
            <a:endParaRPr lang="en-US">
              <a:solidFill>
                <a:schemeClr val="accent1"/>
              </a:solidFill>
            </a:endParaRPr>
          </a:p>
        </p:txBody>
      </p:sp>
      <p:sp>
        <p:nvSpPr>
          <p:cNvPr id="10" name="Text Box 9"/>
          <p:cNvSpPr txBox="1"/>
          <p:nvPr/>
        </p:nvSpPr>
        <p:spPr>
          <a:xfrm>
            <a:off x="1530985" y="3068955"/>
            <a:ext cx="8784590" cy="368300"/>
          </a:xfrm>
          <a:prstGeom prst="rect">
            <a:avLst/>
          </a:prstGeom>
          <a:noFill/>
        </p:spPr>
        <p:txBody>
          <a:bodyPr wrap="square" rtlCol="0">
            <a:spAutoFit/>
          </a:bodyPr>
          <a:p>
            <a:r>
              <a:rPr lang="en-US"/>
              <a:t>Un canal de tutoriale foarte bine explicate. Recomand in special cel de MySQL</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2" name="文本框 33"/>
          <p:cNvSpPr txBox="1"/>
          <p:nvPr/>
        </p:nvSpPr>
        <p:spPr>
          <a:xfrm>
            <a:off x="3074988" y="5173663"/>
            <a:ext cx="2074862" cy="306705"/>
          </a:xfrm>
          <a:prstGeom prst="rect">
            <a:avLst/>
          </a:prstGeom>
          <a:noFill/>
          <a:ln w="9525">
            <a:noFill/>
          </a:ln>
        </p:spPr>
        <p:txBody>
          <a:bodyPr anchor="t">
            <a:spAutoFit/>
          </a:bodyPr>
          <a:p>
            <a:pPr algn="dist">
              <a:buFont typeface="Arial" panose="020B0604020202020204" pitchFamily="34" charset="0"/>
            </a:pPr>
            <a:r>
              <a:rPr lang="en-US" sz="1400" dirty="0">
                <a:solidFill>
                  <a:srgbClr val="424242"/>
                </a:solidFill>
                <a:ea typeface="SimSun" panose="02010600030101010101" pitchFamily="2" charset="-122"/>
                <a:cs typeface="Calibri" panose="020F0502020204030204" pitchFamily="34" charset="0"/>
              </a:rPr>
              <a:t>Lia Ghita</a:t>
            </a:r>
            <a:endParaRPr 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6080" y="295275"/>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1135380" y="1149350"/>
            <a:ext cx="11262360" cy="5169535"/>
          </a:xfrm>
          <a:prstGeom prst="rect">
            <a:avLst/>
          </a:prstGeom>
          <a:noFill/>
        </p:spPr>
        <p:txBody>
          <a:bodyPr wrap="square" rtlCol="0">
            <a:spAutoFit/>
          </a:bodyPr>
          <a:p>
            <a:r>
              <a:rPr lang="en-US" sz="2400"/>
              <a:t>Ideea</a:t>
            </a:r>
            <a:r>
              <a:rPr lang="en-US" sz="2400"/>
              <a:t> aplicatiei a aparut dupa experiementarea cu diverse astfel de aplicatii care ajuta utilizatorul sa isi monitorizeze obiceiurile, dar nu ofera (sau ofera doar in varianta Premium) anumite functionalitati legate de statistica.</a:t>
            </a:r>
            <a:endParaRPr lang="en-US" sz="2400"/>
          </a:p>
          <a:p>
            <a:endParaRPr lang="en-US"/>
          </a:p>
          <a:p>
            <a:r>
              <a:rPr lang="en-US" sz="2400"/>
              <a:t>Multe aplicatii permit utilizatorului sa selecteze fie in calendar, fie printr-un UI liniar, posibilitatea de a marca obiceiuri ca realizate si ofera posibilitatea de a monitoriza un Streak (numarul de logari consecutive curente).</a:t>
            </a:r>
            <a:endParaRPr lang="en-US" sz="2400"/>
          </a:p>
          <a:p>
            <a:endParaRPr lang="en-US" sz="2400"/>
          </a:p>
          <a:p>
            <a:r>
              <a:rPr lang="en-US" sz="2400"/>
              <a:t>Din punct de vedere psihologic, acest streak este foarte motivant atata timp cat este mentinut, dar de indata ce utilizatorul a esuat in a il mentine, devine foarte nemotivant.</a:t>
            </a:r>
            <a:endParaRPr lang="en-US" sz="2400"/>
          </a:p>
          <a:p>
            <a:endParaRPr lang="en-US" sz="2400"/>
          </a:p>
          <a:p>
            <a:r>
              <a:rPr lang="en-US" sz="2400"/>
              <a:t>Astfel ca ceea ce incerc sa realizez prin aceasta aplicatie este sa aduc mai multe aspecte statistice legate de evaolutia utilizatorului in atentia sa, motivant prin sublinierea progresului lunar sau anual si chiar total de la inceputul utilizarii aplicatiei.</a:t>
            </a:r>
            <a:endParaRPr lang="en-US" sz="2400"/>
          </a:p>
        </p:txBody>
      </p:sp>
      <p:sp>
        <p:nvSpPr>
          <p:cNvPr id="6" name="Oval 287"/>
          <p:cNvSpPr/>
          <p:nvPr/>
        </p:nvSpPr>
        <p:spPr>
          <a:xfrm>
            <a:off x="280988" y="407797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1"/>
          <p:cNvSpPr/>
          <p:nvPr/>
        </p:nvSpPr>
        <p:spPr>
          <a:xfrm>
            <a:off x="281305" y="283781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5"/>
          <p:cNvSpPr/>
          <p:nvPr/>
        </p:nvSpPr>
        <p:spPr>
          <a:xfrm>
            <a:off x="281305" y="152304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281305" y="5453063"/>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407035" y="302260"/>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946150" y="1054735"/>
            <a:ext cx="10672445" cy="1198880"/>
          </a:xfrm>
          <a:prstGeom prst="rect">
            <a:avLst/>
          </a:prstGeom>
          <a:noFill/>
        </p:spPr>
        <p:txBody>
          <a:bodyPr wrap="square" rtlCol="0">
            <a:spAutoFit/>
          </a:bodyPr>
          <a:p>
            <a:r>
              <a:rPr lang="en-US" sz="2400"/>
              <a:t>Nu in ultimul rand, aspectul de Gamification este de asemenea motivant, iar pentru acest lucru utilizatorii sunt premiati cu insigne, in functie de progresul facut in a isi loga activitatea. </a:t>
            </a:r>
            <a:endParaRPr lang="en-US" sz="2400"/>
          </a:p>
        </p:txBody>
      </p:sp>
      <p:sp>
        <p:nvSpPr>
          <p:cNvPr id="6" name="Oval 309"/>
          <p:cNvSpPr/>
          <p:nvPr/>
        </p:nvSpPr>
        <p:spPr>
          <a:xfrm>
            <a:off x="178435" y="1334770"/>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LOG IN</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main page"/>
          <p:cNvPicPr>
            <a:picLocks noChangeAspect="1"/>
          </p:cNvPicPr>
          <p:nvPr/>
        </p:nvPicPr>
        <p:blipFill>
          <a:blip r:embed="rId1"/>
          <a:stretch>
            <a:fillRect/>
          </a:stretch>
        </p:blipFill>
        <p:spPr>
          <a:xfrm>
            <a:off x="2640330" y="1002665"/>
            <a:ext cx="7236460" cy="5546725"/>
          </a:xfrm>
          <a:prstGeom prst="rect">
            <a:avLst/>
          </a:prstGeom>
        </p:spPr>
      </p:pic>
      <p:sp>
        <p:nvSpPr>
          <p:cNvPr id="8" name="Text Box 7"/>
          <p:cNvSpPr txBox="1"/>
          <p:nvPr/>
        </p:nvSpPr>
        <p:spPr>
          <a:xfrm>
            <a:off x="456565" y="234315"/>
            <a:ext cx="7665720" cy="460375"/>
          </a:xfrm>
          <a:prstGeom prst="rect">
            <a:avLst/>
          </a:prstGeom>
          <a:noFill/>
        </p:spPr>
        <p:txBody>
          <a:bodyPr wrap="square" rtlCol="0">
            <a:spAutoFit/>
          </a:bodyPr>
          <a:p>
            <a:r>
              <a:rPr lang="en-US" sz="2400"/>
              <a:t>Logheaza-te sau creaza un cont nou de utilizator</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0065" y="407670"/>
            <a:ext cx="9904730" cy="829945"/>
          </a:xfrm>
          <a:prstGeom prst="rect">
            <a:avLst/>
          </a:prstGeom>
          <a:noFill/>
        </p:spPr>
        <p:txBody>
          <a:bodyPr wrap="square" rtlCol="0">
            <a:spAutoFit/>
          </a:bodyPr>
          <a:p>
            <a:r>
              <a:rPr lang="en-US" sz="2400"/>
              <a:t>Punctul de pornire al aplicatiei este reprezentat de Meniul de Login.</a:t>
            </a:r>
            <a:endParaRPr lang="en-US" sz="2400"/>
          </a:p>
          <a:p>
            <a:r>
              <a:rPr lang="en-US" sz="2400"/>
              <a:t>Un utilizator existent se poate loga, iar un utilizator nou se poate inregistra.</a:t>
            </a:r>
            <a:endParaRPr lang="en-US" sz="2400"/>
          </a:p>
        </p:txBody>
      </p:sp>
      <p:pic>
        <p:nvPicPr>
          <p:cNvPr id="5" name="Picture 4" descr="login"/>
          <p:cNvPicPr>
            <a:picLocks noChangeAspect="1"/>
          </p:cNvPicPr>
          <p:nvPr/>
        </p:nvPicPr>
        <p:blipFill>
          <a:blip r:embed="rId1"/>
          <a:stretch>
            <a:fillRect/>
          </a:stretch>
        </p:blipFill>
        <p:spPr>
          <a:xfrm>
            <a:off x="520065" y="1654810"/>
            <a:ext cx="5410200" cy="4143375"/>
          </a:xfrm>
          <a:prstGeom prst="rect">
            <a:avLst/>
          </a:prstGeom>
        </p:spPr>
      </p:pic>
      <p:pic>
        <p:nvPicPr>
          <p:cNvPr id="6" name="Picture 5" descr="creazauser"/>
          <p:cNvPicPr>
            <a:picLocks noChangeAspect="1"/>
          </p:cNvPicPr>
          <p:nvPr/>
        </p:nvPicPr>
        <p:blipFill>
          <a:blip r:embed="rId2"/>
          <a:stretch>
            <a:fillRect/>
          </a:stretch>
        </p:blipFill>
        <p:spPr>
          <a:xfrm>
            <a:off x="6135370" y="1673860"/>
            <a:ext cx="5381625" cy="4124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267970" y="156210"/>
            <a:ext cx="3100705" cy="6543675"/>
          </a:xfrm>
          <a:prstGeom prst="rect">
            <a:avLst/>
          </a:prstGeom>
        </p:spPr>
      </p:pic>
      <p:sp>
        <p:nvSpPr>
          <p:cNvPr id="7" name="椭圆 12"/>
          <p:cNvSpPr/>
          <p:nvPr/>
        </p:nvSpPr>
        <p:spPr>
          <a:xfrm>
            <a:off x="718820" y="525907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718820" y="55651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12"/>
          <p:cNvSpPr/>
          <p:nvPr/>
        </p:nvSpPr>
        <p:spPr>
          <a:xfrm>
            <a:off x="718820" y="46507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718820" y="1727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2"/>
          <p:cNvSpPr/>
          <p:nvPr/>
        </p:nvSpPr>
        <p:spPr>
          <a:xfrm>
            <a:off x="718820" y="8432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Text Box 11"/>
          <p:cNvSpPr txBox="1"/>
          <p:nvPr/>
        </p:nvSpPr>
        <p:spPr>
          <a:xfrm>
            <a:off x="3879215" y="928370"/>
            <a:ext cx="6450965" cy="4523105"/>
          </a:xfrm>
          <a:prstGeom prst="rect">
            <a:avLst/>
          </a:prstGeom>
          <a:noFill/>
        </p:spPr>
        <p:txBody>
          <a:bodyPr wrap="square" rtlCol="0">
            <a:spAutoFit/>
          </a:bodyPr>
          <a:p>
            <a:r>
              <a:rPr lang="en-US" sz="2400"/>
              <a:t>Pana aici avem 5 clase implicate:</a:t>
            </a:r>
            <a:endParaRPr lang="en-US" sz="2400"/>
          </a:p>
          <a:p>
            <a:endParaRPr lang="en-US" sz="2400"/>
          </a:p>
          <a:p>
            <a:r>
              <a:rPr lang="en-US" sz="2400"/>
              <a:t>HabitTracker este clasa ce contine metoda main(), de unde pornim, la fel si meniul principal.</a:t>
            </a:r>
            <a:endParaRPr lang="en-US" sz="2400"/>
          </a:p>
          <a:p>
            <a:endParaRPr lang="en-US" sz="2400"/>
          </a:p>
          <a:p>
            <a:r>
              <a:rPr lang="en-US" sz="2400"/>
              <a:t>Clasele UserLogin si UserForm care extind JFrame reprezinta paginile de Login respectiv Sign Up</a:t>
            </a:r>
            <a:endParaRPr lang="en-US" sz="2400"/>
          </a:p>
          <a:p>
            <a:endParaRPr lang="en-US" sz="2400"/>
          </a:p>
          <a:p>
            <a:r>
              <a:rPr lang="en-US" sz="2400"/>
              <a:t>Din pachetul de clase dao ne folosim de conexiunea cu baza de date (DB) si de UserDao (unde avem metode ce tin de date referitoare la user)</a:t>
            </a:r>
            <a:endParaRPr 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6241</Words>
  <Application>WPS Presentation</Application>
  <PresentationFormat/>
  <Paragraphs>188</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Lia</cp:lastModifiedBy>
  <cp:revision>62</cp:revision>
  <dcterms:created xsi:type="dcterms:W3CDTF">2015-07-04T02:09:00Z</dcterms:created>
  <dcterms:modified xsi:type="dcterms:W3CDTF">2020-06-21T16:23:25Z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