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3" autoAdjust="0"/>
    <p:restoredTop sz="94660"/>
  </p:normalViewPr>
  <p:slideViewPr>
    <p:cSldViewPr>
      <p:cViewPr varScale="1">
        <p:scale>
          <a:sx n="60" d="100"/>
          <a:sy n="60" d="100"/>
        </p:scale>
        <p:origin x="15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7027B2-D84A-4DDA-BA30-E1C44BAACDDE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9ACFE2F-920D-406C-A366-0A674A26D5B9}">
      <dgm:prSet phldrT="[Text]" custT="1"/>
      <dgm:spPr/>
      <dgm:t>
        <a:bodyPr/>
        <a:lstStyle/>
        <a:p>
          <a:r>
            <a:rPr lang="pt-BR" sz="1800" b="1" dirty="0">
              <a:latin typeface="Arial" panose="020B0604020202020204" pitchFamily="34" charset="0"/>
              <a:cs typeface="Arial" panose="020B0604020202020204" pitchFamily="34" charset="0"/>
            </a:rPr>
            <a:t>Batimetria</a:t>
          </a:r>
          <a:endParaRPr lang="en-GB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676850-634B-407C-8A3A-C0E1DDBFB38C}" type="parTrans" cxnId="{1229137B-48B3-4174-A401-69E8EFB6EF69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FB511C-F01D-41F6-9C29-75D8FE1AB1BF}" type="sibTrans" cxnId="{1229137B-48B3-4174-A401-69E8EFB6EF69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EFB221-B795-47F2-B509-B34E5007A54C}">
      <dgm:prSet phldrT="[Text]" custT="1"/>
      <dgm:spPr/>
      <dgm:t>
        <a:bodyPr/>
        <a:lstStyle/>
        <a:p>
          <a:r>
            <a:rPr lang="pt-BR" sz="1800" b="1" dirty="0">
              <a:latin typeface="Arial" panose="020B0604020202020204" pitchFamily="34" charset="0"/>
              <a:cs typeface="Arial" panose="020B0604020202020204" pitchFamily="34" charset="0"/>
            </a:rPr>
            <a:t>Área de manguezal</a:t>
          </a:r>
          <a:endParaRPr lang="en-GB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56EDB3-BCC4-4756-94A6-ABE65231332E}" type="parTrans" cxnId="{9113F85D-736F-450D-81B2-B695B6A25D61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315170-72EB-40B6-B9EF-896B60157ACA}" type="sibTrans" cxnId="{9113F85D-736F-450D-81B2-B695B6A25D61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383466-80DB-4DA8-9C96-A0CE89C860A1}" type="pres">
      <dgm:prSet presAssocID="{EF7027B2-D84A-4DDA-BA30-E1C44BAACDDE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494BAA34-3859-40BD-9EA1-E1D3E74EAD72}" type="pres">
      <dgm:prSet presAssocID="{EF7027B2-D84A-4DDA-BA30-E1C44BAACDDE}" presName="cycle" presStyleCnt="0"/>
      <dgm:spPr/>
    </dgm:pt>
    <dgm:pt modelId="{2C368ECC-8724-422E-8452-444175E902D2}" type="pres">
      <dgm:prSet presAssocID="{EF7027B2-D84A-4DDA-BA30-E1C44BAACDDE}" presName="centerShape" presStyleCnt="0"/>
      <dgm:spPr/>
    </dgm:pt>
    <dgm:pt modelId="{AF6A0241-5BB3-4135-80E9-3E11CA774072}" type="pres">
      <dgm:prSet presAssocID="{EF7027B2-D84A-4DDA-BA30-E1C44BAACDDE}" presName="connSite" presStyleLbl="node1" presStyleIdx="0" presStyleCnt="3"/>
      <dgm:spPr/>
    </dgm:pt>
    <dgm:pt modelId="{739F2980-13F9-4131-9D45-03D1209F7423}" type="pres">
      <dgm:prSet presAssocID="{EF7027B2-D84A-4DDA-BA30-E1C44BAACDDE}" presName="visible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83D3CC40-FD6C-40C5-A46D-0F9732C58E62}" type="pres">
      <dgm:prSet presAssocID="{95676850-634B-407C-8A3A-C0E1DDBFB38C}" presName="Name25" presStyleLbl="parChTrans1D1" presStyleIdx="0" presStyleCnt="2"/>
      <dgm:spPr/>
    </dgm:pt>
    <dgm:pt modelId="{5DFAC178-7109-4C47-868C-B2EDC452F738}" type="pres">
      <dgm:prSet presAssocID="{C9ACFE2F-920D-406C-A366-0A674A26D5B9}" presName="node" presStyleCnt="0"/>
      <dgm:spPr/>
    </dgm:pt>
    <dgm:pt modelId="{B89BD4C5-5DDC-460A-B480-69145819BE53}" type="pres">
      <dgm:prSet presAssocID="{C9ACFE2F-920D-406C-A366-0A674A26D5B9}" presName="parentNode" presStyleLbl="node1" presStyleIdx="1" presStyleCnt="3" custScaleX="121790" custScaleY="115166" custLinFactNeighborY="-34216">
        <dgm:presLayoutVars>
          <dgm:chMax val="1"/>
          <dgm:bulletEnabled val="1"/>
        </dgm:presLayoutVars>
      </dgm:prSet>
      <dgm:spPr/>
    </dgm:pt>
    <dgm:pt modelId="{15E3992C-AFF7-4902-8420-19FBC68A23D5}" type="pres">
      <dgm:prSet presAssocID="{C9ACFE2F-920D-406C-A366-0A674A26D5B9}" presName="childNode" presStyleLbl="revTx" presStyleIdx="0" presStyleCnt="0">
        <dgm:presLayoutVars>
          <dgm:bulletEnabled val="1"/>
        </dgm:presLayoutVars>
      </dgm:prSet>
      <dgm:spPr/>
    </dgm:pt>
    <dgm:pt modelId="{05A41600-C3C5-474D-9789-F5245CA0CE4A}" type="pres">
      <dgm:prSet presAssocID="{CE56EDB3-BCC4-4756-94A6-ABE65231332E}" presName="Name25" presStyleLbl="parChTrans1D1" presStyleIdx="1" presStyleCnt="2"/>
      <dgm:spPr/>
    </dgm:pt>
    <dgm:pt modelId="{B0EFEF9A-2873-46A5-A9AF-CE6F23304A0C}" type="pres">
      <dgm:prSet presAssocID="{F9EFB221-B795-47F2-B509-B34E5007A54C}" presName="node" presStyleCnt="0"/>
      <dgm:spPr/>
    </dgm:pt>
    <dgm:pt modelId="{51866F84-BD79-4423-98A4-930F8524B794}" type="pres">
      <dgm:prSet presAssocID="{F9EFB221-B795-47F2-B509-B34E5007A54C}" presName="parentNode" presStyleLbl="node1" presStyleIdx="2" presStyleCnt="3" custScaleX="132551" custScaleY="124222" custLinFactNeighborX="7967" custLinFactNeighborY="894">
        <dgm:presLayoutVars>
          <dgm:chMax val="1"/>
          <dgm:bulletEnabled val="1"/>
        </dgm:presLayoutVars>
      </dgm:prSet>
      <dgm:spPr/>
    </dgm:pt>
    <dgm:pt modelId="{7E0B0CF3-9211-4554-BDCE-77D000428593}" type="pres">
      <dgm:prSet presAssocID="{F9EFB221-B795-47F2-B509-B34E5007A54C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77FD713E-3925-4CCF-907E-CAEA111BE961}" type="presOf" srcId="{EF7027B2-D84A-4DDA-BA30-E1C44BAACDDE}" destId="{40383466-80DB-4DA8-9C96-A0CE89C860A1}" srcOrd="0" destOrd="0" presId="urn:microsoft.com/office/officeart/2005/8/layout/radial2"/>
    <dgm:cxn modelId="{BE177C5C-AD39-4061-9AFA-4EC9D63A5E4B}" type="presOf" srcId="{F9EFB221-B795-47F2-B509-B34E5007A54C}" destId="{51866F84-BD79-4423-98A4-930F8524B794}" srcOrd="0" destOrd="0" presId="urn:microsoft.com/office/officeart/2005/8/layout/radial2"/>
    <dgm:cxn modelId="{9113F85D-736F-450D-81B2-B695B6A25D61}" srcId="{EF7027B2-D84A-4DDA-BA30-E1C44BAACDDE}" destId="{F9EFB221-B795-47F2-B509-B34E5007A54C}" srcOrd="1" destOrd="0" parTransId="{CE56EDB3-BCC4-4756-94A6-ABE65231332E}" sibTransId="{25315170-72EB-40B6-B9EF-896B60157ACA}"/>
    <dgm:cxn modelId="{1229137B-48B3-4174-A401-69E8EFB6EF69}" srcId="{EF7027B2-D84A-4DDA-BA30-E1C44BAACDDE}" destId="{C9ACFE2F-920D-406C-A366-0A674A26D5B9}" srcOrd="0" destOrd="0" parTransId="{95676850-634B-407C-8A3A-C0E1DDBFB38C}" sibTransId="{01FB511C-F01D-41F6-9C29-75D8FE1AB1BF}"/>
    <dgm:cxn modelId="{F77900DD-86E4-47BA-B477-CC7F93078EE9}" type="presOf" srcId="{C9ACFE2F-920D-406C-A366-0A674A26D5B9}" destId="{B89BD4C5-5DDC-460A-B480-69145819BE53}" srcOrd="0" destOrd="0" presId="urn:microsoft.com/office/officeart/2005/8/layout/radial2"/>
    <dgm:cxn modelId="{F54808F0-B93D-4CBD-AC12-E53E3273C16F}" type="presOf" srcId="{95676850-634B-407C-8A3A-C0E1DDBFB38C}" destId="{83D3CC40-FD6C-40C5-A46D-0F9732C58E62}" srcOrd="0" destOrd="0" presId="urn:microsoft.com/office/officeart/2005/8/layout/radial2"/>
    <dgm:cxn modelId="{498CA4F7-61A1-4114-8D15-F259176DC19C}" type="presOf" srcId="{CE56EDB3-BCC4-4756-94A6-ABE65231332E}" destId="{05A41600-C3C5-474D-9789-F5245CA0CE4A}" srcOrd="0" destOrd="0" presId="urn:microsoft.com/office/officeart/2005/8/layout/radial2"/>
    <dgm:cxn modelId="{1CC737AA-E0B6-4E81-BB5D-0D9003D77362}" type="presParOf" srcId="{40383466-80DB-4DA8-9C96-A0CE89C860A1}" destId="{494BAA34-3859-40BD-9EA1-E1D3E74EAD72}" srcOrd="0" destOrd="0" presId="urn:microsoft.com/office/officeart/2005/8/layout/radial2"/>
    <dgm:cxn modelId="{CB4D3867-B73A-4019-A52F-5413BB07412F}" type="presParOf" srcId="{494BAA34-3859-40BD-9EA1-E1D3E74EAD72}" destId="{2C368ECC-8724-422E-8452-444175E902D2}" srcOrd="0" destOrd="0" presId="urn:microsoft.com/office/officeart/2005/8/layout/radial2"/>
    <dgm:cxn modelId="{6AF34265-BA35-4C4A-86BA-E5EDD8DBE872}" type="presParOf" srcId="{2C368ECC-8724-422E-8452-444175E902D2}" destId="{AF6A0241-5BB3-4135-80E9-3E11CA774072}" srcOrd="0" destOrd="0" presId="urn:microsoft.com/office/officeart/2005/8/layout/radial2"/>
    <dgm:cxn modelId="{7164447F-C3DB-42E2-A0BE-51DDE6364FA1}" type="presParOf" srcId="{2C368ECC-8724-422E-8452-444175E902D2}" destId="{739F2980-13F9-4131-9D45-03D1209F7423}" srcOrd="1" destOrd="0" presId="urn:microsoft.com/office/officeart/2005/8/layout/radial2"/>
    <dgm:cxn modelId="{8995FCB3-F667-40F3-BCB8-984917FC2863}" type="presParOf" srcId="{494BAA34-3859-40BD-9EA1-E1D3E74EAD72}" destId="{83D3CC40-FD6C-40C5-A46D-0F9732C58E62}" srcOrd="1" destOrd="0" presId="urn:microsoft.com/office/officeart/2005/8/layout/radial2"/>
    <dgm:cxn modelId="{9B77E082-1167-4BA4-8221-A7CDC11EF3B4}" type="presParOf" srcId="{494BAA34-3859-40BD-9EA1-E1D3E74EAD72}" destId="{5DFAC178-7109-4C47-868C-B2EDC452F738}" srcOrd="2" destOrd="0" presId="urn:microsoft.com/office/officeart/2005/8/layout/radial2"/>
    <dgm:cxn modelId="{D88471A5-24A8-496E-B70A-5DDE84DBE9F4}" type="presParOf" srcId="{5DFAC178-7109-4C47-868C-B2EDC452F738}" destId="{B89BD4C5-5DDC-460A-B480-69145819BE53}" srcOrd="0" destOrd="0" presId="urn:microsoft.com/office/officeart/2005/8/layout/radial2"/>
    <dgm:cxn modelId="{1F49296F-58D2-46A4-B2F2-C69CF6390719}" type="presParOf" srcId="{5DFAC178-7109-4C47-868C-B2EDC452F738}" destId="{15E3992C-AFF7-4902-8420-19FBC68A23D5}" srcOrd="1" destOrd="0" presId="urn:microsoft.com/office/officeart/2005/8/layout/radial2"/>
    <dgm:cxn modelId="{DFF4E818-C011-4A5D-952F-1979C623B196}" type="presParOf" srcId="{494BAA34-3859-40BD-9EA1-E1D3E74EAD72}" destId="{05A41600-C3C5-474D-9789-F5245CA0CE4A}" srcOrd="3" destOrd="0" presId="urn:microsoft.com/office/officeart/2005/8/layout/radial2"/>
    <dgm:cxn modelId="{20A9E5FB-088A-4358-B511-E917917B6F69}" type="presParOf" srcId="{494BAA34-3859-40BD-9EA1-E1D3E74EAD72}" destId="{B0EFEF9A-2873-46A5-A9AF-CE6F23304A0C}" srcOrd="4" destOrd="0" presId="urn:microsoft.com/office/officeart/2005/8/layout/radial2"/>
    <dgm:cxn modelId="{0F7E3451-0D70-4519-8927-34D61361DB74}" type="presParOf" srcId="{B0EFEF9A-2873-46A5-A9AF-CE6F23304A0C}" destId="{51866F84-BD79-4423-98A4-930F8524B794}" srcOrd="0" destOrd="0" presId="urn:microsoft.com/office/officeart/2005/8/layout/radial2"/>
    <dgm:cxn modelId="{5759889E-2DCD-4839-9230-D5770EA92DC7}" type="presParOf" srcId="{B0EFEF9A-2873-46A5-A9AF-CE6F23304A0C}" destId="{7E0B0CF3-9211-4554-BDCE-77D000428593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A41600-C3C5-474D-9789-F5245CA0CE4A}">
      <dsp:nvSpPr>
        <dsp:cNvPr id="0" name=""/>
        <dsp:cNvSpPr/>
      </dsp:nvSpPr>
      <dsp:spPr>
        <a:xfrm rot="1721162">
          <a:off x="1760750" y="3070085"/>
          <a:ext cx="631708" cy="67324"/>
        </a:xfrm>
        <a:custGeom>
          <a:avLst/>
          <a:gdLst/>
          <a:ahLst/>
          <a:cxnLst/>
          <a:rect l="0" t="0" r="0" b="0"/>
          <a:pathLst>
            <a:path>
              <a:moveTo>
                <a:pt x="0" y="33662"/>
              </a:moveTo>
              <a:lnTo>
                <a:pt x="631708" y="336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3CC40-FD6C-40C5-A46D-0F9732C58E62}">
      <dsp:nvSpPr>
        <dsp:cNvPr id="0" name=""/>
        <dsp:cNvSpPr/>
      </dsp:nvSpPr>
      <dsp:spPr>
        <a:xfrm rot="19292251">
          <a:off x="1715176" y="1606137"/>
          <a:ext cx="777388" cy="67324"/>
        </a:xfrm>
        <a:custGeom>
          <a:avLst/>
          <a:gdLst/>
          <a:ahLst/>
          <a:cxnLst/>
          <a:rect l="0" t="0" r="0" b="0"/>
          <a:pathLst>
            <a:path>
              <a:moveTo>
                <a:pt x="0" y="33662"/>
              </a:moveTo>
              <a:lnTo>
                <a:pt x="777388" y="336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9F2980-13F9-4131-9D45-03D1209F7423}">
      <dsp:nvSpPr>
        <dsp:cNvPr id="0" name=""/>
        <dsp:cNvSpPr/>
      </dsp:nvSpPr>
      <dsp:spPr>
        <a:xfrm>
          <a:off x="-138522" y="1375462"/>
          <a:ext cx="2280046" cy="228004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BD4C5-5DDC-460A-B480-69145819BE53}">
      <dsp:nvSpPr>
        <dsp:cNvPr id="0" name=""/>
        <dsp:cNvSpPr/>
      </dsp:nvSpPr>
      <dsp:spPr>
        <a:xfrm>
          <a:off x="2213024" y="103582"/>
          <a:ext cx="1666121" cy="1575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latin typeface="Arial" panose="020B0604020202020204" pitchFamily="34" charset="0"/>
              <a:cs typeface="Arial" panose="020B0604020202020204" pitchFamily="34" charset="0"/>
            </a:rPr>
            <a:t>Batimetria</a:t>
          </a:r>
          <a:endParaRPr lang="en-GB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57022" y="334309"/>
        <a:ext cx="1178125" cy="1114049"/>
      </dsp:txXfrm>
    </dsp:sp>
    <dsp:sp modelId="{51866F84-BD79-4423-98A4-930F8524B794}">
      <dsp:nvSpPr>
        <dsp:cNvPr id="0" name=""/>
        <dsp:cNvSpPr/>
      </dsp:nvSpPr>
      <dsp:spPr>
        <a:xfrm>
          <a:off x="2230006" y="2834087"/>
          <a:ext cx="1813334" cy="16993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latin typeface="Arial" panose="020B0604020202020204" pitchFamily="34" charset="0"/>
              <a:cs typeface="Arial" panose="020B0604020202020204" pitchFamily="34" charset="0"/>
            </a:rPr>
            <a:t>Área de manguezal</a:t>
          </a:r>
          <a:endParaRPr lang="en-GB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95563" y="3082957"/>
        <a:ext cx="1282220" cy="1201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9C629-5BEB-4C28-962F-B97740E45468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F41D2-5684-4AF3-BE62-AB2F6396004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06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CE33-41B9-4433-95C9-01523AF2E609}" type="datetimeFigureOut">
              <a:rPr lang="en-GB" smtClean="0"/>
              <a:pPr/>
              <a:t>11/12/2017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827E-2C6C-4B52-87E3-C74ECBAC5817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2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CE33-41B9-4433-95C9-01523AF2E609}" type="datetimeFigureOut">
              <a:rPr lang="en-GB" smtClean="0"/>
              <a:pPr/>
              <a:t>11/12/2017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827E-2C6C-4B52-87E3-C74ECBAC5817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91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CE33-41B9-4433-95C9-01523AF2E609}" type="datetimeFigureOut">
              <a:rPr lang="en-GB" smtClean="0"/>
              <a:pPr/>
              <a:t>11/12/2017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827E-2C6C-4B52-87E3-C74ECBAC5817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37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CE33-41B9-4433-95C9-01523AF2E609}" type="datetimeFigureOut">
              <a:rPr lang="en-GB" smtClean="0"/>
              <a:pPr/>
              <a:t>11/12/2017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827E-2C6C-4B52-87E3-C74ECBAC5817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7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CE33-41B9-4433-95C9-01523AF2E609}" type="datetimeFigureOut">
              <a:rPr lang="en-GB" smtClean="0"/>
              <a:pPr/>
              <a:t>11/12/2017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827E-2C6C-4B52-87E3-C74ECBAC5817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09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CE33-41B9-4433-95C9-01523AF2E609}" type="datetimeFigureOut">
              <a:rPr lang="en-GB" smtClean="0"/>
              <a:pPr/>
              <a:t>11/12/2017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827E-2C6C-4B52-87E3-C74ECBAC5817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16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CE33-41B9-4433-95C9-01523AF2E609}" type="datetimeFigureOut">
              <a:rPr lang="en-GB" smtClean="0"/>
              <a:pPr/>
              <a:t>11/12/2017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827E-2C6C-4B52-87E3-C74ECBAC5817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96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CE33-41B9-4433-95C9-01523AF2E609}" type="datetimeFigureOut">
              <a:rPr lang="en-GB" smtClean="0"/>
              <a:pPr/>
              <a:t>11/12/2017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827E-2C6C-4B52-87E3-C74ECBAC5817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25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CE33-41B9-4433-95C9-01523AF2E609}" type="datetimeFigureOut">
              <a:rPr lang="en-GB" smtClean="0"/>
              <a:pPr/>
              <a:t>11/12/2017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827E-2C6C-4B52-87E3-C74ECBAC5817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19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CE33-41B9-4433-95C9-01523AF2E609}" type="datetimeFigureOut">
              <a:rPr lang="en-GB" smtClean="0"/>
              <a:pPr/>
              <a:t>11/12/2017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827E-2C6C-4B52-87E3-C74ECBAC5817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47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CE33-41B9-4433-95C9-01523AF2E609}" type="datetimeFigureOut">
              <a:rPr lang="en-GB" smtClean="0"/>
              <a:pPr/>
              <a:t>11/12/2017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827E-2C6C-4B52-87E3-C74ECBAC5817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08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CE33-41B9-4433-95C9-01523AF2E609}" type="datetimeFigureOut">
              <a:rPr lang="en-GB" smtClean="0"/>
              <a:pPr/>
              <a:t>11/12/2017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2827E-2C6C-4B52-87E3-C74ECBAC5817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3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50654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EDITAL:</a:t>
            </a:r>
          </a:p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MCTIC/CNPq - Nº 21/2017 – Pesquisa e</a:t>
            </a:r>
          </a:p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Desenvolvimento em Ações Integradas e Sustentáveis nas Baías do</a:t>
            </a:r>
          </a:p>
          <a:p>
            <a:pPr algn="ctr"/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Brasil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DO PROJETO: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Subida do nível do mar e a Baía da Babitonga: uma abordagem eco-morfodinamica para prever e mitigar impactos</a:t>
            </a:r>
          </a:p>
          <a:p>
            <a:pPr algn="ctr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DE TRABALHO:</a:t>
            </a:r>
          </a:p>
          <a:p>
            <a:pPr algn="ctr"/>
            <a:endParaRPr lang="pt-B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89040"/>
            <a:ext cx="1212726" cy="12127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437" y="3952658"/>
            <a:ext cx="1354643" cy="104593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5266793"/>
            <a:ext cx="9143999" cy="923330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Prof. Antonio Klein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Prof. Antonio Fetter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Dr. L. Pedro Almeida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Prof. Rudimar Dazzi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Prof. Rodrigo Lyra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Mr. Fernando Concatto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Prof. Michel Mahiques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581" y="3827214"/>
            <a:ext cx="1296819" cy="129681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95536" y="3645024"/>
            <a:ext cx="2376264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50651" y="3244334"/>
            <a:ext cx="1659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Coordenação</a:t>
            </a:r>
          </a:p>
        </p:txBody>
      </p:sp>
    </p:spTree>
    <p:extLst>
      <p:ext uri="{BB962C8B-B14F-4D97-AF65-F5344CB8AC3E}">
        <p14:creationId xmlns:p14="http://schemas.microsoft.com/office/powerpoint/2010/main" val="386584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37984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OBJECTIVO DO PROJECTO:</a:t>
            </a:r>
          </a:p>
          <a:p>
            <a:pPr algn="ctr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b="1" dirty="0"/>
              <a:t>Prever os impactos da subida do nível médio do mar no ambiente fisico e ecológico da baía da Babitonga, e investigar medidas de mitigação usando uma abordagem "construindo com a natureza". </a:t>
            </a:r>
          </a:p>
          <a:p>
            <a:pPr algn="ctr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METAS:</a:t>
            </a:r>
          </a:p>
          <a:p>
            <a:pPr algn="ctr"/>
            <a:endParaRPr lang="pt-B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Evolução eco-morfodinâmica da Baía da Babitonga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Estrutura e composicao sedimentar da Baia da Babitonga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Impacto da subida do nivel medio do mar na Baia da Babitonga e medidas de mitigacao</a:t>
            </a:r>
          </a:p>
          <a:p>
            <a:pPr marL="800100" lvl="1" indent="-34290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Visualização e análise de dados geoespaciais via Google Earth Engine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2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12789714"/>
              </p:ext>
            </p:extLst>
          </p:nvPr>
        </p:nvGraphicFramePr>
        <p:xfrm>
          <a:off x="780256" y="877557"/>
          <a:ext cx="6096000" cy="5092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18864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Evolução eco-morfodinâmica da Baía da Babitonga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4467" y="1196752"/>
            <a:ext cx="18133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Metodologia: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Sensoriamento 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remoto espacial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275856" y="2580101"/>
            <a:ext cx="20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Inversão óptica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19614" y="5519363"/>
            <a:ext cx="23711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Segmentação de 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imagem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3528" y="5374957"/>
            <a:ext cx="27366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Cobertura: desde 1984 </a:t>
            </a:r>
          </a:p>
          <a:p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até 2017 (33 anos)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44208" y="1340768"/>
            <a:ext cx="24810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Objectivos: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Validação e calibração do método in-situ</a:t>
            </a:r>
          </a:p>
          <a:p>
            <a:pPr marL="285750" indent="-285750">
              <a:buFontTx/>
              <a:buChar char="-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 Identificar padrões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variabilidade e suas escalas espaciais e temporais;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 Identificar tendências e determinar taxas de variação;</a:t>
            </a:r>
          </a:p>
        </p:txBody>
      </p:sp>
      <p:sp>
        <p:nvSpPr>
          <p:cNvPr id="8" name="Right Brace 7"/>
          <p:cNvSpPr/>
          <p:nvPr/>
        </p:nvSpPr>
        <p:spPr>
          <a:xfrm>
            <a:off x="5673633" y="836712"/>
            <a:ext cx="482543" cy="532898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1475656" y="4695254"/>
            <a:ext cx="576064" cy="5388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54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8864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 startAt="2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Estrutura e composicao sedimentar da Baia da Babitonga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sisimica_rasa-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8" r="21838"/>
          <a:stretch/>
        </p:blipFill>
        <p:spPr bwMode="auto">
          <a:xfrm>
            <a:off x="323528" y="1476588"/>
            <a:ext cx="3602086" cy="27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testemunh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76588"/>
            <a:ext cx="3888432" cy="276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23528" y="1103085"/>
            <a:ext cx="3018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Metodologia: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Sísmica rasa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4242038" y="1124744"/>
            <a:ext cx="4506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Metodologia: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Testemunhos sedimentares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339294" y="4537182"/>
            <a:ext cx="37286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Objectivos: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Identificar a estrutura sedimentar;</a:t>
            </a:r>
          </a:p>
          <a:p>
            <a:pPr marL="285750" indent="-285750">
              <a:buFontTx/>
              <a:buChar char="-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Presença de bolsas de gás raso;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59774" y="4540652"/>
            <a:ext cx="40886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Objectivos: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Calcular taxas de sedimentação;</a:t>
            </a:r>
          </a:p>
          <a:p>
            <a:pPr marL="285750" indent="-285750">
              <a:buFontTx/>
              <a:buChar char="-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Contaminação sedimentar (hidrocarbonetos e metais pesados)</a:t>
            </a:r>
          </a:p>
        </p:txBody>
      </p:sp>
    </p:spTree>
    <p:extLst>
      <p:ext uri="{BB962C8B-B14F-4D97-AF65-F5344CB8AC3E}">
        <p14:creationId xmlns:p14="http://schemas.microsoft.com/office/powerpoint/2010/main" val="70149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8864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 startAt="3"/>
            </a:pPr>
            <a:r>
              <a:rPr lang="pt-BR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 da subida do nivel medio do mar na Baia da Babitonga e medidas de mitigacao</a:t>
            </a:r>
          </a:p>
        </p:txBody>
      </p:sp>
      <p:pic>
        <p:nvPicPr>
          <p:cNvPr id="5122" name="Picture 2" descr="malha_mode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51807"/>
            <a:ext cx="4032448" cy="326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9" descr="https://www.ecodebate.com.br/wp-content/uploads/2016/11/20161130-161130b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3" t="5774"/>
          <a:stretch/>
        </p:blipFill>
        <p:spPr bwMode="auto">
          <a:xfrm>
            <a:off x="5372440" y="1700808"/>
            <a:ext cx="339517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11560" y="1196752"/>
            <a:ext cx="7269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Metodologia: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Modelação numérica (modelo Delft 3D + modulo VEG)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372440" y="4617456"/>
            <a:ext cx="37286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Objectivos: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Desenvolver/validar modelo hidrodinamico e morfologico.</a:t>
            </a:r>
          </a:p>
          <a:p>
            <a:pPr marL="285750" indent="-285750">
              <a:buFontTx/>
              <a:buChar char="-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Prever impacto de diferentes cenários de subida do mar.</a:t>
            </a:r>
          </a:p>
        </p:txBody>
      </p:sp>
      <p:pic>
        <p:nvPicPr>
          <p:cNvPr id="7" name="Picture 3" descr="delft3d_vegetation-01">
            <a:extLst>
              <a:ext uri="{FF2B5EF4-FFF2-40B4-BE49-F238E27FC236}">
                <a16:creationId xmlns:a16="http://schemas.microsoft.com/office/drawing/2014/main" id="{3E989607-089E-489B-B5B3-0EFF19FC8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17543"/>
            <a:ext cx="4177713" cy="150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39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8864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 startAt="3"/>
            </a:pPr>
            <a:r>
              <a:rPr lang="pt-BR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 da subida do nivel medio do mar na Baia da Babitonga e medidas de mitigacao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59632" y="980728"/>
            <a:ext cx="6558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Investigar medidas de mitigação “construindo com a natureza”</a:t>
            </a:r>
            <a:endParaRPr lang="en-GB" dirty="0"/>
          </a:p>
        </p:txBody>
      </p:sp>
      <p:pic>
        <p:nvPicPr>
          <p:cNvPr id="6146" name="Picture 2" descr="mitigacao-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412776"/>
            <a:ext cx="8914259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835696" y="6165304"/>
            <a:ext cx="554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Objectivo: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Modelação numérica da criação de áreas de manguezais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2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8864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 startAt="4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Visualização e análise de dados geoespaciais via Google Earth Engine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ferramenta-01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36" y="1232756"/>
            <a:ext cx="8856984" cy="442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90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358</Words>
  <Application>Microsoft Office PowerPoint</Application>
  <PresentationFormat>Apresentação no Ecrã (4:3)</PresentationFormat>
  <Paragraphs>81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Luis Pedro Almeida</cp:lastModifiedBy>
  <cp:revision>89</cp:revision>
  <dcterms:created xsi:type="dcterms:W3CDTF">2017-09-05T18:40:59Z</dcterms:created>
  <dcterms:modified xsi:type="dcterms:W3CDTF">2017-12-11T11:50:45Z</dcterms:modified>
</cp:coreProperties>
</file>