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D8E33-E21D-4C62-859C-E5D1FCD1E756}" v="3" dt="2022-07-29T04:35:34.530"/>
    <p1510:client id="{83CD1CE8-7A65-4A6F-9328-C2DAB2E2D229}" v="29" dt="2022-07-29T04:34:1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5"/>
  </p:normalViewPr>
  <p:slideViewPr>
    <p:cSldViewPr snapToGrid="0">
      <p:cViewPr varScale="1">
        <p:scale>
          <a:sx n="102" d="100"/>
          <a:sy n="102" d="100"/>
        </p:scale>
        <p:origin x="216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don Wang" userId="S::z5309206@ad.unsw.edu.au::539d01e8-5333-4066-ac0c-d94bcc17fc6e" providerId="AD" clId="Web-{753D8E33-E21D-4C62-859C-E5D1FCD1E756}"/>
    <pc:docChg chg="modSld">
      <pc:chgData name="Gordon Wang" userId="S::z5309206@ad.unsw.edu.au::539d01e8-5333-4066-ac0c-d94bcc17fc6e" providerId="AD" clId="Web-{753D8E33-E21D-4C62-859C-E5D1FCD1E756}" dt="2022-07-29T04:35:34.530" v="2" actId="1076"/>
      <pc:docMkLst>
        <pc:docMk/>
      </pc:docMkLst>
      <pc:sldChg chg="modSp">
        <pc:chgData name="Gordon Wang" userId="S::z5309206@ad.unsw.edu.au::539d01e8-5333-4066-ac0c-d94bcc17fc6e" providerId="AD" clId="Web-{753D8E33-E21D-4C62-859C-E5D1FCD1E756}" dt="2022-07-29T04:35:34.530" v="2" actId="1076"/>
        <pc:sldMkLst>
          <pc:docMk/>
          <pc:sldMk cId="3374605539" sldId="269"/>
        </pc:sldMkLst>
        <pc:spChg chg="mod">
          <ac:chgData name="Gordon Wang" userId="S::z5309206@ad.unsw.edu.au::539d01e8-5333-4066-ac0c-d94bcc17fc6e" providerId="AD" clId="Web-{753D8E33-E21D-4C62-859C-E5D1FCD1E756}" dt="2022-07-29T04:35:24.452" v="0" actId="1076"/>
          <ac:spMkLst>
            <pc:docMk/>
            <pc:sldMk cId="3374605539" sldId="269"/>
            <ac:spMk id="7" creationId="{CEBCD133-3CA5-972A-C7E3-F2458D833EA0}"/>
          </ac:spMkLst>
        </pc:spChg>
        <pc:spChg chg="mod">
          <ac:chgData name="Gordon Wang" userId="S::z5309206@ad.unsw.edu.au::539d01e8-5333-4066-ac0c-d94bcc17fc6e" providerId="AD" clId="Web-{753D8E33-E21D-4C62-859C-E5D1FCD1E756}" dt="2022-07-29T04:35:34.530" v="2" actId="1076"/>
          <ac:spMkLst>
            <pc:docMk/>
            <pc:sldMk cId="3374605539" sldId="269"/>
            <ac:spMk id="8" creationId="{A55FFD4F-0228-FD2E-7156-857DC6459D50}"/>
          </ac:spMkLst>
        </pc:spChg>
      </pc:sldChg>
    </pc:docChg>
  </pc:docChgLst>
  <pc:docChgLst>
    <pc:chgData name="Gordon Wang" userId="S::z5309206@ad.unsw.edu.au::539d01e8-5333-4066-ac0c-d94bcc17fc6e" providerId="AD" clId="Web-{83CD1CE8-7A65-4A6F-9328-C2DAB2E2D229}"/>
    <pc:docChg chg="modSld">
      <pc:chgData name="Gordon Wang" userId="S::z5309206@ad.unsw.edu.au::539d01e8-5333-4066-ac0c-d94bcc17fc6e" providerId="AD" clId="Web-{83CD1CE8-7A65-4A6F-9328-C2DAB2E2D229}" dt="2022-07-29T04:34:15.152" v="26" actId="1076"/>
      <pc:docMkLst>
        <pc:docMk/>
      </pc:docMkLst>
      <pc:sldChg chg="modSp">
        <pc:chgData name="Gordon Wang" userId="S::z5309206@ad.unsw.edu.au::539d01e8-5333-4066-ac0c-d94bcc17fc6e" providerId="AD" clId="Web-{83CD1CE8-7A65-4A6F-9328-C2DAB2E2D229}" dt="2022-07-29T04:33:59.244" v="25" actId="1076"/>
        <pc:sldMkLst>
          <pc:docMk/>
          <pc:sldMk cId="2477515438" sldId="263"/>
        </pc:sldMkLst>
        <pc:spChg chg="mod">
          <ac:chgData name="Gordon Wang" userId="S::z5309206@ad.unsw.edu.au::539d01e8-5333-4066-ac0c-d94bcc17fc6e" providerId="AD" clId="Web-{83CD1CE8-7A65-4A6F-9328-C2DAB2E2D229}" dt="2022-07-29T04:33:59.244" v="25" actId="1076"/>
          <ac:spMkLst>
            <pc:docMk/>
            <pc:sldMk cId="2477515438" sldId="263"/>
            <ac:spMk id="2" creationId="{1325DB8C-C9F1-B224-FA14-646AA55CF24A}"/>
          </ac:spMkLst>
        </pc:spChg>
      </pc:sldChg>
      <pc:sldChg chg="modSp">
        <pc:chgData name="Gordon Wang" userId="S::z5309206@ad.unsw.edu.au::539d01e8-5333-4066-ac0c-d94bcc17fc6e" providerId="AD" clId="Web-{83CD1CE8-7A65-4A6F-9328-C2DAB2E2D229}" dt="2022-07-29T04:34:15.152" v="26" actId="1076"/>
        <pc:sldMkLst>
          <pc:docMk/>
          <pc:sldMk cId="1845048511" sldId="264"/>
        </pc:sldMkLst>
        <pc:spChg chg="mod">
          <ac:chgData name="Gordon Wang" userId="S::z5309206@ad.unsw.edu.au::539d01e8-5333-4066-ac0c-d94bcc17fc6e" providerId="AD" clId="Web-{83CD1CE8-7A65-4A6F-9328-C2DAB2E2D229}" dt="2022-07-29T04:34:15.152" v="26" actId="1076"/>
          <ac:spMkLst>
            <pc:docMk/>
            <pc:sldMk cId="1845048511" sldId="264"/>
            <ac:spMk id="2" creationId="{1325DB8C-C9F1-B224-FA14-646AA55CF24A}"/>
          </ac:spMkLst>
        </pc:spChg>
      </pc:sldChg>
      <pc:sldChg chg="modSp">
        <pc:chgData name="Gordon Wang" userId="S::z5309206@ad.unsw.edu.au::539d01e8-5333-4066-ac0c-d94bcc17fc6e" providerId="AD" clId="Web-{83CD1CE8-7A65-4A6F-9328-C2DAB2E2D229}" dt="2022-07-29T04:33:31.258" v="24" actId="20577"/>
        <pc:sldMkLst>
          <pc:docMk/>
          <pc:sldMk cId="2162807378" sldId="279"/>
        </pc:sldMkLst>
        <pc:spChg chg="mod">
          <ac:chgData name="Gordon Wang" userId="S::z5309206@ad.unsw.edu.au::539d01e8-5333-4066-ac0c-d94bcc17fc6e" providerId="AD" clId="Web-{83CD1CE8-7A65-4A6F-9328-C2DAB2E2D229}" dt="2022-07-29T04:33:31.258" v="24" actId="20577"/>
          <ac:spMkLst>
            <pc:docMk/>
            <pc:sldMk cId="2162807378" sldId="279"/>
            <ac:spMk id="2" creationId="{1325DB8C-C9F1-B224-FA14-646AA55CF2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33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8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5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3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2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C3D1-93A2-4463-A957-870143D505BF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C05787-C6E7-4544-B54C-1BCD21D6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46" y="3353834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latin typeface="Arial Narrow" panose="020B0606020202030204" pitchFamily="34" charset="0"/>
              </a:rPr>
              <a:t>Pre and Post Usability Test</a:t>
            </a:r>
            <a:br>
              <a:rPr lang="en-US" b="1">
                <a:latin typeface="Arial Narrow" panose="020B0606020202030204" pitchFamily="34" charset="0"/>
              </a:rPr>
            </a:br>
            <a:r>
              <a:rPr lang="en-US" b="1">
                <a:latin typeface="Arial Narrow" panose="020B0606020202030204" pitchFamily="34" charset="0"/>
              </a:rPr>
              <a:t>Questions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96" y="328950"/>
            <a:ext cx="5024300" cy="36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9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4312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On a scale of 1 to 10,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how would you rate the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choice of name for this app?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EAA4-4877-28B2-63C9-366FEF97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5" y="3429000"/>
            <a:ext cx="8408441" cy="11853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BCD133-3CA5-972A-C7E3-F2458D833EA0}"/>
              </a:ext>
            </a:extLst>
          </p:cNvPr>
          <p:cNvSpPr txBox="1">
            <a:spLocks/>
          </p:cNvSpPr>
          <p:nvPr/>
        </p:nvSpPr>
        <p:spPr>
          <a:xfrm>
            <a:off x="1902692" y="4283084"/>
            <a:ext cx="1182254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Hate 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FFD4F-0228-FD2E-7156-857DC6459D50}"/>
              </a:ext>
            </a:extLst>
          </p:cNvPr>
          <p:cNvSpPr txBox="1">
            <a:spLocks/>
          </p:cNvSpPr>
          <p:nvPr/>
        </p:nvSpPr>
        <p:spPr>
          <a:xfrm>
            <a:off x="9303110" y="4230090"/>
            <a:ext cx="1659616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Love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E0F2C-D7AA-3766-7FA4-FAAADD98F8BC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1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702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4312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On a scale of 1 to 10,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how would you rate the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design of the logo for this app?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EAA4-4877-28B2-63C9-366FEF97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5" y="3429000"/>
            <a:ext cx="8408441" cy="11853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BCD133-3CA5-972A-C7E3-F2458D833EA0}"/>
              </a:ext>
            </a:extLst>
          </p:cNvPr>
          <p:cNvSpPr txBox="1">
            <a:spLocks/>
          </p:cNvSpPr>
          <p:nvPr/>
        </p:nvSpPr>
        <p:spPr>
          <a:xfrm>
            <a:off x="1902692" y="4283084"/>
            <a:ext cx="1182254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Hate 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FFD4F-0228-FD2E-7156-857DC6459D50}"/>
              </a:ext>
            </a:extLst>
          </p:cNvPr>
          <p:cNvSpPr txBox="1">
            <a:spLocks/>
          </p:cNvSpPr>
          <p:nvPr/>
        </p:nvSpPr>
        <p:spPr>
          <a:xfrm>
            <a:off x="9303110" y="4230090"/>
            <a:ext cx="1659616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Love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D7478-E51A-3BA4-8ACA-CC3F62B75144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2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937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59510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Please rate how easy or difficult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it was to use this interface. 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0F8DC-7C0B-F058-EC05-0529B62B6BC2}"/>
              </a:ext>
            </a:extLst>
          </p:cNvPr>
          <p:cNvSpPr txBox="1">
            <a:spLocks/>
          </p:cNvSpPr>
          <p:nvPr/>
        </p:nvSpPr>
        <p:spPr>
          <a:xfrm>
            <a:off x="1787236" y="2414155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Very Difficult</a:t>
            </a:r>
          </a:p>
          <a:p>
            <a:pPr marL="742950" indent="-7429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Somewhat Difficult</a:t>
            </a:r>
          </a:p>
          <a:p>
            <a:pPr marL="742950" indent="-7429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Neither Difficult nor Easy</a:t>
            </a:r>
          </a:p>
          <a:p>
            <a:pPr marL="742950" indent="-7429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Somewhat Easy</a:t>
            </a:r>
          </a:p>
          <a:p>
            <a:pPr marL="742950" indent="-7429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Very Easy</a:t>
            </a:r>
          </a:p>
          <a:p>
            <a:pPr marL="742950" indent="-742950" algn="l">
              <a:buAutoNum type="arabicParenR"/>
            </a:pPr>
            <a:endParaRPr lang="en-US" sz="4000">
              <a:latin typeface="Arial Narrow" panose="020B0606020202030204" pitchFamily="34" charset="0"/>
            </a:endParaRPr>
          </a:p>
          <a:p>
            <a:pPr marL="742950" indent="-7429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N/A (No Opinion)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B3EA-A75F-AC94-6F6F-6625E2891A2B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3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1111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59510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Which page was your favourite in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terms of looks and usefulness?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0F8DC-7C0B-F058-EC05-0529B62B6BC2}"/>
              </a:ext>
            </a:extLst>
          </p:cNvPr>
          <p:cNvSpPr txBox="1">
            <a:spLocks/>
          </p:cNvSpPr>
          <p:nvPr/>
        </p:nvSpPr>
        <p:spPr>
          <a:xfrm>
            <a:off x="1787236" y="22201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Home Page</a:t>
            </a:r>
          </a:p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Tasks Page</a:t>
            </a:r>
          </a:p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Statistics &amp; Info Page</a:t>
            </a:r>
          </a:p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Friends Page</a:t>
            </a:r>
          </a:p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Settings Page</a:t>
            </a:r>
          </a:p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Meal Recording Page (Including Automation and Barcode Scanning)</a:t>
            </a:r>
          </a:p>
          <a:p>
            <a:pPr marL="742950" indent="-742950" algn="l">
              <a:buAutoNum type="alphaLcParenR"/>
            </a:pPr>
            <a:r>
              <a:rPr lang="en-US" sz="3000">
                <a:latin typeface="Arial Narrow" panose="020B0606020202030204" pitchFamily="34" charset="0"/>
              </a:rPr>
              <a:t>Macronutrient Information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DEC27-F7A2-5139-C225-2330825E3B00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4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7008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59510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How helpful do you find the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graphical metrics in the interface?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0F8DC-7C0B-F058-EC05-0529B62B6BC2}"/>
              </a:ext>
            </a:extLst>
          </p:cNvPr>
          <p:cNvSpPr txBox="1">
            <a:spLocks/>
          </p:cNvSpPr>
          <p:nvPr/>
        </p:nvSpPr>
        <p:spPr>
          <a:xfrm>
            <a:off x="1787236" y="22201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Very Unhelpful</a:t>
            </a:r>
          </a:p>
          <a:p>
            <a:pPr marL="514350" indent="-5143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Unhelpful</a:t>
            </a:r>
          </a:p>
          <a:p>
            <a:pPr marL="514350" indent="-5143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Helpful</a:t>
            </a:r>
          </a:p>
          <a:p>
            <a:pPr marL="514350" indent="-5143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Very Helpful</a:t>
            </a:r>
          </a:p>
          <a:p>
            <a:pPr marL="514350" indent="-514350" algn="l">
              <a:buAutoNum type="arabicParenR"/>
            </a:pPr>
            <a:endParaRPr lang="en-US" sz="4000">
              <a:latin typeface="Arial Narrow" panose="020B0606020202030204" pitchFamily="34" charset="0"/>
            </a:endParaRPr>
          </a:p>
          <a:p>
            <a:pPr marL="514350" indent="-514350" algn="l">
              <a:buAutoNum type="arabicParenR"/>
            </a:pPr>
            <a:r>
              <a:rPr lang="en-US" sz="4000">
                <a:latin typeface="Arial Narrow" panose="020B0606020202030204" pitchFamily="34" charset="0"/>
              </a:rPr>
              <a:t>N/A No Opinion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CB1F8-8913-D10A-30E9-4E6CDAA0500D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5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6948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4312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On a scale of 1 to 10,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how confusing was the layout of the interface?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EAA4-4877-28B2-63C9-366FEF97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5" y="3429000"/>
            <a:ext cx="8408441" cy="11853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BCD133-3CA5-972A-C7E3-F2458D833EA0}"/>
              </a:ext>
            </a:extLst>
          </p:cNvPr>
          <p:cNvSpPr txBox="1">
            <a:spLocks/>
          </p:cNvSpPr>
          <p:nvPr/>
        </p:nvSpPr>
        <p:spPr>
          <a:xfrm>
            <a:off x="1413164" y="5166017"/>
            <a:ext cx="2162983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Confusing and Unusable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FFD4F-0228-FD2E-7156-857DC6459D50}"/>
              </a:ext>
            </a:extLst>
          </p:cNvPr>
          <p:cNvSpPr txBox="1">
            <a:spLocks/>
          </p:cNvSpPr>
          <p:nvPr/>
        </p:nvSpPr>
        <p:spPr>
          <a:xfrm>
            <a:off x="8507141" y="4728681"/>
            <a:ext cx="3319232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Did not experience any confusion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0626E-E5DA-2AB5-783E-8DBD70E21F31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6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4605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2908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sz="4000" b="1">
                <a:latin typeface="Arial Narrow" panose="020B0606020202030204" pitchFamily="34" charset="0"/>
              </a:rPr>
              <a:t>On a scale of 1 to 10,</a:t>
            </a:r>
            <a:br>
              <a:rPr lang="en-GB" sz="4000" b="1">
                <a:latin typeface="Arial Narrow" panose="020B0606020202030204" pitchFamily="34" charset="0"/>
              </a:rPr>
            </a:br>
            <a:r>
              <a:rPr lang="en-GB" sz="4000" b="1">
                <a:latin typeface="Arial Narrow" panose="020B0606020202030204" pitchFamily="34" charset="0"/>
              </a:rPr>
              <a:t>how would you rate the attractiveness</a:t>
            </a:r>
            <a:br>
              <a:rPr lang="en-GB" sz="4000" b="1">
                <a:latin typeface="Arial Narrow" panose="020B0606020202030204" pitchFamily="34" charset="0"/>
              </a:rPr>
            </a:br>
            <a:r>
              <a:rPr lang="en-GB" sz="4000" b="1">
                <a:latin typeface="Arial Narrow" panose="020B0606020202030204" pitchFamily="34" charset="0"/>
              </a:rPr>
              <a:t>of the blue and white colour scheme?</a:t>
            </a:r>
            <a:br>
              <a:rPr lang="en-GB" sz="4000" b="1">
                <a:latin typeface="Arial Narrow" panose="020B0606020202030204" pitchFamily="34" charset="0"/>
              </a:rPr>
            </a:br>
            <a:r>
              <a:rPr lang="en-GB" sz="4000" b="1">
                <a:latin typeface="Arial Narrow" panose="020B0606020202030204" pitchFamily="34" charset="0"/>
              </a:rPr>
              <a:t>If you found it unattractive, please explain why</a:t>
            </a:r>
            <a:br>
              <a:rPr lang="en-GB" sz="4000" b="1">
                <a:latin typeface="Arial Narrow" panose="020B0606020202030204" pitchFamily="34" charset="0"/>
              </a:rPr>
            </a:br>
            <a:r>
              <a:rPr lang="en-GB" sz="4000" b="1">
                <a:latin typeface="Arial Narrow" panose="020B0606020202030204" pitchFamily="34" charset="0"/>
              </a:rPr>
              <a:t>and what you may prefer.</a:t>
            </a:r>
            <a:endParaRPr lang="en-US" sz="4000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EAA4-4877-28B2-63C9-366FEF971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17" y="4796580"/>
            <a:ext cx="7644037" cy="10776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BCD133-3CA5-972A-C7E3-F2458D833EA0}"/>
              </a:ext>
            </a:extLst>
          </p:cNvPr>
          <p:cNvSpPr txBox="1">
            <a:spLocks/>
          </p:cNvSpPr>
          <p:nvPr/>
        </p:nvSpPr>
        <p:spPr>
          <a:xfrm>
            <a:off x="1634835" y="4313732"/>
            <a:ext cx="2162983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Hate 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FFD4F-0228-FD2E-7156-857DC6459D50}"/>
              </a:ext>
            </a:extLst>
          </p:cNvPr>
          <p:cNvSpPr txBox="1">
            <a:spLocks/>
          </p:cNvSpPr>
          <p:nvPr/>
        </p:nvSpPr>
        <p:spPr>
          <a:xfrm>
            <a:off x="8054560" y="4304015"/>
            <a:ext cx="3319232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Love 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E51EC7-855E-712F-0251-726A17F91564}"/>
              </a:ext>
            </a:extLst>
          </p:cNvPr>
          <p:cNvSpPr txBox="1">
            <a:spLocks/>
          </p:cNvSpPr>
          <p:nvPr/>
        </p:nvSpPr>
        <p:spPr>
          <a:xfrm>
            <a:off x="2496286" y="5945092"/>
            <a:ext cx="7421098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(Rating it 5 or lower is deemed as unattractive)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40DAF-DFA0-B971-5A89-EBE35F64D26D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7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6651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4678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What is your opinion on how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our artificial dietician “</a:t>
            </a:r>
            <a:r>
              <a:rPr lang="en-GB" sz="5300" b="1" i="1">
                <a:latin typeface="Arial Narrow" panose="020B0606020202030204" pitchFamily="34" charset="0"/>
              </a:rPr>
              <a:t>Fitty</a:t>
            </a:r>
            <a:r>
              <a:rPr lang="en-GB" sz="5300" b="1">
                <a:latin typeface="Arial Narrow" panose="020B0606020202030204" pitchFamily="34" charset="0"/>
              </a:rPr>
              <a:t>”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talks, acts and looks?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Please list some adjectives that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you will use to describe “</a:t>
            </a:r>
            <a:r>
              <a:rPr lang="en-GB" sz="5300" b="1" i="1">
                <a:latin typeface="Arial Narrow" panose="020B0606020202030204" pitchFamily="34" charset="0"/>
              </a:rPr>
              <a:t>Fitty</a:t>
            </a:r>
            <a:r>
              <a:rPr lang="en-GB" sz="5300" b="1">
                <a:latin typeface="Arial Narrow" panose="020B0606020202030204" pitchFamily="34" charset="0"/>
              </a:rPr>
              <a:t>”.</a:t>
            </a:r>
            <a:endParaRPr lang="en-US" sz="4000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0B1FE-6515-3188-8912-0601D2FD2B7D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8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4A941-CC5E-CC03-4A0F-832EC55F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875" y="5124911"/>
            <a:ext cx="1368250" cy="14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49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12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On a scale of 1 to 10, how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useful did you find “</a:t>
            </a:r>
            <a:r>
              <a:rPr lang="en-GB" sz="5300" b="1" i="1">
                <a:latin typeface="Arial Narrow" panose="020B0606020202030204" pitchFamily="34" charset="0"/>
              </a:rPr>
              <a:t>Fitty</a:t>
            </a:r>
            <a:r>
              <a:rPr lang="en-GB" sz="5300" b="1">
                <a:latin typeface="Arial Narrow" panose="020B0606020202030204" pitchFamily="34" charset="0"/>
              </a:rPr>
              <a:t>”?</a:t>
            </a:r>
            <a:endParaRPr lang="en-US" sz="4000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4D27E-7266-E95F-6E17-A7E8C92F1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18" y="4186980"/>
            <a:ext cx="7644037" cy="10776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7ECAA6-2216-B94E-B732-9B573EAB0259}"/>
              </a:ext>
            </a:extLst>
          </p:cNvPr>
          <p:cNvSpPr txBox="1">
            <a:spLocks/>
          </p:cNvSpPr>
          <p:nvPr/>
        </p:nvSpPr>
        <p:spPr>
          <a:xfrm>
            <a:off x="1634836" y="3704132"/>
            <a:ext cx="2162983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Useless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5168-7828-3F88-477D-0657B828CA84}"/>
              </a:ext>
            </a:extLst>
          </p:cNvPr>
          <p:cNvSpPr txBox="1">
            <a:spLocks/>
          </p:cNvSpPr>
          <p:nvPr/>
        </p:nvSpPr>
        <p:spPr>
          <a:xfrm>
            <a:off x="8054561" y="3694415"/>
            <a:ext cx="3319232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Useful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37594-B746-01B3-C268-7165781CB3D2}"/>
              </a:ext>
            </a:extLst>
          </p:cNvPr>
          <p:cNvSpPr txBox="1"/>
          <p:nvPr/>
        </p:nvSpPr>
        <p:spPr>
          <a:xfrm>
            <a:off x="3194050" y="0"/>
            <a:ext cx="5803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9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14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2919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Did you find any of the wording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in the interface confusing</a:t>
            </a: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or misleading?</a:t>
            </a:r>
            <a:br>
              <a:rPr lang="en-GB" sz="5300" b="1">
                <a:latin typeface="Arial Narrow" panose="020B0606020202030204" pitchFamily="34" charset="0"/>
              </a:rPr>
            </a:br>
            <a:br>
              <a:rPr lang="en-GB" sz="5300" b="1">
                <a:latin typeface="Arial Narrow" panose="020B0606020202030204" pitchFamily="34" charset="0"/>
              </a:rPr>
            </a:br>
            <a:r>
              <a:rPr lang="en-GB" sz="5300" b="1">
                <a:latin typeface="Arial Narrow" panose="020B0606020202030204" pitchFamily="34" charset="0"/>
              </a:rPr>
              <a:t>If so, which part and why?</a:t>
            </a:r>
            <a:endParaRPr lang="en-US" sz="4000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9F58D-DF8B-31A6-9FF7-EDA32999EF3C}"/>
              </a:ext>
            </a:extLst>
          </p:cNvPr>
          <p:cNvSpPr txBox="1"/>
          <p:nvPr/>
        </p:nvSpPr>
        <p:spPr>
          <a:xfrm>
            <a:off x="3079461" y="0"/>
            <a:ext cx="6254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10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2612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latin typeface="Arial Narrow" panose="020B0606020202030204" pitchFamily="34" charset="0"/>
              </a:rPr>
              <a:t>Pre-Test Questions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45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2919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US" sz="4000" b="1">
                <a:latin typeface="Arial Narrow" panose="020B0606020202030204" pitchFamily="34" charset="0"/>
              </a:rPr>
              <a:t>Did you find that there was</a:t>
            </a:r>
            <a:br>
              <a:rPr lang="en-US" sz="4000" b="1">
                <a:latin typeface="Arial Narrow" panose="020B0606020202030204" pitchFamily="34" charset="0"/>
              </a:rPr>
            </a:br>
            <a:r>
              <a:rPr lang="en-US" sz="4000" b="1">
                <a:latin typeface="Arial Narrow" panose="020B0606020202030204" pitchFamily="34" charset="0"/>
              </a:rPr>
              <a:t>a section where the amount of</a:t>
            </a:r>
            <a:br>
              <a:rPr lang="en-US" sz="4000" b="1">
                <a:latin typeface="Arial Narrow" panose="020B0606020202030204" pitchFamily="34" charset="0"/>
              </a:rPr>
            </a:br>
            <a:r>
              <a:rPr lang="en-US" sz="4000" b="1">
                <a:latin typeface="Arial Narrow" panose="020B0606020202030204" pitchFamily="34" charset="0"/>
              </a:rPr>
              <a:t>text/elements displayed</a:t>
            </a:r>
            <a:br>
              <a:rPr lang="en-US" sz="4000" b="1">
                <a:latin typeface="Arial Narrow" panose="020B0606020202030204" pitchFamily="34" charset="0"/>
              </a:rPr>
            </a:br>
            <a:r>
              <a:rPr lang="en-US" sz="4000" b="1">
                <a:latin typeface="Arial Narrow" panose="020B0606020202030204" pitchFamily="34" charset="0"/>
              </a:rPr>
              <a:t>were too much or too little?</a:t>
            </a:r>
            <a:br>
              <a:rPr lang="en-US" sz="4000" b="1">
                <a:latin typeface="Arial Narrow" panose="020B0606020202030204" pitchFamily="34" charset="0"/>
              </a:rPr>
            </a:br>
            <a:br>
              <a:rPr lang="en-US" sz="4000" b="1">
                <a:latin typeface="Arial Narrow" panose="020B0606020202030204" pitchFamily="34" charset="0"/>
              </a:rPr>
            </a:br>
            <a:r>
              <a:rPr lang="en-US" sz="4000" b="1">
                <a:latin typeface="Arial Narrow" panose="020B0606020202030204" pitchFamily="34" charset="0"/>
              </a:rPr>
              <a:t>If so, do you remember which section that</a:t>
            </a:r>
            <a:br>
              <a:rPr lang="en-US" sz="4000" b="1">
                <a:latin typeface="Arial Narrow" panose="020B0606020202030204" pitchFamily="34" charset="0"/>
              </a:rPr>
            </a:br>
            <a:r>
              <a:rPr lang="en-US" sz="4000" b="1">
                <a:latin typeface="Arial Narrow" panose="020B0606020202030204" pitchFamily="34" charset="0"/>
              </a:rPr>
              <a:t>was affected the most?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3BEDE-4C32-10CE-5706-9AD8328E6347}"/>
              </a:ext>
            </a:extLst>
          </p:cNvPr>
          <p:cNvSpPr txBox="1"/>
          <p:nvPr/>
        </p:nvSpPr>
        <p:spPr>
          <a:xfrm>
            <a:off x="3079461" y="0"/>
            <a:ext cx="6254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11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8153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10458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Did you feel like the app did not</a:t>
            </a: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show certain metrics that you</a:t>
            </a: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would’ve found useful?</a:t>
            </a: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If so, what are they and</a:t>
            </a: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why would they be useful to you?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020F5-66BE-67EE-1E15-D6B4AF1B533A}"/>
              </a:ext>
            </a:extLst>
          </p:cNvPr>
          <p:cNvSpPr txBox="1"/>
          <p:nvPr/>
        </p:nvSpPr>
        <p:spPr>
          <a:xfrm>
            <a:off x="3079461" y="0"/>
            <a:ext cx="6254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12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5370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5513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Were there any features that you</a:t>
            </a: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expected but weren’t present</a:t>
            </a: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in this prototype interface?</a:t>
            </a:r>
            <a:br>
              <a:rPr lang="en-US" sz="5300" b="1">
                <a:latin typeface="Arial Narrow" panose="020B0606020202030204" pitchFamily="34" charset="0"/>
              </a:rPr>
            </a:br>
            <a:br>
              <a:rPr lang="en-US" sz="5300" b="1">
                <a:latin typeface="Arial Narrow" panose="020B0606020202030204" pitchFamily="34" charset="0"/>
              </a:rPr>
            </a:br>
            <a:r>
              <a:rPr lang="en-US" sz="5300" b="1">
                <a:latin typeface="Arial Narrow" panose="020B0606020202030204" pitchFamily="34" charset="0"/>
              </a:rPr>
              <a:t>If so, what are they?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E029A-5113-D126-44B7-628339F109D6}"/>
              </a:ext>
            </a:extLst>
          </p:cNvPr>
          <p:cNvSpPr txBox="1"/>
          <p:nvPr/>
        </p:nvSpPr>
        <p:spPr>
          <a:xfrm>
            <a:off x="3079461" y="0"/>
            <a:ext cx="6254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13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860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5852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US" sz="5300" b="1">
                <a:latin typeface="Arial Narrow"/>
              </a:rPr>
              <a:t>Before we conclude this</a:t>
            </a:r>
            <a:br>
              <a:rPr lang="en-US" sz="5300" b="1">
                <a:latin typeface="Arial Narrow"/>
              </a:rPr>
            </a:br>
            <a:r>
              <a:rPr lang="en-US" sz="5300" b="1">
                <a:latin typeface="Arial Narrow"/>
              </a:rPr>
              <a:t>Usability Test, do you have any final unexpressed thoughts or opinions</a:t>
            </a:r>
            <a:br>
              <a:rPr lang="en-US" sz="5300" b="1">
                <a:latin typeface="Arial Narrow"/>
              </a:rPr>
            </a:br>
            <a:r>
              <a:rPr lang="en-US" sz="5300" b="1">
                <a:latin typeface="Arial Narrow"/>
              </a:rPr>
              <a:t>about "</a:t>
            </a:r>
            <a:r>
              <a:rPr lang="en-US" sz="5300" b="1" i="1" err="1">
                <a:latin typeface="Arial Narrow"/>
              </a:rPr>
              <a:t>Fitica's</a:t>
            </a:r>
            <a:r>
              <a:rPr lang="en-US" sz="5300" b="1">
                <a:latin typeface="Arial Narrow"/>
              </a:rPr>
              <a:t>" interface or</a:t>
            </a:r>
            <a:br>
              <a:rPr lang="en-US" sz="5300" b="1">
                <a:latin typeface="Arial Narrow"/>
              </a:rPr>
            </a:br>
            <a:r>
              <a:rPr lang="en-US" sz="5300" b="1">
                <a:latin typeface="Arial Narrow"/>
              </a:rPr>
              <a:t>in general?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E8920-668A-D392-C7DF-2D43B47245F4}"/>
              </a:ext>
            </a:extLst>
          </p:cNvPr>
          <p:cNvSpPr txBox="1"/>
          <p:nvPr/>
        </p:nvSpPr>
        <p:spPr>
          <a:xfrm>
            <a:off x="3079461" y="0"/>
            <a:ext cx="6254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Post-Test Question 14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2807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46" y="3353834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latin typeface="Arial Narrow" panose="020B0606020202030204" pitchFamily="34" charset="0"/>
              </a:rPr>
              <a:t>Thank you for participating</a:t>
            </a:r>
            <a:br>
              <a:rPr lang="en-US" b="1">
                <a:latin typeface="Arial Narrow" panose="020B0606020202030204" pitchFamily="34" charset="0"/>
              </a:rPr>
            </a:br>
            <a:r>
              <a:rPr lang="en-US" b="1">
                <a:latin typeface="Arial Narrow" panose="020B0606020202030204" pitchFamily="34" charset="0"/>
              </a:rPr>
              <a:t>in this Usability Test.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96" y="328950"/>
            <a:ext cx="5024300" cy="36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E9F510-0B5A-1D7E-9752-A0A85323CC78}"/>
              </a:ext>
            </a:extLst>
          </p:cNvPr>
          <p:cNvSpPr txBox="1">
            <a:spLocks/>
          </p:cNvSpPr>
          <p:nvPr/>
        </p:nvSpPr>
        <p:spPr>
          <a:xfrm>
            <a:off x="1524000" y="42266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>
                <a:latin typeface="Arial Narrow" panose="020B0606020202030204" pitchFamily="34" charset="0"/>
              </a:rPr>
              <a:t>Your contribution is invaluable!</a:t>
            </a:r>
          </a:p>
        </p:txBody>
      </p:sp>
    </p:spTree>
    <p:extLst>
      <p:ext uri="{BB962C8B-B14F-4D97-AF65-F5344CB8AC3E}">
        <p14:creationId xmlns:p14="http://schemas.microsoft.com/office/powerpoint/2010/main" val="3977362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618"/>
            <a:ext cx="9144000" cy="1590963"/>
          </a:xfrm>
        </p:spPr>
        <p:txBody>
          <a:bodyPr/>
          <a:lstStyle/>
          <a:p>
            <a:pPr algn="ctr"/>
            <a:r>
              <a:rPr lang="en-US" b="1">
                <a:latin typeface="Arial Narrow" panose="020B0606020202030204" pitchFamily="34" charset="0"/>
              </a:rPr>
              <a:t>What is your age?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Under 18 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18-24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25-34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35-44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45-54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55 and over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I prefer not to say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0CDF-AEDF-0777-1799-D8F72E3D1665}"/>
              </a:ext>
            </a:extLst>
          </p:cNvPr>
          <p:cNvSpPr txBox="1"/>
          <p:nvPr/>
        </p:nvSpPr>
        <p:spPr>
          <a:xfrm>
            <a:off x="3441699" y="0"/>
            <a:ext cx="5530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Pre-Test Question 1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2055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909"/>
            <a:ext cx="12192000" cy="2392217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How familiar are you with fitness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or dietary tracker applications? 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Expert		(Use a tracker daily)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Proficient	(Occasionally uses a tracker)</a:t>
            </a: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Novice		(Once or never used a tracker)</a:t>
            </a:r>
          </a:p>
          <a:p>
            <a:pPr marL="742950" indent="-742950" algn="l">
              <a:buAutoNum type="alphaLcParenR"/>
            </a:pPr>
            <a:endParaRPr lang="en-GB" sz="4000">
              <a:latin typeface="Arial Narrow" panose="020B0606020202030204" pitchFamily="34" charset="0"/>
            </a:endParaRPr>
          </a:p>
          <a:p>
            <a:pPr marL="742950" indent="-742950" algn="l">
              <a:buAutoNum type="alphaLcParenR"/>
            </a:pPr>
            <a:r>
              <a:rPr lang="en-GB" sz="4000">
                <a:latin typeface="Arial Narrow" panose="020B0606020202030204" pitchFamily="34" charset="0"/>
              </a:rPr>
              <a:t>I prefer not to say </a:t>
            </a:r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05969-017A-0DD3-C96A-7D86C059322D}"/>
              </a:ext>
            </a:extLst>
          </p:cNvPr>
          <p:cNvSpPr txBox="1"/>
          <p:nvPr/>
        </p:nvSpPr>
        <p:spPr>
          <a:xfrm>
            <a:off x="3441699" y="0"/>
            <a:ext cx="5530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Pre-Test Question 2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193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7822"/>
            <a:ext cx="12192000" cy="2392217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From 1 to 10, how likely are you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to use a dietary tracker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in the future?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80EF-643D-4C6A-26E0-DABD2E6A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5" y="3749694"/>
            <a:ext cx="8408441" cy="11853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7AFF46-FE94-ADD2-02BE-95FCB250C13A}"/>
              </a:ext>
            </a:extLst>
          </p:cNvPr>
          <p:cNvSpPr txBox="1">
            <a:spLocks/>
          </p:cNvSpPr>
          <p:nvPr/>
        </p:nvSpPr>
        <p:spPr>
          <a:xfrm>
            <a:off x="1780944" y="4501846"/>
            <a:ext cx="9144000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b="1">
                <a:latin typeface="Arial Narrow" panose="020B0606020202030204" pitchFamily="34" charset="0"/>
              </a:rPr>
              <a:t>Unlikely                                                                           Certain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8DF69-D6C8-3C05-A482-757FB444F325}"/>
              </a:ext>
            </a:extLst>
          </p:cNvPr>
          <p:cNvSpPr txBox="1"/>
          <p:nvPr/>
        </p:nvSpPr>
        <p:spPr>
          <a:xfrm>
            <a:off x="3441699" y="0"/>
            <a:ext cx="5530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Pre-Test Question 3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295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34" y="513213"/>
            <a:ext cx="9751702" cy="2983346"/>
          </a:xfrm>
        </p:spPr>
        <p:txBody>
          <a:bodyPr/>
          <a:lstStyle/>
          <a:p>
            <a:pPr algn="ctr"/>
            <a:br>
              <a:rPr lang="en-US" sz="4500" b="1" dirty="0">
                <a:latin typeface="Arial Narrow" panose="020B0606020202030204" pitchFamily="34" charset="0"/>
              </a:rPr>
            </a:br>
            <a:r>
              <a:rPr lang="en-GB" sz="4500" b="1" dirty="0">
                <a:latin typeface="Arial Narrow" panose="020B0606020202030204" pitchFamily="34" charset="0"/>
              </a:rPr>
              <a:t>From 1 to 10, approximately how</a:t>
            </a:r>
            <a:br>
              <a:rPr lang="en-GB" sz="4500" b="1" dirty="0">
                <a:latin typeface="Arial Narrow" panose="020B0606020202030204" pitchFamily="34" charset="0"/>
              </a:rPr>
            </a:br>
            <a:r>
              <a:rPr lang="en-GB" sz="4500" b="1" dirty="0">
                <a:latin typeface="Arial Narrow" panose="020B0606020202030204" pitchFamily="34" charset="0"/>
              </a:rPr>
              <a:t>much time do you spend each day using frequently used apps on your mobile?</a:t>
            </a:r>
            <a:endParaRPr lang="en-US" sz="4500" b="1" dirty="0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80EF-643D-4C6A-26E0-DABD2E6A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5" y="3810024"/>
            <a:ext cx="8408441" cy="11853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7AFF46-FE94-ADD2-02BE-95FCB250C13A}"/>
              </a:ext>
            </a:extLst>
          </p:cNvPr>
          <p:cNvSpPr txBox="1">
            <a:spLocks/>
          </p:cNvSpPr>
          <p:nvPr/>
        </p:nvSpPr>
        <p:spPr>
          <a:xfrm>
            <a:off x="1780944" y="4547597"/>
            <a:ext cx="9144000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b="1" dirty="0">
                <a:latin typeface="Arial Narrow" panose="020B0606020202030204" pitchFamily="34" charset="0"/>
              </a:rPr>
              <a:t>Rarely                                                                         Very often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20C21-047D-20FF-2C97-07871E140154}"/>
              </a:ext>
            </a:extLst>
          </p:cNvPr>
          <p:cNvSpPr txBox="1"/>
          <p:nvPr/>
        </p:nvSpPr>
        <p:spPr>
          <a:xfrm>
            <a:off x="3441699" y="0"/>
            <a:ext cx="5530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Pre-Test Question 4</a:t>
            </a:r>
            <a:br>
              <a:rPr lang="en-US" sz="5400" b="1" u="sng" dirty="0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 dirty="0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205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9984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From 1 to 10, approximately how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familiar are you with operating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a smartphone?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80EF-643D-4C6A-26E0-DABD2E6A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5" y="3429000"/>
            <a:ext cx="8408441" cy="11853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7AFF46-FE94-ADD2-02BE-95FCB250C13A}"/>
              </a:ext>
            </a:extLst>
          </p:cNvPr>
          <p:cNvSpPr txBox="1">
            <a:spLocks/>
          </p:cNvSpPr>
          <p:nvPr/>
        </p:nvSpPr>
        <p:spPr>
          <a:xfrm>
            <a:off x="1413164" y="4731210"/>
            <a:ext cx="2162983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Never used a smartphone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C86112-A61A-ED1B-4B9B-895A93765B6F}"/>
              </a:ext>
            </a:extLst>
          </p:cNvPr>
          <p:cNvSpPr txBox="1">
            <a:spLocks/>
          </p:cNvSpPr>
          <p:nvPr/>
        </p:nvSpPr>
        <p:spPr>
          <a:xfrm>
            <a:off x="9085265" y="4672795"/>
            <a:ext cx="2162983" cy="662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latin typeface="Arial Narrow" panose="020B0606020202030204" pitchFamily="34" charset="0"/>
              </a:rPr>
              <a:t>Fluent with smartphones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9AA9F-18D0-C63A-2098-F3374E1BB00A}"/>
              </a:ext>
            </a:extLst>
          </p:cNvPr>
          <p:cNvSpPr txBox="1"/>
          <p:nvPr/>
        </p:nvSpPr>
        <p:spPr>
          <a:xfrm>
            <a:off x="3441699" y="0"/>
            <a:ext cx="5530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Pre-Test Question 5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751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1404"/>
            <a:ext cx="12192000" cy="2983346"/>
          </a:xfrm>
        </p:spPr>
        <p:txBody>
          <a:bodyPr/>
          <a:lstStyle/>
          <a:p>
            <a:pPr algn="ctr"/>
            <a:br>
              <a:rPr lang="en-US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Do you currently have any fitness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or health goals?</a:t>
            </a:r>
            <a:br>
              <a:rPr lang="en-GB" b="1">
                <a:latin typeface="Arial Narrow" panose="020B0606020202030204" pitchFamily="34" charset="0"/>
              </a:rPr>
            </a:br>
            <a:r>
              <a:rPr lang="en-GB" b="1">
                <a:latin typeface="Arial Narrow" panose="020B0606020202030204" pitchFamily="34" charset="0"/>
              </a:rPr>
              <a:t>If so, what are they? </a:t>
            </a:r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03CE7F-C9AF-F4C0-3B5D-77C53A1089EA}"/>
              </a:ext>
            </a:extLst>
          </p:cNvPr>
          <p:cNvSpPr txBox="1">
            <a:spLocks/>
          </p:cNvSpPr>
          <p:nvPr/>
        </p:nvSpPr>
        <p:spPr>
          <a:xfrm>
            <a:off x="1634836" y="2067791"/>
            <a:ext cx="9144000" cy="4233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400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B1C61-1A79-01D2-274C-B7B2CF11B192}"/>
              </a:ext>
            </a:extLst>
          </p:cNvPr>
          <p:cNvSpPr txBox="1"/>
          <p:nvPr/>
        </p:nvSpPr>
        <p:spPr>
          <a:xfrm>
            <a:off x="3441699" y="0"/>
            <a:ext cx="55302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  <a:t>Pre-Test Question 6</a:t>
            </a:r>
            <a:br>
              <a:rPr lang="en-US" sz="5400" b="1" u="sng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rPr>
            </a:br>
            <a:endParaRPr lang="en-US" sz="5400" b="1" u="sng">
              <a:solidFill>
                <a:schemeClr val="accent1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048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B8C-C9F1-B224-FA14-646AA55C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latin typeface="Arial Narrow" panose="020B0606020202030204" pitchFamily="34" charset="0"/>
              </a:rPr>
              <a:t>Post-Test Questions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66E6A-5834-3DD6-CBEF-DC0D868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57" y="5393804"/>
            <a:ext cx="2025243" cy="1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6E6AEECD8754E8A209DD8A4121B4D" ma:contentTypeVersion="4" ma:contentTypeDescription="Create a new document." ma:contentTypeScope="" ma:versionID="3e371610d04f160c8c8aab703c2ddc0f">
  <xsd:schema xmlns:xsd="http://www.w3.org/2001/XMLSchema" xmlns:xs="http://www.w3.org/2001/XMLSchema" xmlns:p="http://schemas.microsoft.com/office/2006/metadata/properties" xmlns:ns2="9aeb26d7-9178-46f3-a337-05b15456590f" targetNamespace="http://schemas.microsoft.com/office/2006/metadata/properties" ma:root="true" ma:fieldsID="cb7253d4888f5549d7d2f0a8ded961f7" ns2:_="">
    <xsd:import namespace="9aeb26d7-9178-46f3-a337-05b154565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b26d7-9178-46f3-a337-05b154565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4D923E-D5B5-4401-AB06-C5F87EFA3F53}">
  <ds:schemaRefs>
    <ds:schemaRef ds:uri="9aeb26d7-9178-46f3-a337-05b1545659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F33B6E-D978-481C-BB87-3E91B1CB4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837752-B1E4-4224-9742-01C852190A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723</Words>
  <Application>Microsoft Macintosh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Trebuchet MS</vt:lpstr>
      <vt:lpstr>Wingdings 3</vt:lpstr>
      <vt:lpstr>Facet</vt:lpstr>
      <vt:lpstr>Pre and Post Usability Test Questions</vt:lpstr>
      <vt:lpstr>Pre-Test Questions</vt:lpstr>
      <vt:lpstr>What is your age?</vt:lpstr>
      <vt:lpstr> How familiar are you with fitness or dietary tracker applications? </vt:lpstr>
      <vt:lpstr> From 1 to 10, how likely are you to use a dietary tracker in the future?</vt:lpstr>
      <vt:lpstr> From 1 to 10, approximately how much time do you spend each day using frequently used apps on your mobile?</vt:lpstr>
      <vt:lpstr> From 1 to 10, approximately how familiar are you with operating a smartphone?</vt:lpstr>
      <vt:lpstr> Do you currently have any fitness or health goals? If so, what are they? </vt:lpstr>
      <vt:lpstr>Post-Test Questions</vt:lpstr>
      <vt:lpstr> On a scale of 1 to 10, how would you rate the choice of name for this app?</vt:lpstr>
      <vt:lpstr> On a scale of 1 to 10, how would you rate the design of the logo for this app?</vt:lpstr>
      <vt:lpstr> Please rate how easy or difficult it was to use this interface. </vt:lpstr>
      <vt:lpstr> Which page was your favourite in terms of looks and usefulness?</vt:lpstr>
      <vt:lpstr> How helpful do you find the graphical metrics in the interface?</vt:lpstr>
      <vt:lpstr> On a scale of 1 to 10, how confusing was the layout of the interface?</vt:lpstr>
      <vt:lpstr> On a scale of 1 to 10, how would you rate the attractiveness of the blue and white colour scheme? If you found it unattractive, please explain why and what you may prefer.</vt:lpstr>
      <vt:lpstr> What is your opinion on how our artificial dietician “Fitty” talks, acts and looks? Please list some adjectives that you will use to describe “Fitty”.</vt:lpstr>
      <vt:lpstr> On a scale of 1 to 10, how useful did you find “Fitty”?</vt:lpstr>
      <vt:lpstr> Did you find any of the wording in the interface confusing or misleading?  If so, which part and why?</vt:lpstr>
      <vt:lpstr> Did you find that there was a section where the amount of text/elements displayed were too much or too little?  If so, do you remember which section that was affected the most?</vt:lpstr>
      <vt:lpstr> Did you feel like the app did not show certain metrics that you would’ve found useful? If so, what are they and why would they be useful to you?</vt:lpstr>
      <vt:lpstr> Were there any features that you expected but weren’t present in this prototype interface?  If so, what are they?</vt:lpstr>
      <vt:lpstr> Before we conclude this Usability Test, do you have any final unexpressed thoughts or opinions about "Fitica's" interface or in general?</vt:lpstr>
      <vt:lpstr>Thank you for participating in this Usability Test.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and Post Usability Test Questions</dc:title>
  <dc:creator>Gordon Wang</dc:creator>
  <cp:lastModifiedBy>Wang Liao</cp:lastModifiedBy>
  <cp:revision>2</cp:revision>
  <dcterms:created xsi:type="dcterms:W3CDTF">2022-07-29T03:27:09Z</dcterms:created>
  <dcterms:modified xsi:type="dcterms:W3CDTF">2022-08-05T05:01:04Z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0x0101002BF6E6AEECD8754E8A209DD8A4121B4D</vt:lpwstr>
  </property>
</Properties>
</file>