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60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2" r:id="rId34"/>
    <p:sldId id="294" r:id="rId35"/>
    <p:sldId id="293" r:id="rId36"/>
    <p:sldId id="295" r:id="rId37"/>
    <p:sldId id="290" r:id="rId38"/>
    <p:sldId id="296" r:id="rId39"/>
    <p:sldId id="29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92F1F-2B3A-4704-B299-E95E4AF4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8DF4E-69AF-46B2-83B8-6CC22DA7C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5AF0F-E1D7-4122-8771-E40BB033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9E7AB-57D4-4D50-BDAE-C889808E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70E29-4806-48A0-8853-75299B88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913D-47F9-4504-B341-51FA5BCA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02E70-6496-418A-B57D-4E4427AF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7E3D-83C4-435A-82BE-EE6D34C4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0EFA-921C-48C7-9101-901312A8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BD4D7-AB53-4A7B-80EF-6658D45E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6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9C26CB-84E7-48EF-B426-2CB4544A8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C2EED-7441-4F5C-9BFF-EC336E6E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B6DEF-F1F8-4C3C-AFDF-7CB71D1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C25A6-4DF2-45F6-A20C-7141CA1C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43697-7747-477A-AAE6-FEE2D8EA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75A3-E7ED-47C7-9757-542DE71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542AC-3EF8-47B5-8374-1FD8347E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53A9A-55E2-4BC2-9BFF-2EB14B1E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54681-A91A-4A1D-9FD3-89E5EB98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3EC82-30AB-4DCB-B1B2-2BF3F964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4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D4508-A983-47CA-BAFE-6B95D802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34B38-027B-4198-9851-5CEE8A5E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E7521-D731-4008-8879-D6C4BFB8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876F3-E263-4797-8207-41CDC6E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EC3A1-2069-49BA-9FF6-7ECABD8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8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2B854-C5C6-4F06-A9E3-70B781ED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03189-B3B7-4B5A-A595-0FBBA472F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2B876-11CF-4E50-B4D7-AB316FD0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E681F-0409-406C-81BE-C7470ECC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67F3B-ABA6-402E-9570-663997B9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20403-276B-4DCC-812A-82220862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0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2CB4D-719D-40C6-9AF4-5B7A90D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A2F7-5673-4F18-A313-25D63CE3B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1D369-26C7-4192-AD50-5614FA0C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6E338A-E7F0-4B0D-841D-DF9AB239B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CCDA64-F772-4973-8CAF-D49C57362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B9ACC-3579-492D-8F3A-F45570A5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279829-BC81-43DF-BCB9-3B152949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CF8B5-5234-4038-B73A-26438E65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1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FC1F7-0816-48BE-B9A9-B7D60D0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A960E-30FA-4854-81B2-D160CF71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D5E0B-933D-42FC-A728-43D23C3D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8E7C47-BBF8-4ACA-9326-9511D300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D1EC1-0D6C-4464-9BC5-FE310F3A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C389D-D403-4C04-95BD-DA059470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2C9E7-7183-4E14-8A84-D7855438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2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48E7-0C2F-429B-ADAE-0A18D487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9F7D5-3E7B-4BFE-9D6A-BCA12599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C34EA-5DD8-486D-946D-3AFD79158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0144D-9924-42B7-89F7-CA955B11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5A1EF-0D98-43A8-9DAE-11B245AE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6B7F3-96C8-4141-AAE3-12F9E094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6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AE896-2872-43AD-94E8-A8A6B35F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E2D73-B974-4BF1-8FC8-AADD598DC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CDF1B-3F10-4951-9DFD-501EE752A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C164E-EE90-4FF4-9C68-9DAE950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A0BB9-A0B4-4A5F-9479-D23CB303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A4412-F30F-4E84-9C36-1E739247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5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C6A0EE-9BA3-47A5-A036-3B4C59D2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A193A-1B93-4C5A-B505-747E17592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60A13-3AC3-426B-9892-9EFD3C79F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D19B-F684-4C2D-B446-2D5626BFF366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B9C40-10DF-46D1-B66E-213FD8268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A824-7B12-4B06-A665-13A0FBE4F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41DB-8A93-4067-A940-F4121F692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5898D-91F9-497C-9EDA-C7C5FCCA2C56}"/>
              </a:ext>
            </a:extLst>
          </p:cNvPr>
          <p:cNvSpPr txBox="1"/>
          <p:nvPr/>
        </p:nvSpPr>
        <p:spPr>
          <a:xfrm>
            <a:off x="636148" y="2828836"/>
            <a:ext cx="10919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기획의 정석</a:t>
            </a:r>
            <a:endParaRPr lang="en-US" altLang="ko-KR" sz="7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92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1443841"/>
            <a:ext cx="10919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배경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(Problem)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뭐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제안 내용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(Solution)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시간없어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한마디로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뭐야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콘셉트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(Concept)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그림이 안 그려져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느낌이 안 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방안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(action plan)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당연한 얘기 지루하게 하지 말고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스토리텔링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(story telling)</a:t>
            </a:r>
          </a:p>
        </p:txBody>
      </p:sp>
    </p:spTree>
    <p:extLst>
      <p:ext uri="{BB962C8B-B14F-4D97-AF65-F5344CB8AC3E}">
        <p14:creationId xmlns:p14="http://schemas.microsoft.com/office/powerpoint/2010/main" val="206163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5042475" y="2367171"/>
            <a:ext cx="2107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418530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497976"/>
            <a:ext cx="10919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4MAT</a:t>
            </a:r>
          </a:p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내 말을 못 알아들을까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19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364777" y="428179"/>
            <a:ext cx="109197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신영이란 학생에게 수학 과외를 한다고 가정하자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수학 공식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개를 가르치려면 어떻게 해야 할까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신영아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네가 왜 이 수학공식을 외워야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하냐면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바로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ㅇㅇㅇㅇ때문이야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신영아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네가 알아야 하는 수학공식은 이런 거야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신영아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사실 여기에는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비하인드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스토리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근본원리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있어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If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신영아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만약에 네가 이걸 다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되우잖아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 너에게 이러이러한 일이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일어나게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될거야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난리나는 거지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2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364777" y="1720840"/>
            <a:ext cx="10919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상대방을 설득하기 위한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4MAT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상대방의 입장에서 자신이 그것을 왜 해야 하는지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WHY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자신이 알아야 하는 것은 무엇인지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WHAT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그것의 근본원리와 세부 내용은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-&gt; HOW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만약 그것을 한다면 자신에게 어떤 일이 일어나는지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IF</a:t>
            </a:r>
          </a:p>
        </p:txBody>
      </p:sp>
    </p:spTree>
    <p:extLst>
      <p:ext uri="{BB962C8B-B14F-4D97-AF65-F5344CB8AC3E}">
        <p14:creationId xmlns:p14="http://schemas.microsoft.com/office/powerpoint/2010/main" val="192826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497976"/>
            <a:ext cx="10919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</a:p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잘 팔리는 데는 이유가 있다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87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B30BCD3-A6D6-4F37-B0CC-C2C6CA319C9C}"/>
              </a:ext>
            </a:extLst>
          </p:cNvPr>
          <p:cNvGrpSpPr/>
          <p:nvPr/>
        </p:nvGrpSpPr>
        <p:grpSpPr>
          <a:xfrm>
            <a:off x="-137443" y="2209790"/>
            <a:ext cx="4597637" cy="2438421"/>
            <a:chOff x="-137443" y="2282808"/>
            <a:chExt cx="4597637" cy="24384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40DCBC-2409-4CE3-95CC-2ECCC6E0206D}"/>
                </a:ext>
              </a:extLst>
            </p:cNvPr>
            <p:cNvSpPr txBox="1"/>
            <p:nvPr/>
          </p:nvSpPr>
          <p:spPr>
            <a:xfrm>
              <a:off x="415896" y="2282808"/>
              <a:ext cx="349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여러분</a:t>
              </a: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 약을 사세요</a:t>
              </a: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 </a:t>
              </a:r>
            </a:p>
            <a:p>
              <a:pPr algn="ctr"/>
              <a:r>
                <a: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 약은 </a:t>
              </a:r>
              <a:r>
                <a:rPr lang="ko-KR" altLang="en-US" sz="24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감기약이에요</a:t>
              </a: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</a:t>
              </a:r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1E778FBE-EF69-4716-8E95-E30E4456F9E3}"/>
                </a:ext>
              </a:extLst>
            </p:cNvPr>
            <p:cNvSpPr/>
            <p:nvPr/>
          </p:nvSpPr>
          <p:spPr>
            <a:xfrm>
              <a:off x="2054554" y="3273039"/>
              <a:ext cx="213645" cy="6680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1DA9F5-811F-4825-BA65-C9702838FA31}"/>
                </a:ext>
              </a:extLst>
            </p:cNvPr>
            <p:cNvSpPr txBox="1"/>
            <p:nvPr/>
          </p:nvSpPr>
          <p:spPr>
            <a:xfrm>
              <a:off x="-137443" y="4259564"/>
              <a:ext cx="4597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나는 그 약 필요 </a:t>
              </a:r>
              <a:r>
                <a:rPr lang="ko-KR" altLang="en-US" sz="24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없는걸</a:t>
              </a: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F37C7B-5B23-42FE-94E5-0667EE74496A}"/>
              </a:ext>
            </a:extLst>
          </p:cNvPr>
          <p:cNvSpPr txBox="1"/>
          <p:nvPr/>
        </p:nvSpPr>
        <p:spPr>
          <a:xfrm>
            <a:off x="4965107" y="1289953"/>
            <a:ext cx="70844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신영아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너 이런 적 있지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~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느꼈던 적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(why)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당연히 있지 그런 적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때 필요한 게 바로 이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약이래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(what)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무슨 소리야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약은 이런 효능이 있거든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(how)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 그래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이걸 먹으면 정말 이러이러하게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난리날꺼야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!(if)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흠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그거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사먹어야겠다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410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566871" y="2921169"/>
            <a:ext cx="110582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약을 팔기 전에 질병을 팔아라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똑같은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지녔더라도 가장 핵심적인 차이는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팔았느냐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팔았느냐 이다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76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5042475" y="2367171"/>
            <a:ext cx="2107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132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459504"/>
            <a:ext cx="10919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그리기의 대가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크리스틴 뉴턴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(Kristin Newton)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초청 세미나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제목을 어떻게 하면 사람들의 관심을 끌 수 있을까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ctr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Hint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타겟은 직장인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1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5898D-91F9-497C-9EDA-C7C5FCCA2C56}"/>
              </a:ext>
            </a:extLst>
          </p:cNvPr>
          <p:cNvSpPr txBox="1"/>
          <p:nvPr/>
        </p:nvSpPr>
        <p:spPr>
          <a:xfrm>
            <a:off x="636148" y="2305616"/>
            <a:ext cx="10919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책을 읽고 있는 당신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지금 코끼리를 절대 생각하지 마시라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코끼리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신기하게도 비키니를 입었다고 절대 생각하지 마시라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비키니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빨간색 장미가 그려졌다고 절대 생각하지 마시라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!!!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67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A035B-0656-428A-B79B-90B05CF2704B}"/>
              </a:ext>
            </a:extLst>
          </p:cNvPr>
          <p:cNvSpPr txBox="1"/>
          <p:nvPr/>
        </p:nvSpPr>
        <p:spPr>
          <a:xfrm>
            <a:off x="596782" y="1182231"/>
            <a:ext cx="109984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신영아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직장에서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일하다보면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비즈니스 현장에서 남들이 못 보는 것을 볼 수 있는 관점이 필요하지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(why)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당연히 있으면 좋겠지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관점을 키워주는 게 그림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그리기래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(what)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헉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그리기가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~~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원리가 있어서 그런 관점을 키워준다고 하더라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(how)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342900" indent="-342900"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네가 이 그림 그리기 세미나에 참여해서 새로운 관점을 갖게 된다면 다른 사람들이 못 보는 시장을 보게 될 것이고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그렇게 되면 넌 정말 난리가 날 거야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14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828836"/>
            <a:ext cx="10919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 현장에서 문제 </a:t>
            </a:r>
            <a:r>
              <a:rPr lang="ko-KR" altLang="en-US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해결력을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키워주는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Creative View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세미나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69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274838"/>
            <a:ext cx="10919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문제에 부딪혔을 때에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다섯 번 반복하면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진짜 원인을 알 수 있고 진짜 대책을 세울 수 있다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.”</a:t>
            </a:r>
          </a:p>
          <a:p>
            <a:pPr algn="r"/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오노 </a:t>
            </a:r>
            <a:r>
              <a:rPr lang="ko-KR" altLang="en-US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다이이치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토요타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사장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50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459504"/>
            <a:ext cx="10919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그리기의 대가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크리스틴 뉴턴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(Kristin Newton)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그리기 세미나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제목을 어떻게 하면 사람들의 관심을 끌 수 있을까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ctr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Hint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타겟은 학부모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3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828836"/>
            <a:ext cx="10919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아이들의 천재적 학습 능력을 키워주는 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keep drawing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세미나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40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395634" y="3198168"/>
            <a:ext cx="1140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상대방을 위한 기획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상대방의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real why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내가 말하고 싶은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연결하는 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61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497976"/>
            <a:ext cx="10919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Drawing</a:t>
            </a:r>
          </a:p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도무지 가닥이 잡히지 않는다면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52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A03BE6-9E44-488D-B82E-972E3DC9673B}"/>
              </a:ext>
            </a:extLst>
          </p:cNvPr>
          <p:cNvGrpSpPr/>
          <p:nvPr/>
        </p:nvGrpSpPr>
        <p:grpSpPr>
          <a:xfrm>
            <a:off x="998764" y="1296080"/>
            <a:ext cx="10194472" cy="4265840"/>
            <a:chOff x="342899" y="551088"/>
            <a:chExt cx="10194472" cy="426584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7C96CA6-6CB6-4311-B6B1-A346E65D69E9}"/>
                </a:ext>
              </a:extLst>
            </p:cNvPr>
            <p:cNvSpPr/>
            <p:nvPr/>
          </p:nvSpPr>
          <p:spPr>
            <a:xfrm>
              <a:off x="342899" y="551088"/>
              <a:ext cx="1326696" cy="7021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 </a:t>
              </a:r>
              <a:r>
                <a:rPr lang="ko-KR" altLang="en-US" dirty="0">
                  <a:solidFill>
                    <a:schemeClr val="tx1"/>
                  </a:solidFill>
                </a:rPr>
                <a:t>목적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FBA0DEE-A60B-40B8-BB1C-8C42B8470671}"/>
                </a:ext>
              </a:extLst>
            </p:cNvPr>
            <p:cNvSpPr/>
            <p:nvPr/>
          </p:nvSpPr>
          <p:spPr>
            <a:xfrm>
              <a:off x="2090057" y="628650"/>
              <a:ext cx="1812471" cy="547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 </a:t>
              </a:r>
              <a:r>
                <a:rPr lang="ko-KR" altLang="en-US" dirty="0"/>
                <a:t>최선의 상태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01CF06F-9445-4C83-A72C-10508803F3EC}"/>
                </a:ext>
              </a:extLst>
            </p:cNvPr>
            <p:cNvSpPr/>
            <p:nvPr/>
          </p:nvSpPr>
          <p:spPr>
            <a:xfrm>
              <a:off x="5203373" y="551088"/>
              <a:ext cx="1276350" cy="7021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 </a:t>
              </a:r>
              <a:r>
                <a:rPr lang="ko-KR" altLang="en-US" dirty="0">
                  <a:solidFill>
                    <a:schemeClr val="tx1"/>
                  </a:solidFill>
                </a:rPr>
                <a:t>목표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4D4A57-9B3F-44A4-BC68-D6D3A2185F05}"/>
                </a:ext>
              </a:extLst>
            </p:cNvPr>
            <p:cNvSpPr/>
            <p:nvPr/>
          </p:nvSpPr>
          <p:spPr>
            <a:xfrm>
              <a:off x="7149192" y="551088"/>
              <a:ext cx="1537611" cy="702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 </a:t>
              </a:r>
              <a:r>
                <a:rPr lang="ko-KR" altLang="en-US" dirty="0">
                  <a:solidFill>
                    <a:schemeClr val="tx1"/>
                  </a:solidFill>
                </a:rPr>
                <a:t>콘셉트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16F6D29-CFD3-49D6-858B-681F61C6011F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 flipV="1">
              <a:off x="3902528" y="902153"/>
              <a:ext cx="13008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40AEF86-71B1-41F3-B12F-CCAD4C0ED34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479723" y="902153"/>
              <a:ext cx="6694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232C5E1-7FFE-4241-BBA7-308FD67D015A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996292" y="1175657"/>
              <a:ext cx="1" cy="3094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3DC1C3-3255-47A4-9DA1-1248FDBE9125}"/>
                </a:ext>
              </a:extLst>
            </p:cNvPr>
            <p:cNvSpPr/>
            <p:nvPr/>
          </p:nvSpPr>
          <p:spPr>
            <a:xfrm>
              <a:off x="2090057" y="4269921"/>
              <a:ext cx="1812471" cy="547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 </a:t>
              </a:r>
              <a:r>
                <a:rPr lang="ko-KR" altLang="en-US" dirty="0"/>
                <a:t>현실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7E31FC-8676-4535-9881-82F336EFEF38}"/>
                </a:ext>
              </a:extLst>
            </p:cNvPr>
            <p:cNvSpPr/>
            <p:nvPr/>
          </p:nvSpPr>
          <p:spPr>
            <a:xfrm>
              <a:off x="1669595" y="2371724"/>
              <a:ext cx="1242331" cy="7021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 </a:t>
              </a:r>
              <a:r>
                <a:rPr lang="ko-KR" altLang="en-US" dirty="0">
                  <a:solidFill>
                    <a:schemeClr val="tx1"/>
                  </a:solidFill>
                </a:rPr>
                <a:t>문제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6EF07D3-3BD0-46C9-A498-1723A117FBFF}"/>
                </a:ext>
              </a:extLst>
            </p:cNvPr>
            <p:cNvSpPr/>
            <p:nvPr/>
          </p:nvSpPr>
          <p:spPr>
            <a:xfrm>
              <a:off x="3227613" y="2371724"/>
              <a:ext cx="1202888" cy="7021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 </a:t>
              </a:r>
              <a:r>
                <a:rPr lang="ko-KR" altLang="en-US" dirty="0">
                  <a:solidFill>
                    <a:schemeClr val="tx1"/>
                  </a:solidFill>
                </a:rPr>
                <a:t>차이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6124FF8-8E02-430F-AC19-CE14B76CC02A}"/>
                </a:ext>
              </a:extLst>
            </p:cNvPr>
            <p:cNvSpPr/>
            <p:nvPr/>
          </p:nvSpPr>
          <p:spPr>
            <a:xfrm>
              <a:off x="4874076" y="2371724"/>
              <a:ext cx="1230087" cy="7021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 </a:t>
              </a:r>
              <a:r>
                <a:rPr lang="ko-KR" altLang="en-US" dirty="0">
                  <a:solidFill>
                    <a:schemeClr val="tx1"/>
                  </a:solidFill>
                </a:rPr>
                <a:t>원인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F93B958-7F63-4323-A202-FA56CFD343F7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4430501" y="2722789"/>
              <a:ext cx="443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EB7237-40CE-43BC-AEC7-AE883C962B89}"/>
                </a:ext>
              </a:extLst>
            </p:cNvPr>
            <p:cNvSpPr/>
            <p:nvPr/>
          </p:nvSpPr>
          <p:spPr>
            <a:xfrm>
              <a:off x="6947807" y="2547272"/>
              <a:ext cx="1412422" cy="351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대처 가능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D529AF-8945-4726-AA6B-15C828972D2D}"/>
                </a:ext>
              </a:extLst>
            </p:cNvPr>
            <p:cNvSpPr/>
            <p:nvPr/>
          </p:nvSpPr>
          <p:spPr>
            <a:xfrm>
              <a:off x="6950537" y="3718846"/>
              <a:ext cx="1673660" cy="351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대처 불가능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55A9AC1-4429-49ED-A602-9DB6568B40D3}"/>
                </a:ext>
              </a:extLst>
            </p:cNvPr>
            <p:cNvCxnSpPr>
              <a:cxnSpLocks/>
              <a:stCxn id="16" idx="6"/>
              <a:endCxn id="19" idx="1"/>
            </p:cNvCxnSpPr>
            <p:nvPr/>
          </p:nvCxnSpPr>
          <p:spPr>
            <a:xfrm>
              <a:off x="6104163" y="2722789"/>
              <a:ext cx="84364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8BA150-19F9-41D6-9254-4415806FCC9F}"/>
                </a:ext>
              </a:extLst>
            </p:cNvPr>
            <p:cNvCxnSpPr>
              <a:cxnSpLocks/>
              <a:stCxn id="16" idx="6"/>
              <a:endCxn id="20" idx="1"/>
            </p:cNvCxnSpPr>
            <p:nvPr/>
          </p:nvCxnSpPr>
          <p:spPr>
            <a:xfrm>
              <a:off x="6104163" y="2722789"/>
              <a:ext cx="846374" cy="1171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874D455-EB71-4D6C-A0C2-C48E995A553C}"/>
                </a:ext>
              </a:extLst>
            </p:cNvPr>
            <p:cNvSpPr/>
            <p:nvPr/>
          </p:nvSpPr>
          <p:spPr>
            <a:xfrm>
              <a:off x="9124949" y="1883258"/>
              <a:ext cx="1412422" cy="351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74027CA-A3BB-4963-96A1-803EAF952C25}"/>
                </a:ext>
              </a:extLst>
            </p:cNvPr>
            <p:cNvSpPr/>
            <p:nvPr/>
          </p:nvSpPr>
          <p:spPr>
            <a:xfrm>
              <a:off x="9124949" y="2413935"/>
              <a:ext cx="1412422" cy="351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205623-736F-4C66-A619-D07FB8E756BA}"/>
                </a:ext>
              </a:extLst>
            </p:cNvPr>
            <p:cNvSpPr/>
            <p:nvPr/>
          </p:nvSpPr>
          <p:spPr>
            <a:xfrm>
              <a:off x="9124949" y="2944612"/>
              <a:ext cx="1412422" cy="351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32C7DB0-ED63-4C81-B91D-F4A5E7D938D3}"/>
                </a:ext>
              </a:extLst>
            </p:cNvPr>
            <p:cNvCxnSpPr>
              <a:stCxn id="19" idx="3"/>
              <a:endCxn id="30" idx="1"/>
            </p:cNvCxnSpPr>
            <p:nvPr/>
          </p:nvCxnSpPr>
          <p:spPr>
            <a:xfrm flipV="1">
              <a:off x="8360229" y="2058776"/>
              <a:ext cx="764720" cy="664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41AF824-13F7-4823-BFBC-EE997A41AB6A}"/>
                </a:ext>
              </a:extLst>
            </p:cNvPr>
            <p:cNvCxnSpPr>
              <a:stCxn id="19" idx="3"/>
              <a:endCxn id="31" idx="1"/>
            </p:cNvCxnSpPr>
            <p:nvPr/>
          </p:nvCxnSpPr>
          <p:spPr>
            <a:xfrm flipV="1">
              <a:off x="8360229" y="2589453"/>
              <a:ext cx="764720" cy="13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B3AA980-BBEA-4053-9C82-DC826B4B0864}"/>
                </a:ext>
              </a:extLst>
            </p:cNvPr>
            <p:cNvCxnSpPr>
              <a:stCxn id="19" idx="3"/>
              <a:endCxn id="32" idx="1"/>
            </p:cNvCxnSpPr>
            <p:nvPr/>
          </p:nvCxnSpPr>
          <p:spPr>
            <a:xfrm>
              <a:off x="8360229" y="2722790"/>
              <a:ext cx="764720" cy="397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75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395634" y="1351508"/>
            <a:ext cx="11400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아이들의 천재적 학습 능력 향상을 위한 그림 그리기 세미나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최선의 상태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아이들이 천재처럼 공부를 잘했으면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현실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천재는 커녕 수업 진도 따라가기도 힘들어한다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천재들은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교육을 하는데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아이들은 좌뇌 교육만 하고 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천재들처럼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교육을 하기 위해 그림 그리기를 가르치자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콘셉트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발달을 위한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‘keep drawing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세미나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명명하자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58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395634" y="797511"/>
            <a:ext cx="114007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우리는 이 일을 왜 해야 합니까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이러이러한 최선의 상태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이루기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위함입니다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현실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 현실은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어떤가요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이렇습니다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차이가 나게 된 원인은 무엇입니까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것들이 있습니다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그렇다면 그것을 해결하기 위해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20xx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우리의 목표를 이것으로 재정리하겠습니다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(20xx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우리의 실행 방안은 이것으로 정리하겠습니다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콘셉트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우리의 목표를 이루기 위해 콘셉트는 이걸로 하겠습니다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방안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콘셉트 하에서 우리가 해야 할 일들을 분류하여 말씀드리면 이와 같습니다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2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7" y="2090172"/>
            <a:ext cx="10919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코끼리는 생각하지 마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언어에 의해 생각의 틀이 결정된다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언어란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단순히 말 자체가 아니라 그 안에 포함된 이미지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생각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개념들이 꼬리를 물고 떠오르게 하는 것이다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03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5042475" y="2367171"/>
            <a:ext cx="2107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438786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497976"/>
            <a:ext cx="10919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Definition</a:t>
            </a:r>
          </a:p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문제가 날카로워야 해결책도 빛이 난다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30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274838"/>
            <a:ext cx="10919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명확히 설정된 목표가 없으면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우리는 사소한 일상을 충실히 살다가 결국 그 일상의 노예가 되고 만다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로버트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A.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하인라인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(Robert Anson Heinlein)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498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318074" y="1166843"/>
            <a:ext cx="1155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미디어의 변화로 소비자 구매 프로세스가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AIDMA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AISAS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바뀌었는데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그에 따라 우리 브랜드가 소비자를 제대로 만나고 있는지 점검해보자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Attention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Interest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흥미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Search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행동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Share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063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5042475" y="2367171"/>
            <a:ext cx="2107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3415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318074" y="1166843"/>
            <a:ext cx="115558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브랜드가 소비자 체험 마케팅 면에서 제 역할을 하고 있는지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접점을 기준으로 분석해보자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최초 접촉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시점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 구매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403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5042475" y="2367171"/>
            <a:ext cx="2107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897159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497976"/>
            <a:ext cx="10919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Concept</a:t>
            </a:r>
          </a:p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됐고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한마디로 </a:t>
            </a:r>
            <a:r>
              <a:rPr lang="ko-KR" altLang="en-US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뭐야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556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318074" y="497372"/>
            <a:ext cx="115558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콘셉트에 담아야 할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대답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-&gt; 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의미 있잖아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 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나의 콘셉트는 상대방의 뇌에 어떤 틀을 지어주고 있는가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?)</a:t>
            </a:r>
          </a:p>
          <a:p>
            <a:pPr marL="457200" indent="-457200">
              <a:buAutoNum type="arabicParenR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-&gt; “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대세잖아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( 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헉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이것도 몰라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?”)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-&gt; 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 이야기야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모두는 누군가의 첫사랑이었다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.)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-&gt; 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 생각과 같아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(Just do it)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-&gt; 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 잘못이 아니야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소비자에게 탓할 무언가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 핑계거리가 되어야 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.)</a:t>
            </a:r>
          </a:p>
          <a:p>
            <a:pPr marL="342900" indent="-342900">
              <a:buAutoNum type="arabicParenR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288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828836"/>
            <a:ext cx="10919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5131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7" y="2090172"/>
            <a:ext cx="10919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뇌는 상상과 현실을 구분하지 못한다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뇌는 긍정과 부정을 인식하지 못하고 바로 이미지를 만들며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상상과 현실을 구분하지 못하므로 인생은 딱 우리가 상상한 만큼만 현실로 이루어진다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73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1874729"/>
            <a:ext cx="10919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일단 부정적인 평가를 받은 정보는 제대로 이해할 수 없고 깊게 사고할 수도 없으며 똑똑히 기억하기도 어려워진다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뇌의 이해력과 사고력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기억력을 향상시키려면 우선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재미있다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’,‘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좋다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평가를 받아야 한다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무언가를 좋아하게 되는 힘을 기르는 것은 곧 뇌의 기능을 향상시키는 것과 같다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.”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하야시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나리유키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[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두뇌를 깨우는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습관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4782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1874729"/>
            <a:ext cx="10919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바랄 수 없는 중에 바라고 믿었으니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’[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로마서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4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바랄 수 있는 상황에서는 누구나 바라고 믿을 수 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관건은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누가 바랄 수 없는 중에도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의지를 가지고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바라고 믿는 뚝심을 가졌는가 이다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상황에도 불구하고 누가 끝까지 뇌 속에 그림을 그리고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상상과 현실을 구분하지 못하는 뇌를 이용하여 결국 현실로 만들 것인가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1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497976"/>
            <a:ext cx="109197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FOCUS</a:t>
            </a:r>
          </a:p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근본적으로 중요한 게 </a:t>
            </a:r>
            <a:r>
              <a:rPr lang="ko-KR" altLang="en-US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뭘까</a:t>
            </a:r>
            <a:endParaRPr lang="en-US" altLang="ko-KR" sz="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94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521059"/>
            <a:ext cx="10919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핵심은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상대방의 뇌 속에 연상된 것이 무엇인가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정리하면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자신이 무엇을 말했느냐 보다 상대방에 머리속에 어떤 그림을 그렸느냐가 더 중요하다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9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4BB73-45F9-4BB7-8611-866E0A499AFF}"/>
              </a:ext>
            </a:extLst>
          </p:cNvPr>
          <p:cNvSpPr txBox="1"/>
          <p:nvPr/>
        </p:nvSpPr>
        <p:spPr>
          <a:xfrm>
            <a:off x="636148" y="2336393"/>
            <a:ext cx="10919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협상에서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덜 중요한 사람은 언제나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당신임을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기억해야 한다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중요한 사람은 바로 상대방이다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 algn="r">
              <a:buFontTx/>
              <a:buChar char="-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어떻게 원하는 것을 얻는가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], </a:t>
            </a:r>
            <a:r>
              <a:rPr lang="en-US" altLang="ko-KR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stuart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diamond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1121</Words>
  <Application>Microsoft Office PowerPoint</Application>
  <PresentationFormat>와이드스크린</PresentationFormat>
  <Paragraphs>216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13</cp:revision>
  <dcterms:created xsi:type="dcterms:W3CDTF">2018-02-03T08:57:07Z</dcterms:created>
  <dcterms:modified xsi:type="dcterms:W3CDTF">2018-02-03T11:39:39Z</dcterms:modified>
</cp:coreProperties>
</file>