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70" r:id="rId12"/>
    <p:sldId id="272" r:id="rId13"/>
    <p:sldId id="271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8" r:id="rId50"/>
    <p:sldId id="307" r:id="rId51"/>
    <p:sldId id="309" r:id="rId52"/>
    <p:sldId id="310" r:id="rId53"/>
    <p:sldId id="311" r:id="rId54"/>
    <p:sldId id="312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2BB86-0848-40CE-A5AB-481DAA0CD19C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54367-CA01-4A47-8998-A30DBFF59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5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54367-CA01-4A47-8998-A30DBFF5971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4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F456-9D9A-4846-840D-1B97B2B1C103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FE-2F9E-4708-AE62-31ECBEBFD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2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F456-9D9A-4846-840D-1B97B2B1C103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FE-2F9E-4708-AE62-31ECBEBFD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F456-9D9A-4846-840D-1B97B2B1C103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FE-2F9E-4708-AE62-31ECBEBFD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51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F456-9D9A-4846-840D-1B97B2B1C103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FE-2F9E-4708-AE62-31ECBEBFD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F456-9D9A-4846-840D-1B97B2B1C103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FE-2F9E-4708-AE62-31ECBEBFD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2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F456-9D9A-4846-840D-1B97B2B1C103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FE-2F9E-4708-AE62-31ECBEBFD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5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F456-9D9A-4846-840D-1B97B2B1C103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FE-2F9E-4708-AE62-31ECBEBFD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4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F456-9D9A-4846-840D-1B97B2B1C103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FE-2F9E-4708-AE62-31ECBEBFD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F456-9D9A-4846-840D-1B97B2B1C103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FE-2F9E-4708-AE62-31ECBEBFD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0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F456-9D9A-4846-840D-1B97B2B1C103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FE-2F9E-4708-AE62-31ECBEBFD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5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F456-9D9A-4846-840D-1B97B2B1C103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FE-2F9E-4708-AE62-31ECBEBFD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6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1F456-9D9A-4846-840D-1B97B2B1C103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F4FE-2F9E-4708-AE62-31ECBEBFD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기획이란 무엇인가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9940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683568" y="1052737"/>
            <a:ext cx="7772400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600" b="1" dirty="0" smtClean="0"/>
              <a:t>문제의 전체 상을 파악하고</a:t>
            </a:r>
            <a:endParaRPr lang="en-US" altLang="ko-KR" sz="3600" b="1" dirty="0" smtClean="0"/>
          </a:p>
          <a:p>
            <a:pPr>
              <a:lnSpc>
                <a:spcPct val="150000"/>
              </a:lnSpc>
            </a:pPr>
            <a:r>
              <a:rPr lang="ko-KR" altLang="en-US" sz="3600" b="1" dirty="0" smtClean="0"/>
              <a:t>짧은 시간 내에</a:t>
            </a:r>
            <a:endParaRPr lang="en-US" altLang="ko-KR" sz="3600" b="1" dirty="0" smtClean="0"/>
          </a:p>
          <a:p>
            <a:pPr>
              <a:lnSpc>
                <a:spcPct val="150000"/>
              </a:lnSpc>
            </a:pPr>
            <a:r>
              <a:rPr lang="ko-KR" altLang="en-US" sz="3600" b="1" dirty="0" smtClean="0"/>
              <a:t>결론을 도출하여</a:t>
            </a:r>
            <a:endParaRPr lang="en-US" altLang="ko-KR" sz="3600" b="1" dirty="0" smtClean="0"/>
          </a:p>
          <a:p>
            <a:pPr>
              <a:lnSpc>
                <a:spcPct val="150000"/>
              </a:lnSpc>
            </a:pPr>
            <a:r>
              <a:rPr lang="ko-KR" altLang="en-US" sz="3600" b="1" dirty="0" smtClean="0"/>
              <a:t>최적의 의사결정을 내리는 능력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812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용어 정의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133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7504" y="1052737"/>
            <a:ext cx="8928992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 smtClean="0"/>
              <a:t>본원적 정의</a:t>
            </a:r>
            <a:endParaRPr lang="en-US" altLang="ko-KR" sz="4000" b="1" dirty="0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어원적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사전적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철학적 의미의 정의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3445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7504" y="1052737"/>
            <a:ext cx="9001000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 smtClean="0"/>
              <a:t>조작적 정의</a:t>
            </a:r>
            <a:endParaRPr lang="en-US" altLang="ko-KR" sz="4000" b="1" dirty="0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내가 남들에게 무언가를 설명하기 위해 내리는 정의</a:t>
            </a:r>
            <a:endParaRPr lang="en-US" altLang="ko-KR" sz="2400" b="1" dirty="0"/>
          </a:p>
          <a:p>
            <a:pPr algn="l">
              <a:lnSpc>
                <a:spcPct val="150000"/>
              </a:lnSpc>
            </a:pPr>
            <a:r>
              <a:rPr lang="en-US" altLang="ko-KR" sz="2400" b="1" dirty="0" smtClean="0"/>
              <a:t>- </a:t>
            </a:r>
            <a:r>
              <a:rPr lang="ko-KR" altLang="en-US" sz="2400" b="1" spc="-150" dirty="0" smtClean="0"/>
              <a:t>개념</a:t>
            </a:r>
            <a:r>
              <a:rPr lang="en-US" altLang="ko-KR" sz="2400" b="1" spc="-150" dirty="0" smtClean="0"/>
              <a:t>(</a:t>
            </a:r>
            <a:r>
              <a:rPr lang="ko-KR" altLang="en-US" sz="2400" b="1" spc="-150" dirty="0" smtClean="0"/>
              <a:t>본원적 정의</a:t>
            </a:r>
            <a:r>
              <a:rPr lang="en-US" altLang="ko-KR" sz="2400" b="1" spc="-150" dirty="0" smtClean="0"/>
              <a:t>)</a:t>
            </a:r>
            <a:r>
              <a:rPr lang="ko-KR" altLang="en-US" sz="2400" b="1" spc="-150" dirty="0" smtClean="0"/>
              <a:t>에 자기 나름의 의미를 부여하여 내리는 정의</a:t>
            </a:r>
            <a:endParaRPr lang="ko-KR" altLang="en-US" sz="2400" b="1" spc="-150" dirty="0"/>
          </a:p>
        </p:txBody>
      </p:sp>
    </p:spTree>
    <p:extLst>
      <p:ext uri="{BB962C8B-B14F-4D97-AF65-F5344CB8AC3E}">
        <p14:creationId xmlns:p14="http://schemas.microsoft.com/office/powerpoint/2010/main" val="40266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기획이란 무엇인가</a:t>
            </a:r>
            <a:endParaRPr lang="ko-KR" altLang="en-US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88032" y="24630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문제해결형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 기획의 프로세스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8032" y="44792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solidFill>
                  <a:schemeClr val="bg1">
                    <a:lumMod val="85000"/>
                  </a:schemeClr>
                </a:solidFill>
              </a:rPr>
              <a:t>가설검증형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 기획의 프로세스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무엇을 왜 해야 하는지를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명확히 하는 것</a:t>
            </a:r>
            <a:endParaRPr lang="ko-KR" altLang="en-US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88032" y="24630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문제해결형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 기획의 프로세스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8032" y="44792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solidFill>
                  <a:schemeClr val="bg1">
                    <a:lumMod val="85000"/>
                  </a:schemeClr>
                </a:solidFill>
              </a:rPr>
              <a:t>가설검증형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 기획의 프로세스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계획 </a:t>
            </a:r>
            <a:r>
              <a:rPr lang="en-US" altLang="ko-KR" b="1" dirty="0" smtClean="0"/>
              <a:t>vs </a:t>
            </a:r>
            <a:r>
              <a:rPr lang="ko-KR" altLang="en-US" b="1" dirty="0" smtClean="0"/>
              <a:t>기획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658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7504" y="1052737"/>
            <a:ext cx="8928992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 smtClean="0"/>
              <a:t>계획 </a:t>
            </a:r>
            <a:r>
              <a:rPr lang="en-US" altLang="ko-KR" sz="4000" b="1" dirty="0" smtClean="0"/>
              <a:t>≒ </a:t>
            </a:r>
            <a:r>
              <a:rPr lang="ko-KR" altLang="en-US" sz="4000" b="1" dirty="0" smtClean="0"/>
              <a:t>기획</a:t>
            </a:r>
            <a:endParaRPr lang="en-US" altLang="ko-KR" sz="4000" b="1" dirty="0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주어진 문제와 관련된 다수의 요소를 논리적으로 사고하여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부정확한 요소를 미리 예측해서 과학적인 해결책을 세우는 것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2476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7504" y="1052737"/>
            <a:ext cx="8928992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 smtClean="0"/>
              <a:t>계획 </a:t>
            </a:r>
            <a:r>
              <a:rPr lang="en-US" altLang="ko-KR" sz="4000" b="1" dirty="0"/>
              <a:t>≠</a:t>
            </a:r>
            <a:r>
              <a:rPr lang="en-US" altLang="ko-KR" sz="4000" b="1" dirty="0" smtClean="0"/>
              <a:t> </a:t>
            </a:r>
            <a:r>
              <a:rPr lang="ko-KR" altLang="en-US" sz="4000" b="1" dirty="0" smtClean="0"/>
              <a:t>기획</a:t>
            </a:r>
            <a:endParaRPr lang="en-US" altLang="ko-KR" sz="4000" b="1" dirty="0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일반적으로 계획은 주어진 목표에 관한 구체적인 절차를     정한다든지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실행을 할 때의 순서를 생각하는 것을 의미</a:t>
            </a:r>
            <a:endParaRPr lang="en-US" altLang="ko-KR" sz="24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기획이 목표 설정의 역할을 하는 것이라면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계획은 기획한   목표를 실행하기 위한 구체적인 방법을 모색하는 것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6023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문제 </a:t>
            </a:r>
            <a:r>
              <a:rPr lang="en-US" altLang="ko-KR" b="1" dirty="0" smtClean="0"/>
              <a:t>vs </a:t>
            </a:r>
            <a:r>
              <a:rPr lang="ko-KR" altLang="en-US" b="1" dirty="0" smtClean="0"/>
              <a:t>문제</a:t>
            </a:r>
            <a:r>
              <a:rPr lang="ko-KR" altLang="en-US" b="1" dirty="0"/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26326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800" b="1" dirty="0" smtClean="0"/>
              <a:t>Planning – Making – Presentation</a:t>
            </a:r>
            <a:endParaRPr lang="ko-KR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25720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7504" y="3717032"/>
            <a:ext cx="8928992" cy="2736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해답을 필요로 하는 물음</a:t>
            </a:r>
            <a:endParaRPr lang="en-US" altLang="ko-KR" sz="24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연구하거나 해결해야 할 사항</a:t>
            </a:r>
            <a:endParaRPr lang="en-US" altLang="ko-KR" sz="2400" b="1" dirty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성가신 일이나 논쟁이 될 만한 일</a:t>
            </a:r>
            <a:endParaRPr lang="en-US" altLang="ko-KR" sz="24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세상의 이목이 쏠리는 일</a:t>
            </a:r>
            <a:endParaRPr lang="en-US" altLang="ko-KR" sz="2400" b="1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208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문제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vs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15016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7504" y="3717032"/>
            <a:ext cx="8928992" cy="2736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문제가 되는 점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문제의 원인</a:t>
            </a:r>
            <a:r>
              <a:rPr lang="en-US" altLang="ko-KR" sz="2400" b="1" dirty="0" smtClean="0"/>
              <a:t>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무언가 손을 써야 할 필요가 있는 사항</a:t>
            </a:r>
            <a:endParaRPr lang="en-US" altLang="ko-KR" sz="24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조작적 정의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문제의 원인 가운데 대책을 수립할 수 있는 것</a:t>
            </a:r>
            <a:endParaRPr lang="en-US" altLang="ko-KR" sz="2400" b="1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208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문제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vs </a:t>
            </a:r>
            <a:r>
              <a:rPr lang="ko-KR" altLang="en-US" b="1" dirty="0"/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37861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7504" y="1052737"/>
            <a:ext cx="8928992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홍길동이 오랜만에 반가운 친구들을 만나 술을 마시고 집에 돌아가기 위해 차를 몰았다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집으로 가는 도중에 </a:t>
            </a:r>
            <a:r>
              <a:rPr lang="ko-KR" altLang="en-US" sz="2800" b="1" spc="-150" dirty="0" smtClean="0"/>
              <a:t>갑자기 폭설이 내려서 길이 미끄러워졌고</a:t>
            </a:r>
            <a:r>
              <a:rPr lang="en-US" altLang="ko-KR" sz="2800" b="1" spc="-150" dirty="0" smtClean="0"/>
              <a:t>, </a:t>
            </a:r>
            <a:r>
              <a:rPr lang="ko-KR" altLang="en-US" sz="2800" b="1" spc="-150" dirty="0" smtClean="0"/>
              <a:t>때마침 나타난 도로의 움푹 파인 구덩이를 피하려다 사고를 내고 병원에 실려 가야 했다</a:t>
            </a:r>
            <a:r>
              <a:rPr lang="en-US" altLang="ko-KR" sz="2800" b="1" spc="-15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ko-KR" altLang="en-US" sz="3200" b="1" dirty="0" smtClean="0"/>
              <a:t>무엇이 문제일까</a:t>
            </a:r>
            <a:r>
              <a:rPr lang="en-US" altLang="ko-KR" sz="320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57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7504" y="1052737"/>
            <a:ext cx="8928992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 smtClean="0"/>
              <a:t>문제점</a:t>
            </a:r>
            <a:endParaRPr lang="en-US" altLang="ko-KR" sz="4000" b="1" dirty="0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음주운전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움푹 파인 구덩이</a:t>
            </a:r>
            <a:endParaRPr lang="en-US" altLang="ko-KR" sz="24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차후에 똑같은 일이 발생하지 않도록 대책을 수립할 수 있음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340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7504" y="1052737"/>
            <a:ext cx="8928992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 smtClean="0"/>
              <a:t>제약조건</a:t>
            </a:r>
            <a:endParaRPr lang="en-US" altLang="ko-KR" sz="4000" b="1" dirty="0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폭설</a:t>
            </a:r>
            <a:endParaRPr lang="en-US" altLang="ko-KR" sz="24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자신의 힘으로 통제할 수 없는 사항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339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목적 </a:t>
            </a:r>
            <a:r>
              <a:rPr lang="en-US" altLang="ko-KR" b="1" dirty="0" smtClean="0"/>
              <a:t>vs </a:t>
            </a:r>
            <a:r>
              <a:rPr lang="ko-KR" altLang="en-US" b="1" dirty="0" smtClean="0"/>
              <a:t>목표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674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목적 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vs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목표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7504" y="3645024"/>
            <a:ext cx="892899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일의 본질이자 출발점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831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목적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vs </a:t>
            </a:r>
            <a:r>
              <a:rPr lang="ko-KR" altLang="en-US" b="1" dirty="0" smtClean="0"/>
              <a:t>목표</a:t>
            </a:r>
            <a:endParaRPr lang="ko-KR" altLang="en-US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7504" y="3645024"/>
            <a:ext cx="892899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일정 기간 내에 도달 또는 달성해야 할 바람직한 수준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689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사실 </a:t>
            </a:r>
            <a:r>
              <a:rPr lang="en-US" altLang="ko-KR" b="1" dirty="0" smtClean="0"/>
              <a:t>vs </a:t>
            </a:r>
            <a:r>
              <a:rPr lang="ko-KR" altLang="en-US" b="1" dirty="0" smtClean="0"/>
              <a:t>의견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3564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사실 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vs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의견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7504" y="3645024"/>
            <a:ext cx="8928992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실제로 있었던 일이나 현재 있는 일</a:t>
            </a:r>
            <a:endParaRPr lang="en-US" altLang="ko-KR" sz="2400" b="1" dirty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겉으로 드러나지 아니한 일을 솔직하게 말할 때 쓰는 말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6703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기획이란 무엇인가</a:t>
            </a:r>
            <a:endParaRPr lang="ko-KR" altLang="en-US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88032" y="24630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문제해결형</a:t>
            </a:r>
            <a:r>
              <a:rPr lang="ko-KR" altLang="en-US" b="1" dirty="0" smtClean="0"/>
              <a:t> 기획의 프로세스</a:t>
            </a:r>
            <a:endParaRPr lang="ko-KR" altLang="en-US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8032" y="44792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가설검증형</a:t>
            </a:r>
            <a:r>
              <a:rPr lang="ko-KR" altLang="en-US" b="1" dirty="0" smtClean="0"/>
              <a:t> 기획의 프로세스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40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사실 </a:t>
            </a:r>
            <a:r>
              <a:rPr lang="en-US" altLang="ko-KR" b="1" dirty="0" smtClean="0"/>
              <a:t>= </a:t>
            </a:r>
            <a:r>
              <a:rPr lang="ko-KR" altLang="en-US" b="1" dirty="0" err="1" smtClean="0"/>
              <a:t>팩트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7504" y="3645024"/>
            <a:ext cx="892899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입증 또는 반증이 가능한 것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176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사실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vs </a:t>
            </a:r>
            <a:r>
              <a:rPr lang="ko-KR" altLang="en-US" b="1" dirty="0" smtClean="0"/>
              <a:t>의견</a:t>
            </a:r>
            <a:endParaRPr lang="ko-KR" altLang="en-US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7504" y="3645024"/>
            <a:ext cx="892899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어떤 대상에 대하여 가지는 생각</a:t>
            </a:r>
            <a:endParaRPr lang="en-US" altLang="ko-KR" sz="24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논리학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반론이 존재하는 생각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2751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916832"/>
            <a:ext cx="8568952" cy="147002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상사에게 의견을 말할 때는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반드시 추론을 해서 제시해야 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7504" y="3933056"/>
            <a:ext cx="892899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추론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알려져 있는 사실을 바탕으로 알려져 있지 않은 것을 알아내는 것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8762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사실 </a:t>
            </a:r>
            <a:r>
              <a:rPr lang="en-US" altLang="ko-KR" b="1" dirty="0" smtClean="0"/>
              <a:t>= </a:t>
            </a:r>
            <a:r>
              <a:rPr lang="ko-KR" altLang="en-US" b="1" dirty="0" err="1" smtClean="0"/>
              <a:t>팩트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사실 </a:t>
            </a:r>
            <a:r>
              <a:rPr lang="en-US" altLang="ko-KR" b="1" dirty="0" smtClean="0">
                <a:solidFill>
                  <a:schemeClr val="bg1"/>
                </a:solidFill>
              </a:rPr>
              <a:t>= </a:t>
            </a:r>
            <a:r>
              <a:rPr lang="ko-KR" altLang="en-US" b="1" dirty="0" err="1" smtClean="0"/>
              <a:t>팩트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7504" y="2420888"/>
            <a:ext cx="583264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기획에 필요한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사실 </a:t>
            </a:r>
            <a:r>
              <a:rPr lang="en-US" altLang="ko-KR" b="1" dirty="0" smtClean="0">
                <a:solidFill>
                  <a:schemeClr val="bg1"/>
                </a:solidFill>
              </a:rPr>
              <a:t>= </a:t>
            </a:r>
            <a:r>
              <a:rPr lang="ko-KR" altLang="en-US" b="1" dirty="0" err="1" smtClean="0"/>
              <a:t>팩트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7504" y="2420888"/>
            <a:ext cx="583264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기획에 필요한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7504" y="3933056"/>
            <a:ext cx="8928992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배경에 관한 정보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현상에 관한 정보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원인에 관한 정보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4125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7504" y="1052737"/>
            <a:ext cx="8928992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 smtClean="0"/>
              <a:t>현상분석</a:t>
            </a:r>
            <a:endParaRPr lang="en-US" altLang="ko-KR" sz="40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현재 있는 그대로의 상태를 분석하는 것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의견이 들어가면 </a:t>
            </a:r>
            <a:r>
              <a:rPr lang="en-US" altLang="ko-KR" sz="2400" b="1" dirty="0" smtClean="0"/>
              <a:t>X)</a:t>
            </a:r>
          </a:p>
        </p:txBody>
      </p:sp>
    </p:spTree>
    <p:extLst>
      <p:ext uri="{BB962C8B-B14F-4D97-AF65-F5344CB8AC3E}">
        <p14:creationId xmlns:p14="http://schemas.microsoft.com/office/powerpoint/2010/main" val="35954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7504" y="1052737"/>
            <a:ext cx="8928992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 smtClean="0"/>
              <a:t>배</a:t>
            </a:r>
            <a:r>
              <a:rPr lang="ko-KR" altLang="en-US" sz="4000" b="1" dirty="0"/>
              <a:t>경</a:t>
            </a:r>
            <a:r>
              <a:rPr lang="ko-KR" altLang="en-US" sz="4000" b="1" dirty="0" smtClean="0"/>
              <a:t>분석</a:t>
            </a:r>
            <a:endParaRPr lang="en-US" altLang="ko-KR" sz="40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일을 둘러싼 환경변화를 분석하는 것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731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7504" y="1052737"/>
            <a:ext cx="8928992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 smtClean="0"/>
              <a:t>원인분석</a:t>
            </a:r>
            <a:endParaRPr lang="en-US" altLang="ko-KR" sz="40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어떤 사물이나 상태를 변화시키거나 일으키게 하는 근본이 된 일이나 사건을 분석하는 것</a:t>
            </a:r>
          </a:p>
        </p:txBody>
      </p:sp>
    </p:spTree>
    <p:extLst>
      <p:ext uri="{BB962C8B-B14F-4D97-AF65-F5344CB8AC3E}">
        <p14:creationId xmlns:p14="http://schemas.microsoft.com/office/powerpoint/2010/main" val="41840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420888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기획서의 구조</a:t>
            </a:r>
            <a:endParaRPr lang="ko-KR" altLang="en-US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763688" y="3933056"/>
            <a:ext cx="6264696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2400" b="1" dirty="0" smtClean="0"/>
              <a:t>배경과 현상에 관한 </a:t>
            </a:r>
            <a:r>
              <a:rPr lang="ko-KR" altLang="en-US" sz="2400" b="1" dirty="0" err="1" smtClean="0"/>
              <a:t>팩트를</a:t>
            </a:r>
            <a:r>
              <a:rPr lang="ko-KR" altLang="en-US" sz="2400" b="1" dirty="0" smtClean="0"/>
              <a:t> 분석한 내용</a:t>
            </a:r>
            <a:endParaRPr lang="en-US" altLang="ko-KR" sz="2400" b="1" dirty="0"/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2400" b="1" dirty="0" smtClean="0"/>
              <a:t>추론을 통해 나온 실무자의 의견</a:t>
            </a:r>
          </a:p>
        </p:txBody>
      </p:sp>
    </p:spTree>
    <p:extLst>
      <p:ext uri="{BB962C8B-B14F-4D97-AF65-F5344CB8AC3E}">
        <p14:creationId xmlns:p14="http://schemas.microsoft.com/office/powerpoint/2010/main" val="21658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기획이란 무엇인가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88032" y="24630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문제해결형</a:t>
            </a:r>
            <a:r>
              <a:rPr lang="ko-KR" altLang="en-US" b="1" dirty="0" smtClean="0"/>
              <a:t> 기획의 프로세스</a:t>
            </a:r>
            <a:endParaRPr lang="ko-KR" altLang="en-US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8032" y="44792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solidFill>
                  <a:schemeClr val="bg1">
                    <a:lumMod val="85000"/>
                  </a:schemeClr>
                </a:solidFill>
              </a:rPr>
              <a:t>가설검증형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 기획의 프로세스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420888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기획서의 구조</a:t>
            </a:r>
            <a:endParaRPr lang="ko-KR" altLang="en-US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547664" y="3933056"/>
            <a:ext cx="6264696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400" b="1" dirty="0" smtClean="0"/>
              <a:t>클라이언트 블록 </a:t>
            </a:r>
            <a:r>
              <a:rPr lang="en-US" altLang="ko-KR" sz="2400" b="1" dirty="0" smtClean="0"/>
              <a:t>– </a:t>
            </a:r>
            <a:r>
              <a:rPr lang="ko-KR" altLang="en-US" sz="2400" b="1" dirty="0" err="1" smtClean="0"/>
              <a:t>컨셉</a:t>
            </a:r>
            <a:r>
              <a:rPr lang="ko-KR" altLang="en-US" sz="2400" b="1" dirty="0" smtClean="0"/>
              <a:t> 블록 </a:t>
            </a:r>
            <a:r>
              <a:rPr lang="en-US" altLang="ko-KR" sz="2400" b="1" dirty="0" smtClean="0"/>
              <a:t>– </a:t>
            </a:r>
            <a:r>
              <a:rPr lang="ko-KR" altLang="en-US" sz="2400" b="1" dirty="0" err="1" smtClean="0"/>
              <a:t>플래너</a:t>
            </a:r>
            <a:r>
              <a:rPr lang="ko-KR" altLang="en-US" sz="2400" b="1" dirty="0" smtClean="0"/>
              <a:t> 블</a:t>
            </a:r>
            <a:r>
              <a:rPr lang="ko-KR" altLang="en-US" sz="2400" b="1" dirty="0"/>
              <a:t>록</a:t>
            </a:r>
            <a:endParaRPr lang="ko-KR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5298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7504" y="1052737"/>
            <a:ext cx="8928992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 smtClean="0"/>
              <a:t>클라이언트 블록</a:t>
            </a:r>
            <a:endParaRPr lang="en-US" altLang="ko-KR" sz="4000" b="1" dirty="0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의뢰인의 </a:t>
            </a:r>
            <a:r>
              <a:rPr lang="ko-KR" altLang="en-US" sz="2400" b="1" dirty="0" err="1" smtClean="0"/>
              <a:t>니즈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또는 상사가 요구하는 것을 명확히 하는 블록</a:t>
            </a:r>
            <a:endParaRPr lang="en-US" altLang="ko-KR" sz="2400" b="1" dirty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spc="-150" dirty="0" smtClean="0"/>
              <a:t>기획의 배경과 현상에 관한 </a:t>
            </a:r>
            <a:r>
              <a:rPr lang="ko-KR" altLang="en-US" sz="2400" b="1" spc="-150" dirty="0" err="1" smtClean="0"/>
              <a:t>팩트를</a:t>
            </a:r>
            <a:r>
              <a:rPr lang="ko-KR" altLang="en-US" sz="2400" b="1" spc="-150" dirty="0" smtClean="0"/>
              <a:t> 분석해서 이번 기획의 과제가 무엇인지를 명확화</a:t>
            </a:r>
          </a:p>
        </p:txBody>
      </p:sp>
    </p:spTree>
    <p:extLst>
      <p:ext uri="{BB962C8B-B14F-4D97-AF65-F5344CB8AC3E}">
        <p14:creationId xmlns:p14="http://schemas.microsoft.com/office/powerpoint/2010/main" val="14001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7504" y="1052737"/>
            <a:ext cx="8928992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 err="1" smtClean="0"/>
              <a:t>컨셉</a:t>
            </a:r>
            <a:r>
              <a:rPr lang="ko-KR" altLang="en-US" sz="4000" b="1" dirty="0" smtClean="0"/>
              <a:t> 블록</a:t>
            </a:r>
            <a:endParaRPr lang="en-US" altLang="ko-KR" sz="4000" b="1" dirty="0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spc="-150" dirty="0" smtClean="0"/>
              <a:t>클라이언트 블록에서 명확화 한 과제를 어떻게 풀어나갈 것인지를 한마디로 정리한 부분</a:t>
            </a:r>
          </a:p>
        </p:txBody>
      </p:sp>
    </p:spTree>
    <p:extLst>
      <p:ext uri="{BB962C8B-B14F-4D97-AF65-F5344CB8AC3E}">
        <p14:creationId xmlns:p14="http://schemas.microsoft.com/office/powerpoint/2010/main" val="23758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7504" y="1052737"/>
            <a:ext cx="8928992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 err="1" smtClean="0"/>
              <a:t>플래너</a:t>
            </a:r>
            <a:r>
              <a:rPr lang="ko-KR" altLang="en-US" sz="4000" b="1" dirty="0" smtClean="0"/>
              <a:t> 블록</a:t>
            </a:r>
            <a:endParaRPr lang="en-US" altLang="ko-KR" sz="4000" b="1" dirty="0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의견 블록</a:t>
            </a:r>
            <a:endParaRPr lang="en-US" altLang="ko-KR" sz="2400" b="1" dirty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spc="-150" dirty="0" smtClean="0"/>
              <a:t>클라이언트 블록에서 정리한 과제를 </a:t>
            </a:r>
            <a:r>
              <a:rPr lang="ko-KR" altLang="en-US" sz="2400" b="1" spc="-150" dirty="0" err="1" smtClean="0"/>
              <a:t>컨셉</a:t>
            </a:r>
            <a:r>
              <a:rPr lang="ko-KR" altLang="en-US" sz="2400" b="1" spc="-150" dirty="0" smtClean="0"/>
              <a:t> 하에서 ‘어떻게 해결할 것인가</a:t>
            </a:r>
            <a:r>
              <a:rPr lang="en-US" altLang="ko-KR" sz="2400" b="1" spc="-150" dirty="0" smtClean="0"/>
              <a:t>?’</a:t>
            </a:r>
            <a:r>
              <a:rPr lang="ko-KR" altLang="en-US" sz="2400" b="1" spc="-150" dirty="0" smtClean="0"/>
              <a:t>를 구체적으로 생각하는 부분</a:t>
            </a:r>
            <a:endParaRPr lang="en-US" altLang="ko-KR" sz="2400" b="1" spc="-150" dirty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실무자의 생각과 의견이 들어가 있는 곳</a:t>
            </a:r>
          </a:p>
        </p:txBody>
      </p:sp>
    </p:spTree>
    <p:extLst>
      <p:ext uri="{BB962C8B-B14F-4D97-AF65-F5344CB8AC3E}">
        <p14:creationId xmlns:p14="http://schemas.microsoft.com/office/powerpoint/2010/main" val="42689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420888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기획의 공통 프로세스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45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7504" y="1052737"/>
            <a:ext cx="8928992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 smtClean="0"/>
              <a:t>클라이언트 블록</a:t>
            </a:r>
            <a:endParaRPr lang="en-US" altLang="ko-KR" sz="4000" b="1" dirty="0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spc="-150" dirty="0" smtClean="0"/>
              <a:t>철저하게 </a:t>
            </a:r>
            <a:r>
              <a:rPr lang="ko-KR" altLang="en-US" sz="2400" b="1" spc="-150" dirty="0" err="1" smtClean="0"/>
              <a:t>팩트에</a:t>
            </a:r>
            <a:r>
              <a:rPr lang="ko-KR" altLang="en-US" sz="2400" b="1" spc="-150" dirty="0" smtClean="0"/>
              <a:t> 입각해서 분석해야 하며 절대 실무자의 생각이나 의견이 들어가서는 안 된다</a:t>
            </a:r>
            <a:r>
              <a:rPr lang="en-US" altLang="ko-KR" sz="2400" b="1" spc="-150" dirty="0" smtClean="0"/>
              <a:t>.</a:t>
            </a:r>
            <a:endParaRPr lang="ko-KR" altLang="en-US" sz="2400" b="1" spc="-150" dirty="0" smtClean="0"/>
          </a:p>
        </p:txBody>
      </p:sp>
    </p:spTree>
    <p:extLst>
      <p:ext uri="{BB962C8B-B14F-4D97-AF65-F5344CB8AC3E}">
        <p14:creationId xmlns:p14="http://schemas.microsoft.com/office/powerpoint/2010/main" val="16891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7504" y="1052737"/>
            <a:ext cx="8928992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000" b="1" dirty="0" smtClean="0"/>
              <a:t>1. </a:t>
            </a:r>
            <a:r>
              <a:rPr lang="ko-KR" altLang="en-US" sz="4000" b="1" dirty="0" smtClean="0"/>
              <a:t>기획의 방향 결정</a:t>
            </a:r>
            <a:endParaRPr lang="en-US" altLang="ko-KR" sz="4000" b="1" dirty="0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spc="-150" dirty="0" smtClean="0"/>
              <a:t>의뢰인 또는 상사가 요구하는 방향과 실무자가 생각하는 방향을 같게 결정하는 것</a:t>
            </a:r>
          </a:p>
        </p:txBody>
      </p:sp>
    </p:spTree>
    <p:extLst>
      <p:ext uri="{BB962C8B-B14F-4D97-AF65-F5344CB8AC3E}">
        <p14:creationId xmlns:p14="http://schemas.microsoft.com/office/powerpoint/2010/main" val="5368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7504" y="1052737"/>
            <a:ext cx="8928992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000" b="1" dirty="0" smtClean="0"/>
              <a:t>2. </a:t>
            </a:r>
            <a:r>
              <a:rPr lang="ko-KR" altLang="en-US" sz="4000" b="1" dirty="0" smtClean="0"/>
              <a:t>기획의 </a:t>
            </a:r>
            <a:r>
              <a:rPr lang="ko-KR" altLang="en-US" sz="4000" b="1" dirty="0" err="1" smtClean="0"/>
              <a:t>니즈</a:t>
            </a:r>
            <a:r>
              <a:rPr lang="en-US" altLang="ko-KR" sz="4000" b="1" dirty="0" smtClean="0"/>
              <a:t>(Needs) </a:t>
            </a:r>
            <a:r>
              <a:rPr lang="ko-KR" altLang="en-US" sz="4000" b="1" dirty="0" smtClean="0"/>
              <a:t>분석</a:t>
            </a:r>
            <a:endParaRPr lang="en-US" altLang="ko-KR" sz="4000" b="1" dirty="0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기획의 논리적인 근거를 마련하는 단계이며 배경분석과 현상분석으로 이루어져 있음</a:t>
            </a:r>
          </a:p>
        </p:txBody>
      </p:sp>
    </p:spTree>
    <p:extLst>
      <p:ext uri="{BB962C8B-B14F-4D97-AF65-F5344CB8AC3E}">
        <p14:creationId xmlns:p14="http://schemas.microsoft.com/office/powerpoint/2010/main" val="82840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7504" y="1052737"/>
            <a:ext cx="8928992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기획과제 명확화</a:t>
            </a:r>
            <a:endParaRPr lang="en-US" altLang="ko-KR" sz="4000" b="1" dirty="0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이번 기획의 과제가 무엇인지를 명확화하는 것</a:t>
            </a:r>
          </a:p>
        </p:txBody>
      </p:sp>
    </p:spTree>
    <p:extLst>
      <p:ext uri="{BB962C8B-B14F-4D97-AF65-F5344CB8AC3E}">
        <p14:creationId xmlns:p14="http://schemas.microsoft.com/office/powerpoint/2010/main" val="129625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7504" y="1052737"/>
            <a:ext cx="8928992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 err="1" smtClean="0"/>
              <a:t>컨셉</a:t>
            </a:r>
            <a:r>
              <a:rPr lang="ko-KR" altLang="en-US" sz="4000" b="1" dirty="0" smtClean="0"/>
              <a:t> 블록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8437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기획이란 무엇인가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88032" y="24630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신속하게 처리해야 하는 일</a:t>
            </a:r>
            <a:endParaRPr lang="ko-KR" altLang="en-US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8032" y="44792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solidFill>
                  <a:schemeClr val="bg1">
                    <a:lumMod val="85000"/>
                  </a:schemeClr>
                </a:solidFill>
              </a:rPr>
              <a:t>가설검증형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 기획의 프로세스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8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7504" y="1052737"/>
            <a:ext cx="8928992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000" b="1" dirty="0" smtClean="0"/>
              <a:t>4. </a:t>
            </a:r>
            <a:r>
              <a:rPr lang="ko-KR" altLang="en-US" sz="4000" b="1" dirty="0" err="1" smtClean="0"/>
              <a:t>컨셉</a:t>
            </a:r>
            <a:r>
              <a:rPr lang="ko-KR" altLang="en-US" sz="4000" b="1" dirty="0" smtClean="0"/>
              <a:t> 개</a:t>
            </a:r>
            <a:r>
              <a:rPr lang="ko-KR" altLang="en-US" sz="4000" b="1" dirty="0"/>
              <a:t>발</a:t>
            </a:r>
            <a:endParaRPr lang="en-US" altLang="ko-KR" sz="4000" b="1" dirty="0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spc="-150" dirty="0" err="1" smtClean="0"/>
              <a:t>컨셉은</a:t>
            </a:r>
            <a:r>
              <a:rPr lang="ko-KR" altLang="en-US" sz="2400" b="1" spc="-150" dirty="0" smtClean="0"/>
              <a:t> 현상분석을 통해 명확화 한 과제에 대해 그 해결 방법을  </a:t>
            </a:r>
            <a:r>
              <a:rPr lang="ko-KR" altLang="en-US" sz="2400" b="1" dirty="0" smtClean="0"/>
              <a:t>한 마디로 표현한 것</a:t>
            </a:r>
            <a:endParaRPr lang="en-US" altLang="ko-KR" sz="2400" b="1" dirty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실무자의 의도 투영</a:t>
            </a:r>
          </a:p>
        </p:txBody>
      </p:sp>
    </p:spTree>
    <p:extLst>
      <p:ext uri="{BB962C8B-B14F-4D97-AF65-F5344CB8AC3E}">
        <p14:creationId xmlns:p14="http://schemas.microsoft.com/office/powerpoint/2010/main" val="283872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7504" y="1052737"/>
            <a:ext cx="8928992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 err="1" smtClean="0"/>
              <a:t>플래</a:t>
            </a:r>
            <a:r>
              <a:rPr lang="ko-KR" altLang="en-US" sz="4000" b="1" dirty="0" err="1"/>
              <a:t>너</a:t>
            </a:r>
            <a:r>
              <a:rPr lang="ko-KR" altLang="en-US" sz="4000" b="1" dirty="0" smtClean="0"/>
              <a:t> 블록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363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7504" y="1052737"/>
            <a:ext cx="8928992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000" b="1" dirty="0" smtClean="0"/>
              <a:t>5. </a:t>
            </a:r>
            <a:r>
              <a:rPr lang="ko-KR" altLang="en-US" sz="4000" b="1" dirty="0" smtClean="0"/>
              <a:t>구상 및 실행계획</a:t>
            </a:r>
            <a:endParaRPr lang="en-US" altLang="ko-KR" sz="4000" b="1" dirty="0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구상 </a:t>
            </a:r>
            <a:r>
              <a:rPr lang="en-US" altLang="ko-KR" sz="2400" b="1" dirty="0" smtClean="0"/>
              <a:t>:</a:t>
            </a:r>
            <a:r>
              <a:rPr lang="ko-KR" altLang="en-US" sz="2400" b="1" dirty="0" smtClean="0"/>
              <a:t> 개발된 </a:t>
            </a:r>
            <a:r>
              <a:rPr lang="ko-KR" altLang="en-US" sz="2400" b="1" dirty="0" err="1" smtClean="0"/>
              <a:t>컨셉</a:t>
            </a:r>
            <a:r>
              <a:rPr lang="ko-KR" altLang="en-US" sz="2400" b="1" dirty="0" smtClean="0"/>
              <a:t> 하에서 구체적으로 해결책을 어떻게 찾을 것인지 아이디어를 내는 단계</a:t>
            </a:r>
            <a:endParaRPr lang="en-US" altLang="ko-KR" sz="24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en-US" altLang="ko-KR" sz="900" b="1" dirty="0" smtClean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실행계획 수립 </a:t>
            </a:r>
            <a:r>
              <a:rPr lang="en-US" altLang="ko-KR" sz="2400" b="1" dirty="0" smtClean="0"/>
              <a:t>:</a:t>
            </a:r>
            <a:r>
              <a:rPr lang="ko-KR" altLang="en-US" sz="2400" b="1" dirty="0" smtClean="0"/>
              <a:t> 무엇을 어떻게 할 것인지 ‘</a:t>
            </a:r>
            <a:r>
              <a:rPr lang="en-US" altLang="ko-KR" sz="2400" b="1" dirty="0" smtClean="0"/>
              <a:t>How to do’</a:t>
            </a:r>
            <a:r>
              <a:rPr lang="ko-KR" altLang="en-US" sz="2400" b="1" dirty="0" smtClean="0"/>
              <a:t>를    풀어나가는 것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0241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기획이란 무엇인가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88032" y="24630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문제해결형</a:t>
            </a:r>
            <a:r>
              <a:rPr lang="ko-KR" altLang="en-US" b="1" dirty="0" smtClean="0"/>
              <a:t> 기획의 프로세스</a:t>
            </a:r>
            <a:endParaRPr lang="ko-KR" altLang="en-US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8032" y="44792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가설검증형</a:t>
            </a:r>
            <a:r>
              <a:rPr lang="ko-KR" altLang="en-US" b="1" dirty="0" smtClean="0"/>
              <a:t> 기획의 프로세스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3468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기획이란 무엇인가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88032" y="24630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To Be Continued</a:t>
            </a:r>
            <a:endParaRPr lang="ko-KR" altLang="en-US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8032" y="44792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solidFill>
                  <a:schemeClr val="bg1">
                    <a:lumMod val="95000"/>
                  </a:schemeClr>
                </a:solidFill>
              </a:rPr>
              <a:t>가설검증형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 기획의 프로세스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5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683568" y="1052737"/>
            <a:ext cx="7772400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600" b="1" dirty="0" smtClean="0"/>
              <a:t>상사로부터 지시를 받으면</a:t>
            </a:r>
            <a:endParaRPr lang="en-US" altLang="ko-KR" sz="3600" b="1" dirty="0" smtClean="0"/>
          </a:p>
          <a:p>
            <a:pPr>
              <a:lnSpc>
                <a:spcPct val="150000"/>
              </a:lnSpc>
            </a:pPr>
            <a:r>
              <a:rPr lang="ko-KR" altLang="en-US" sz="3600" b="1" dirty="0" smtClean="0"/>
              <a:t>어떻게 방향을 잡고</a:t>
            </a:r>
            <a:endParaRPr lang="en-US" altLang="ko-KR" sz="3600" b="1" dirty="0" smtClean="0"/>
          </a:p>
          <a:p>
            <a:pPr>
              <a:lnSpc>
                <a:spcPct val="150000"/>
              </a:lnSpc>
            </a:pPr>
            <a:r>
              <a:rPr lang="ko-KR" altLang="en-US" sz="3600" b="1" dirty="0" smtClean="0"/>
              <a:t>어떻게 끝내야 하는지</a:t>
            </a:r>
            <a:endParaRPr lang="en-US" altLang="ko-KR" sz="3600" b="1" dirty="0"/>
          </a:p>
          <a:p>
            <a:pPr>
              <a:lnSpc>
                <a:spcPct val="150000"/>
              </a:lnSpc>
            </a:pPr>
            <a:r>
              <a:rPr lang="ko-KR" altLang="en-US" sz="3600" b="1" dirty="0" smtClean="0"/>
              <a:t>어떻게 실행으로 옮겨야 하는지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090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기획이란 무엇인가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88032" y="24630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solidFill>
                  <a:schemeClr val="bg1">
                    <a:lumMod val="85000"/>
                  </a:schemeClr>
                </a:solidFill>
              </a:rPr>
              <a:t>문제해결형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 기획의 프로세스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8032" y="44792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가설검증형</a:t>
            </a:r>
            <a:r>
              <a:rPr lang="ko-KR" altLang="en-US" b="1" dirty="0" smtClean="0"/>
              <a:t> 기획의 프로세스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47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기획이란 무엇인가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88032" y="24630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solidFill>
                  <a:schemeClr val="bg1">
                    <a:lumMod val="85000"/>
                  </a:schemeClr>
                </a:solidFill>
              </a:rPr>
              <a:t>문제해결형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 기획의 프로세스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8032" y="44792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시일이 필요한 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328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683568" y="1052737"/>
            <a:ext cx="7772400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600" b="1" dirty="0" smtClean="0"/>
              <a:t>상사로부터 지시를 받았지만</a:t>
            </a:r>
            <a:endParaRPr lang="en-US" altLang="ko-KR" sz="3600" b="1" dirty="0" smtClean="0"/>
          </a:p>
          <a:p>
            <a:pPr>
              <a:lnSpc>
                <a:spcPct val="150000"/>
              </a:lnSpc>
            </a:pPr>
            <a:r>
              <a:rPr lang="ko-KR" altLang="en-US" sz="3600" b="1" dirty="0" smtClean="0"/>
              <a:t>어디서부터 시작해서</a:t>
            </a:r>
            <a:endParaRPr lang="en-US" altLang="ko-KR" sz="3600" b="1" dirty="0" smtClean="0"/>
          </a:p>
          <a:p>
            <a:pPr>
              <a:lnSpc>
                <a:spcPct val="150000"/>
              </a:lnSpc>
            </a:pPr>
            <a:r>
              <a:rPr lang="ko-KR" altLang="en-US" sz="3600" b="1" dirty="0" smtClean="0"/>
              <a:t>어떻게 풀어가야 할지</a:t>
            </a:r>
            <a:endParaRPr lang="en-US" altLang="ko-KR" sz="3600" b="1" dirty="0" smtClean="0"/>
          </a:p>
          <a:p>
            <a:pPr>
              <a:lnSpc>
                <a:spcPct val="150000"/>
              </a:lnSpc>
            </a:pPr>
            <a:r>
              <a:rPr lang="ko-KR" altLang="en-US" sz="3600" b="1" dirty="0" smtClean="0"/>
              <a:t>막막할 때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901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661</Words>
  <Application>Microsoft Office PowerPoint</Application>
  <PresentationFormat>화면 슬라이드 쇼(4:3)</PresentationFormat>
  <Paragraphs>150</Paragraphs>
  <Slides>54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Office 테마</vt:lpstr>
      <vt:lpstr>기획이란 무엇인가</vt:lpstr>
      <vt:lpstr>Planning – Making – Presentation</vt:lpstr>
      <vt:lpstr>기획이란 무엇인가</vt:lpstr>
      <vt:lpstr>기획이란 무엇인가</vt:lpstr>
      <vt:lpstr>기획이란 무엇인가</vt:lpstr>
      <vt:lpstr>PowerPoint 프레젠테이션</vt:lpstr>
      <vt:lpstr>기획이란 무엇인가</vt:lpstr>
      <vt:lpstr>기획이란 무엇인가</vt:lpstr>
      <vt:lpstr>PowerPoint 프레젠테이션</vt:lpstr>
      <vt:lpstr>PowerPoint 프레젠테이션</vt:lpstr>
      <vt:lpstr>용어 정의</vt:lpstr>
      <vt:lpstr>PowerPoint 프레젠테이션</vt:lpstr>
      <vt:lpstr>PowerPoint 프레젠테이션</vt:lpstr>
      <vt:lpstr>기획이란 무엇인가</vt:lpstr>
      <vt:lpstr>무엇을 왜 해야 하는지를 명확히 하는 것</vt:lpstr>
      <vt:lpstr>계획 vs 기획</vt:lpstr>
      <vt:lpstr>PowerPoint 프레젠테이션</vt:lpstr>
      <vt:lpstr>PowerPoint 프레젠테이션</vt:lpstr>
      <vt:lpstr>문제 vs 문제점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목적 vs 목표</vt:lpstr>
      <vt:lpstr>목적 vs 목표</vt:lpstr>
      <vt:lpstr>목적 vs 목표</vt:lpstr>
      <vt:lpstr>사실 vs 의견</vt:lpstr>
      <vt:lpstr>사실 vs 의견</vt:lpstr>
      <vt:lpstr>사실 = 팩트</vt:lpstr>
      <vt:lpstr>사실 vs 의견</vt:lpstr>
      <vt:lpstr>상사에게 의견을 말할 때는 반드시 추론을 해서 제시해야 한다.</vt:lpstr>
      <vt:lpstr>사실 = 팩트</vt:lpstr>
      <vt:lpstr>사실 = 팩트</vt:lpstr>
      <vt:lpstr>사실 = 팩트</vt:lpstr>
      <vt:lpstr>PowerPoint 프레젠테이션</vt:lpstr>
      <vt:lpstr>PowerPoint 프레젠테이션</vt:lpstr>
      <vt:lpstr>PowerPoint 프레젠테이션</vt:lpstr>
      <vt:lpstr>기획서의 구조</vt:lpstr>
      <vt:lpstr>기획서의 구조</vt:lpstr>
      <vt:lpstr>PowerPoint 프레젠테이션</vt:lpstr>
      <vt:lpstr>PowerPoint 프레젠테이션</vt:lpstr>
      <vt:lpstr>PowerPoint 프레젠테이션</vt:lpstr>
      <vt:lpstr>기획의 공통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기획이란 무엇인가</vt:lpstr>
      <vt:lpstr>기획이란 무엇인가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기획이란 무엇인가</dc:title>
  <dc:creator>Windows 사용자</dc:creator>
  <cp:lastModifiedBy>Windows 사용자</cp:lastModifiedBy>
  <cp:revision>6</cp:revision>
  <dcterms:created xsi:type="dcterms:W3CDTF">2018-02-03T14:28:46Z</dcterms:created>
  <dcterms:modified xsi:type="dcterms:W3CDTF">2018-02-03T15:18:17Z</dcterms:modified>
</cp:coreProperties>
</file>