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3" r:id="rId3"/>
    <p:sldId id="261" r:id="rId4"/>
    <p:sldId id="264" r:id="rId5"/>
    <p:sldId id="256" r:id="rId6"/>
    <p:sldId id="258" r:id="rId7"/>
    <p:sldId id="259" r:id="rId8"/>
    <p:sldId id="260" r:id="rId9"/>
    <p:sldId id="257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053" autoAdjust="0"/>
  </p:normalViewPr>
  <p:slideViewPr>
    <p:cSldViewPr snapToGrid="0">
      <p:cViewPr varScale="1">
        <p:scale>
          <a:sx n="59" d="100"/>
          <a:sy n="59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5251D-267D-43FD-9707-3529106ACE3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4E85-9504-4AFC-B084-392AC70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6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기획의 신 </a:t>
            </a:r>
            <a:r>
              <a:rPr lang="ko-KR" altLang="en-US" dirty="0" err="1"/>
              <a:t>스티브잡스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책에서  </a:t>
            </a:r>
            <a:r>
              <a:rPr lang="en-US" altLang="ko-KR" dirty="0" err="1"/>
              <a:t>proces</a:t>
            </a:r>
            <a:r>
              <a:rPr lang="ko-KR" altLang="en-US" dirty="0"/>
              <a:t>가 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기획은 </a:t>
            </a:r>
            <a:r>
              <a:rPr lang="en-US" altLang="ko-KR" dirty="0"/>
              <a:t>problem</a:t>
            </a:r>
            <a:r>
              <a:rPr lang="ko-KR" altLang="en-US" dirty="0"/>
              <a:t>과 </a:t>
            </a:r>
            <a:r>
              <a:rPr lang="en-US" altLang="ko-KR" dirty="0"/>
              <a:t>solution</a:t>
            </a:r>
            <a:r>
              <a:rPr lang="ko-KR" altLang="en-US" dirty="0"/>
              <a:t>으로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기획이란 문제를 찾고 그에 대한 해결책을 찾는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3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 전대통령 링컨은 대통령 이전에 목수였다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7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발견하는 방법</a:t>
            </a:r>
            <a:endParaRPr lang="ko-KR" altLang="en-US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점</a:t>
            </a:r>
            <a:r>
              <a:rPr lang="en-US" altLang="ko-KR" dirty="0"/>
              <a:t>:</a:t>
            </a:r>
            <a:r>
              <a:rPr lang="ko-KR" altLang="en-US" dirty="0"/>
              <a:t>이제 말하는 문제는 문제의 현상이 아닌 문제점은 문제의 원천지점</a:t>
            </a:r>
            <a:r>
              <a:rPr lang="en-US" altLang="ko-KR" dirty="0"/>
              <a:t>, </a:t>
            </a:r>
            <a:r>
              <a:rPr lang="ko-KR" altLang="en-US" dirty="0"/>
              <a:t>즉 문제의 본질을 말한다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?: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토끼와 거북이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현대차 판매 부진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도구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인스턴트커피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인스턴트 판매부진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통찰 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인간의 통찰을 뛰어넘는 인공지능이  나오기 전까지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기획은 완전히 인간이 하는 것이다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l"/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12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놈놈놈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사실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본질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가뭄으로 농작물이 </a:t>
            </a:r>
            <a:r>
              <a:rPr lang="ko-KR" altLang="en-US" sz="12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말라죽음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엄마가 우산을 가져오지 않음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우산을 안 갖고 옮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하늘에서 비가 내림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장기간 비가오지 않음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땅이 갈라짐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물이 부족함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군 묘지에  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아이젠하워 대통령 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잔디 깔아줘 </a:t>
            </a:r>
            <a:r>
              <a:rPr lang="en-US" altLang="ko-KR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정주영회장 </a:t>
            </a:r>
            <a:r>
              <a:rPr lang="ko-KR" altLang="en-US" sz="12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보리싹</a:t>
            </a:r>
            <a:endParaRPr lang="en-US" altLang="ko-KR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endParaRPr lang="ko-KR" altLang="en-US" sz="12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dirty="0"/>
              <a:t>5. Problem 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Project(</a:t>
            </a:r>
            <a:r>
              <a:rPr lang="ko-KR" altLang="en-US" dirty="0"/>
              <a:t>해결점</a:t>
            </a:r>
            <a:r>
              <a:rPr lang="en-US" altLang="ko-KR" dirty="0"/>
              <a:t>)</a:t>
            </a:r>
            <a:r>
              <a:rPr lang="ko-KR" altLang="en-US" dirty="0"/>
              <a:t>로 변한다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문제는 곧 기회다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토끼 자만심 </a:t>
            </a:r>
            <a:r>
              <a:rPr lang="en-US" altLang="ko-KR" dirty="0"/>
              <a:t>-&gt; </a:t>
            </a:r>
            <a:r>
              <a:rPr lang="ko-KR" altLang="en-US" dirty="0"/>
              <a:t>자만심 방지 프로젝트</a:t>
            </a:r>
            <a:endParaRPr lang="en-US" altLang="ko-KR" dirty="0"/>
          </a:p>
          <a:p>
            <a:pPr algn="l"/>
            <a:r>
              <a:rPr lang="ko-KR" altLang="en-US" dirty="0"/>
              <a:t>현대자동차 판매부진 </a:t>
            </a:r>
            <a:r>
              <a:rPr lang="en-US" altLang="ko-KR" dirty="0"/>
              <a:t>-&gt;</a:t>
            </a:r>
            <a:r>
              <a:rPr lang="ko-KR" altLang="en-US" dirty="0"/>
              <a:t> 가격 경쟁력 문제가 아닌 미래가 불안해서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6. </a:t>
            </a:r>
            <a:r>
              <a:rPr lang="ko-KR" altLang="en-US" dirty="0"/>
              <a:t>상급자는 문제의 본질까지 파악해줄 만큼 여유롭지 않다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상급자의 과제에 대한 재해석</a:t>
            </a:r>
            <a:r>
              <a:rPr lang="en-US" altLang="ko-KR" dirty="0"/>
              <a:t>, </a:t>
            </a:r>
            <a:r>
              <a:rPr lang="ko-KR" altLang="en-US" dirty="0"/>
              <a:t>문제의 본질을 찾아야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문제의 본질을 찾아야한다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6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용평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남는 눈 </a:t>
            </a:r>
            <a:r>
              <a:rPr lang="en-US" altLang="ko-KR" dirty="0"/>
              <a:t>– 5</a:t>
            </a:r>
            <a:r>
              <a:rPr lang="ko-KR" altLang="en-US" dirty="0"/>
              <a:t>월 눈썰매 축제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해프닝도 문제적 현상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고객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기획력은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마인드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목적의식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주인의식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나가수와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TED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매출신장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규모증대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분명한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의식이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문제의식을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그를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태도를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5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기획을 하는 많은 사람들이 실수하는게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문제보단 해결책을 먼저 고민합니다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해결책으로 획기적이고 창의적인 아주 낯선 것들을 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지피지기면 백전백승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해결책을 내놓기 전에 적이라 할 수 있는 문제에 대해 아주 잘 파악해야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실패하는 기획은 대개 획기적이지 못해서가 아니라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공감받지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못해 실패하는 경우가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출시된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디지털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출시한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'Digital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그러한 경우입니다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 전시회에 출품했던 작품인데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호평을 받았던 기기입니다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기술력의 문제와 일반 대중에게 큰 공감을 사지 못했기 때문에 빛을 발하지 못했습니다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창조기획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해결책은 은 단순히 색다른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대다수가 공감을 하면서 색다른 것이어야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아이디어는 발상이 아니라 문제를 날카롭게 규정한 것을 바탕으로 한 연상입니다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좋은 아이디어를 얻기 위한 연상을 하기 위해 문제를 탄탄하게 규정해야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창의성을 지닌 해결책을 만드는 것은 쉽지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매우 어렵죠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방법이 없는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창의성을 지니는 최고의 방법은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티안나게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훔치는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안나게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훔치는 방법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원천봉쇄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눈에 보이지 않는 것을 훔칠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되도록 멀리서 훔칠 것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경계초월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자신이 아닌 다른 카테고리에서 훔칠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한계를 초월할 것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뒤섞기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아닌 여러 개를 훔치기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융합하기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훔치는 것은 나쁜 것이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획기적인 방법이라 생각한 것들은 다양한 카테고리에서 훔쳐온 아이디어인 경우가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하늘 아래 새로운 것을 찾기가 어렵습니다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그러니 결국 다양한 카테고리에서 아이디어에서 훔쳐와 새로운 것들을 만들어 내는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9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봐왔던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플래닝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코드로 기획서를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기획서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4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봐왔던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플래닝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코드로 기획서를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기획서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B4E85-9504-4AFC-B084-392AC70E12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EE7CE-3E5A-4E1C-A2E1-BA53BCD0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6DF84D-46C3-40CE-B046-FAACE268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6118-8EED-4869-8CC3-33E87CF2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A508F-6156-420A-83B0-E7A197BC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9ACF5-1DCE-4A85-9C46-CBDC6810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912A-845A-4B02-A530-ABDC27D2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347C3-A21E-4C99-A608-FB806E821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B23BF-F97F-41A0-8C64-7FFD752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750F-E753-4E99-AB80-F2F3553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22E8C-9F61-4B7A-8A33-C2DE364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7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673F0-A28A-4B68-A199-5889E1E9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3FD6F-F78B-4CE4-B446-F80E357A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FADD2-BC1E-4E52-8701-0F37D7E8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EA98-A241-4814-B7A4-4D3D5AB9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597C-7CE8-4A2E-A34E-A6EE8FA1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D7A-C84F-40A2-BD92-465812C4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89D6E-7ED8-43F4-B8DE-A8D88193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ACF79-CEE6-4509-8A43-00B3E4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5C6E-9E71-4D7E-B0F7-9FCE147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17B3B-C15A-4F0D-B742-0D695BA2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90D9-882D-422C-85E2-741D8BA3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C93E8-637D-4913-8C69-70E42D42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C4216-B48A-491E-BD1F-1FDD5DAA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CEBC5-55B2-409A-B401-0B38DE6C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32753-5B9E-4B5E-97B3-5CADA36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B7A0-AC7D-4733-8F51-549CD798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26613-4765-4887-9986-7A3D4ABE4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9E19E-6547-43A8-AF43-750ABF10F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0CF1-30AC-42E5-9E5D-3140B41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567A8-6901-45FA-A9C2-2764B672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96C42-600F-4D51-B5FE-CB0D7D67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58B50-F93D-4AA7-BE1B-D76AA23F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BEBE8-09ED-4F0A-9BD3-1DEABC6C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FAC50-97C4-49CF-9E95-C5D68C4C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8146D-EEAE-4D73-AC48-6A95625C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E85EF-9120-4C60-BE15-FCBE2D63C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F5252A-DC56-4026-AE7D-B6F17EEA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C1788-6420-4E98-A51D-7FE0DE7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1BD04-2A60-42D2-B93A-464F4D9A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F4891-30A8-4D8F-A381-F3B69452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03743-72F6-40F5-AC97-240E82F7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D277A-D329-4F2B-A83E-F48053B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E9188-ECFE-4601-9FDF-F38A95CC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4E1BD8-8511-453D-A7A1-B611BB96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FEEE0D-B247-4C79-AF72-F59660E3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5D80A-C113-4BD3-A5D7-A70A572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CF244-ED27-4D92-9B7C-F6E43FA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7E47F-A35A-4EFF-BD8C-5136B5BD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2BAC3-D8C3-499C-B169-B12F368E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7E2FB-1D03-4BAC-AF6C-96FBBA2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0F8E8-5A2B-4F3F-962C-7534ED21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87D42-C0A9-4602-B3EA-CB399DCD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F1783-A81C-43E8-BC06-F105B9CE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E84323-F8A1-4A18-86C6-EA992DD31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52702-A0FE-4449-8480-1B95E80D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6EE32-DC89-4AB9-8624-2E306D99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B3914-7F1B-4DD1-9074-FC62E9B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A7A46-88B1-46FE-BB46-03AEEBFE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05E6A-6FF7-4C7C-8B6A-1619E91C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7BCAE-7AD9-4B08-AE69-06D11344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B0E0-7238-47E4-83A3-B13B668EA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56B9-2EE5-4EB4-9DD3-FA3E69C2BAF9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CC904-0139-4CCD-8ED9-18F270D53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D1C4A-CBCD-47FE-8FD4-4F9C4D57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2011-9CAD-435A-B47F-98CDF4E07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3928782" y="3090446"/>
            <a:ext cx="433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 – P – S – P-S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99B3-7E57-4035-BC1A-DEDACA01A96C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 근본</a:t>
            </a:r>
          </a:p>
        </p:txBody>
      </p:sp>
    </p:spTree>
    <p:extLst>
      <p:ext uri="{BB962C8B-B14F-4D97-AF65-F5344CB8AC3E}">
        <p14:creationId xmlns:p14="http://schemas.microsoft.com/office/powerpoint/2010/main" val="22652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C306C1-B0F1-4AC7-B0C1-56A45473B8EE}"/>
              </a:ext>
            </a:extLst>
          </p:cNvPr>
          <p:cNvSpPr txBox="1"/>
          <p:nvPr/>
        </p:nvSpPr>
        <p:spPr>
          <a:xfrm>
            <a:off x="1355336" y="2176674"/>
            <a:ext cx="9733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기획에서 해결해야 하는 건 문제가 아닌 문제점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현상과 문제의 본질을 구분하라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찾을 땐 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질문을 던져라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찾을 때 까지 두 번 세 번 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던져라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믿어라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도구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조사는 하지 마라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해야 한다면 제대로 해라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조사는 도구일 뿐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조사를 하는 사람을 믿어라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놈놈놈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문제의사실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본질을 구분하라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해결할 수 있는 것을 해결하라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5)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변이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스트레스 받지 말라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긍정의 마인드로 임하라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 </a:t>
            </a:r>
            <a:b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6)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아닌 스스로에게 물어라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기획을 도대체 왜 하는 것일까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0D86-4329-4AA7-A169-A912E0D4A780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spc="-30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3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28A7E-F7D4-47AC-967C-0DDB9161950B}"/>
              </a:ext>
            </a:extLst>
          </p:cNvPr>
          <p:cNvSpPr txBox="1"/>
          <p:nvPr/>
        </p:nvSpPr>
        <p:spPr>
          <a:xfrm>
            <a:off x="2472048" y="0"/>
            <a:ext cx="72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발견하는 방법</a:t>
            </a:r>
            <a:endParaRPr lang="ko-KR" altLang="en-US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306C1-B0F1-4AC7-B0C1-56A45473B8EE}"/>
              </a:ext>
            </a:extLst>
          </p:cNvPr>
          <p:cNvSpPr txBox="1"/>
          <p:nvPr/>
        </p:nvSpPr>
        <p:spPr>
          <a:xfrm>
            <a:off x="1355336" y="3075057"/>
            <a:ext cx="9733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문제는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문제도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없다고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생각하는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것</a:t>
            </a:r>
          </a:p>
          <a:p>
            <a:pPr algn="ctr"/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현상을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문제적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현상으로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바라보아라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1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28A7E-F7D4-47AC-967C-0DDB9161950B}"/>
              </a:ext>
            </a:extLst>
          </p:cNvPr>
          <p:cNvSpPr txBox="1"/>
          <p:nvPr/>
        </p:nvSpPr>
        <p:spPr>
          <a:xfrm>
            <a:off x="2472048" y="0"/>
            <a:ext cx="72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Solution</a:t>
            </a:r>
            <a:endParaRPr lang="ko-KR" altLang="en-US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306C1-B0F1-4AC7-B0C1-56A45473B8EE}"/>
              </a:ext>
            </a:extLst>
          </p:cNvPr>
          <p:cNvSpPr txBox="1"/>
          <p:nvPr/>
        </p:nvSpPr>
        <p:spPr>
          <a:xfrm>
            <a:off x="1355336" y="3228945"/>
            <a:ext cx="973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낯섦 코드 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 코드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61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28A7E-F7D4-47AC-967C-0DDB9161950B}"/>
              </a:ext>
            </a:extLst>
          </p:cNvPr>
          <p:cNvSpPr txBox="1"/>
          <p:nvPr/>
        </p:nvSpPr>
        <p:spPr>
          <a:xfrm>
            <a:off x="2472048" y="0"/>
            <a:ext cx="72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- Solution</a:t>
            </a:r>
            <a:endParaRPr lang="ko-KR" altLang="en-US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306C1-B0F1-4AC7-B0C1-56A45473B8EE}"/>
              </a:ext>
            </a:extLst>
          </p:cNvPr>
          <p:cNvSpPr txBox="1"/>
          <p:nvPr/>
        </p:nvSpPr>
        <p:spPr>
          <a:xfrm>
            <a:off x="1040524" y="2921168"/>
            <a:ext cx="202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ropo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entation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uade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BA2A-F4CD-4FB9-949D-8A1204637638}"/>
              </a:ext>
            </a:extLst>
          </p:cNvPr>
          <p:cNvSpPr txBox="1"/>
          <p:nvPr/>
        </p:nvSpPr>
        <p:spPr>
          <a:xfrm>
            <a:off x="4256688" y="2921168"/>
            <a:ext cx="670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하고싶은 말이 많고 내가 하고 싶은 말만 한다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기획서나 프레젠테이션은 내가 아닌 상대방이 듣고 싶은 말을 하는 것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심플하게 핵심만 문제와 해결책 두가지를 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제시한다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0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28A7E-F7D4-47AC-967C-0DDB9161950B}"/>
              </a:ext>
            </a:extLst>
          </p:cNvPr>
          <p:cNvSpPr txBox="1"/>
          <p:nvPr/>
        </p:nvSpPr>
        <p:spPr>
          <a:xfrm>
            <a:off x="2472048" y="0"/>
            <a:ext cx="72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- Solution</a:t>
            </a:r>
            <a:endParaRPr lang="ko-KR" altLang="en-US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306C1-B0F1-4AC7-B0C1-56A45473B8EE}"/>
              </a:ext>
            </a:extLst>
          </p:cNvPr>
          <p:cNvSpPr txBox="1"/>
          <p:nvPr/>
        </p:nvSpPr>
        <p:spPr>
          <a:xfrm>
            <a:off x="1040524" y="2921168"/>
            <a:ext cx="202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ropo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entation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uade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BA2A-F4CD-4FB9-949D-8A1204637638}"/>
              </a:ext>
            </a:extLst>
          </p:cNvPr>
          <p:cNvSpPr txBox="1"/>
          <p:nvPr/>
        </p:nvSpPr>
        <p:spPr>
          <a:xfrm>
            <a:off x="4256688" y="2459503"/>
            <a:ext cx="6705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기획서란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수동적으로 </a:t>
            </a:r>
            <a:r>
              <a:rPr lang="ko-KR" altLang="en-US" sz="20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컨펌받고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쓰는 것이 아닌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상사와 함께 능동적으로 해결의 기회를 모색하여 함께 그리는 것</a:t>
            </a:r>
            <a:endParaRPr lang="en-US" altLang="ko-KR" sz="20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저것이 진짜 문제지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이것이 최적의 해결책이지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두 코드를 흥미롭게 이어주기</a:t>
            </a:r>
            <a:r>
              <a:rPr lang="en-US" altLang="ko-KR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74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3928782" y="3090446"/>
            <a:ext cx="4334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창조적인 사람들은 정말 창조적인 게 아니라 무언가를 </a:t>
            </a:r>
            <a:r>
              <a:rPr lang="ko-KR" altLang="en-US" sz="14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본것</a:t>
            </a:r>
            <a:r>
              <a:rPr lang="ko-KR" altLang="en-US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뿐이다</a:t>
            </a:r>
            <a:r>
              <a:rPr lang="en-US" altLang="ko-KR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Steve jobs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99B3-7E57-4035-BC1A-DEDACA01A96C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 근본</a:t>
            </a:r>
          </a:p>
        </p:txBody>
      </p:sp>
    </p:spTree>
    <p:extLst>
      <p:ext uri="{BB962C8B-B14F-4D97-AF65-F5344CB8AC3E}">
        <p14:creationId xmlns:p14="http://schemas.microsoft.com/office/powerpoint/2010/main" val="30568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4122644" y="3013501"/>
            <a:ext cx="394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roblem is __________.</a:t>
            </a:r>
          </a:p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olution is __________.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8BF2F-4637-4AFE-AA57-4577ABA63F1F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 근본</a:t>
            </a:r>
          </a:p>
        </p:txBody>
      </p:sp>
    </p:spTree>
    <p:extLst>
      <p:ext uri="{BB962C8B-B14F-4D97-AF65-F5344CB8AC3E}">
        <p14:creationId xmlns:p14="http://schemas.microsoft.com/office/powerpoint/2010/main" val="13504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08BF2F-4637-4AFE-AA57-4577ABA63F1F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 근본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51EB4-D772-45DA-8BC6-265E99F56BCE}"/>
              </a:ext>
            </a:extLst>
          </p:cNvPr>
          <p:cNvSpPr txBox="1"/>
          <p:nvPr/>
        </p:nvSpPr>
        <p:spPr>
          <a:xfrm>
            <a:off x="3760693" y="2369003"/>
            <a:ext cx="464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AC139-023E-4587-BBCA-51BA982BC238}"/>
              </a:ext>
            </a:extLst>
          </p:cNvPr>
          <p:cNvSpPr txBox="1"/>
          <p:nvPr/>
        </p:nvSpPr>
        <p:spPr>
          <a:xfrm>
            <a:off x="3955677" y="2686415"/>
            <a:ext cx="464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ㄱ</a:t>
            </a:r>
            <a:endParaRPr lang="ko-KR" altLang="en-US" sz="28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DD905-9EE8-460F-B1CD-3FC366758281}"/>
              </a:ext>
            </a:extLst>
          </p:cNvPr>
          <p:cNvSpPr txBox="1"/>
          <p:nvPr/>
        </p:nvSpPr>
        <p:spPr>
          <a:xfrm>
            <a:off x="3417794" y="3271190"/>
            <a:ext cx="535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기회와 </a:t>
            </a:r>
            <a:endParaRPr lang="en-US" altLang="ko-KR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대상의 핵심과 본질 </a:t>
            </a:r>
            <a:r>
              <a:rPr lang="en-US" altLang="ko-KR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플래닝코드</a:t>
            </a:r>
            <a:r>
              <a:rPr lang="en-US" altLang="ko-KR" sz="1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9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A49205-5D85-4D09-90AF-3A66D8FF5C98}"/>
              </a:ext>
            </a:extLst>
          </p:cNvPr>
          <p:cNvGrpSpPr/>
          <p:nvPr/>
        </p:nvGrpSpPr>
        <p:grpSpPr>
          <a:xfrm>
            <a:off x="4459941" y="2539916"/>
            <a:ext cx="3272118" cy="1698314"/>
            <a:chOff x="3120838" y="1086939"/>
            <a:chExt cx="5950324" cy="30883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9B643E-0168-4635-8C66-F5CA9DAE8AD1}"/>
                </a:ext>
              </a:extLst>
            </p:cNvPr>
            <p:cNvSpPr txBox="1"/>
            <p:nvPr/>
          </p:nvSpPr>
          <p:spPr>
            <a:xfrm>
              <a:off x="3905250" y="1086939"/>
              <a:ext cx="434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ln w="127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</a:t>
              </a:r>
              <a:endPara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4D3DC5-19E1-48C6-A345-9CFA88204AA0}"/>
                </a:ext>
              </a:extLst>
            </p:cNvPr>
            <p:cNvSpPr/>
            <p:nvPr/>
          </p:nvSpPr>
          <p:spPr>
            <a:xfrm>
              <a:off x="3120838" y="2171701"/>
              <a:ext cx="2003612" cy="2003612"/>
            </a:xfrm>
            <a:prstGeom prst="ellipse">
              <a:avLst/>
            </a:prstGeom>
            <a:noFill/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C2EB7D6-B92A-4D2F-803E-1DBFE5AF9881}"/>
                </a:ext>
              </a:extLst>
            </p:cNvPr>
            <p:cNvSpPr/>
            <p:nvPr/>
          </p:nvSpPr>
          <p:spPr>
            <a:xfrm>
              <a:off x="7067550" y="2171701"/>
              <a:ext cx="2003612" cy="2003612"/>
            </a:xfrm>
            <a:prstGeom prst="ellipse">
              <a:avLst/>
            </a:prstGeom>
            <a:noFill/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CEFC5C2-B770-4146-A28A-DD2EE42FD940}"/>
                </a:ext>
              </a:extLst>
            </p:cNvPr>
            <p:cNvCxnSpPr/>
            <p:nvPr/>
          </p:nvCxnSpPr>
          <p:spPr>
            <a:xfrm>
              <a:off x="5124450" y="3173507"/>
              <a:ext cx="1943100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27A717-9475-407B-B255-2437C629487B}"/>
                </a:ext>
              </a:extLst>
            </p:cNvPr>
            <p:cNvSpPr txBox="1"/>
            <p:nvPr/>
          </p:nvSpPr>
          <p:spPr>
            <a:xfrm>
              <a:off x="7851962" y="1086939"/>
              <a:ext cx="434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ln w="127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</a:t>
              </a:r>
              <a:endPara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F5E544-0C30-47B8-A9AA-9C6C902DD81D}"/>
                </a:ext>
              </a:extLst>
            </p:cNvPr>
            <p:cNvSpPr/>
            <p:nvPr/>
          </p:nvSpPr>
          <p:spPr>
            <a:xfrm>
              <a:off x="3887322" y="2938185"/>
              <a:ext cx="470644" cy="47064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ACBBE5-6715-4BE8-AFCA-2E826A393D62}"/>
                </a:ext>
              </a:extLst>
            </p:cNvPr>
            <p:cNvSpPr/>
            <p:nvPr/>
          </p:nvSpPr>
          <p:spPr>
            <a:xfrm>
              <a:off x="7851963" y="2938185"/>
              <a:ext cx="470644" cy="47064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92D953-67FC-4287-8959-BC81B382540B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 본질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946DAC-FBBD-468D-9DEE-2313FEC5A45F}"/>
              </a:ext>
            </a:extLst>
          </p:cNvPr>
          <p:cNvSpPr txBox="1"/>
          <p:nvPr/>
        </p:nvSpPr>
        <p:spPr>
          <a:xfrm>
            <a:off x="3437965" y="1483428"/>
            <a:ext cx="531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기획의 본질은 문제를 해결하는 것이다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35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3843617" y="1225934"/>
            <a:ext cx="450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중수는 문제보다 해결에 투자한다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FC5C2-B770-4146-A28A-DD2EE42FD940}"/>
              </a:ext>
            </a:extLst>
          </p:cNvPr>
          <p:cNvCxnSpPr>
            <a:cxnSpLocks/>
          </p:cNvCxnSpPr>
          <p:nvPr/>
        </p:nvCxnSpPr>
        <p:spPr>
          <a:xfrm>
            <a:off x="3962940" y="3879512"/>
            <a:ext cx="4053167" cy="1042146"/>
          </a:xfrm>
          <a:prstGeom prst="line">
            <a:avLst/>
          </a:prstGeom>
          <a:ln w="2159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1F5E544-0C30-47B8-A9AA-9C6C902DD81D}"/>
              </a:ext>
            </a:extLst>
          </p:cNvPr>
          <p:cNvSpPr/>
          <p:nvPr/>
        </p:nvSpPr>
        <p:spPr>
          <a:xfrm>
            <a:off x="4035240" y="3346082"/>
            <a:ext cx="470644" cy="4706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ACBBE5-6715-4BE8-AFCA-2E826A393D62}"/>
              </a:ext>
            </a:extLst>
          </p:cNvPr>
          <p:cNvSpPr/>
          <p:nvPr/>
        </p:nvSpPr>
        <p:spPr>
          <a:xfrm>
            <a:off x="6496854" y="2205315"/>
            <a:ext cx="2447370" cy="2447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7A717-9475-407B-B255-2437C629487B}"/>
              </a:ext>
            </a:extLst>
          </p:cNvPr>
          <p:cNvSpPr txBox="1"/>
          <p:nvPr/>
        </p:nvSpPr>
        <p:spPr>
          <a:xfrm>
            <a:off x="3901889" y="3355061"/>
            <a:ext cx="7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3C12B35-A68A-4027-A8AC-C6DDBD767532}"/>
              </a:ext>
            </a:extLst>
          </p:cNvPr>
          <p:cNvSpPr/>
          <p:nvPr/>
        </p:nvSpPr>
        <p:spPr>
          <a:xfrm>
            <a:off x="5802366" y="4693080"/>
            <a:ext cx="374316" cy="322686"/>
          </a:xfrm>
          <a:prstGeom prst="triangle">
            <a:avLst/>
          </a:prstGeom>
          <a:noFill/>
          <a:ln w="2540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C9828-76A2-45E3-B6DD-BCF0947D603A}"/>
              </a:ext>
            </a:extLst>
          </p:cNvPr>
          <p:cNvSpPr txBox="1"/>
          <p:nvPr/>
        </p:nvSpPr>
        <p:spPr>
          <a:xfrm>
            <a:off x="7351866" y="3023351"/>
            <a:ext cx="73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endParaRPr lang="ko-KR" altLang="en-US" sz="5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3549983" y="1664668"/>
            <a:ext cx="4504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고수는</a:t>
            </a:r>
            <a:endParaRPr lang="en-US" altLang="ko-KR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코드에 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75%</a:t>
            </a:r>
          </a:p>
          <a:p>
            <a:pPr algn="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코드에 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25%</a:t>
            </a:r>
          </a:p>
          <a:p>
            <a:pPr algn="r"/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투자한다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FC5C2-B770-4146-A28A-DD2EE42FD940}"/>
              </a:ext>
            </a:extLst>
          </p:cNvPr>
          <p:cNvCxnSpPr>
            <a:cxnSpLocks/>
          </p:cNvCxnSpPr>
          <p:nvPr/>
        </p:nvCxnSpPr>
        <p:spPr>
          <a:xfrm>
            <a:off x="3843617" y="4504803"/>
            <a:ext cx="4126272" cy="0"/>
          </a:xfrm>
          <a:prstGeom prst="line">
            <a:avLst/>
          </a:prstGeom>
          <a:ln w="2159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1F5E544-0C30-47B8-A9AA-9C6C902DD81D}"/>
              </a:ext>
            </a:extLst>
          </p:cNvPr>
          <p:cNvSpPr/>
          <p:nvPr/>
        </p:nvSpPr>
        <p:spPr>
          <a:xfrm>
            <a:off x="7342189" y="3896317"/>
            <a:ext cx="470644" cy="4706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ACBBE5-6715-4BE8-AFCA-2E826A393D62}"/>
              </a:ext>
            </a:extLst>
          </p:cNvPr>
          <p:cNvSpPr/>
          <p:nvPr/>
        </p:nvSpPr>
        <p:spPr>
          <a:xfrm>
            <a:off x="3262836" y="1919591"/>
            <a:ext cx="2447370" cy="2447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7A717-9475-407B-B255-2437C629487B}"/>
              </a:ext>
            </a:extLst>
          </p:cNvPr>
          <p:cNvSpPr txBox="1"/>
          <p:nvPr/>
        </p:nvSpPr>
        <p:spPr>
          <a:xfrm>
            <a:off x="7208838" y="3905296"/>
            <a:ext cx="7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C9828-76A2-45E3-B6DD-BCF0947D603A}"/>
              </a:ext>
            </a:extLst>
          </p:cNvPr>
          <p:cNvSpPr txBox="1"/>
          <p:nvPr/>
        </p:nvSpPr>
        <p:spPr>
          <a:xfrm>
            <a:off x="4117848" y="2737627"/>
            <a:ext cx="73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endParaRPr lang="ko-KR" altLang="en-US" sz="5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58D9B55-AEEE-4BF2-8C7E-4B370233E114}"/>
              </a:ext>
            </a:extLst>
          </p:cNvPr>
          <p:cNvSpPr/>
          <p:nvPr/>
        </p:nvSpPr>
        <p:spPr>
          <a:xfrm>
            <a:off x="5802366" y="4693080"/>
            <a:ext cx="374316" cy="322686"/>
          </a:xfrm>
          <a:prstGeom prst="triangle">
            <a:avLst/>
          </a:prstGeom>
          <a:noFill/>
          <a:ln w="2540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7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B643E-0168-4635-8C66-F5CA9DAE8AD1}"/>
              </a:ext>
            </a:extLst>
          </p:cNvPr>
          <p:cNvSpPr txBox="1"/>
          <p:nvPr/>
        </p:nvSpPr>
        <p:spPr>
          <a:xfrm>
            <a:off x="2366682" y="1577262"/>
            <a:ext cx="701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문제는 주어진 것이 아니다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규정하는 것이다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규정은 가장 창의력이 필요한 과정이다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문제규정은 기획과정의 가장 핵심적인 부분이다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4DCFD-EDB1-4CA1-A1CE-523F319053E8}"/>
              </a:ext>
            </a:extLst>
          </p:cNvPr>
          <p:cNvSpPr txBox="1"/>
          <p:nvPr/>
        </p:nvSpPr>
        <p:spPr>
          <a:xfrm>
            <a:off x="2131357" y="4387697"/>
            <a:ext cx="775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어떻게 </a:t>
            </a:r>
            <a:r>
              <a:rPr lang="ko-KR" altLang="en-US" sz="2400" spc="-150" dirty="0" err="1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규정하느냐에</a:t>
            </a:r>
            <a:r>
              <a:rPr lang="ko-KR" altLang="en-US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 문제의 해결 여부가 결정된다</a:t>
            </a:r>
            <a:r>
              <a:rPr lang="en-US" altLang="ko-KR" sz="24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4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313E2-9A98-48F6-9034-5C918749BBF6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spc="-30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2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393AF-95B3-48DD-AC8A-613FEC54EF4F}"/>
              </a:ext>
            </a:extLst>
          </p:cNvPr>
          <p:cNvSpPr txBox="1"/>
          <p:nvPr/>
        </p:nvSpPr>
        <p:spPr>
          <a:xfrm>
            <a:off x="2472048" y="2860656"/>
            <a:ext cx="72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이미 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해결의 씨앗</a:t>
            </a:r>
            <a:r>
              <a:rPr lang="ko-KR" altLang="en-US" sz="20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품고 있는 기특한 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B4908-6E16-4885-9F7A-CA25AB24826B}"/>
              </a:ext>
            </a:extLst>
          </p:cNvPr>
          <p:cNvSpPr txBox="1"/>
          <p:nvPr/>
        </p:nvSpPr>
        <p:spPr>
          <a:xfrm>
            <a:off x="2472047" y="3260766"/>
            <a:ext cx="724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ko-KR" altLang="en-US" sz="36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찾으면 해결된다</a:t>
            </a:r>
            <a:r>
              <a:rPr lang="en-US" altLang="ko-KR" sz="3600" spc="-15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3600" spc="-15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2C59-B6AC-4419-A2E1-D7562D7F9412}"/>
              </a:ext>
            </a:extLst>
          </p:cNvPr>
          <p:cNvSpPr txBox="1"/>
          <p:nvPr/>
        </p:nvSpPr>
        <p:spPr>
          <a:xfrm>
            <a:off x="4122644" y="0"/>
            <a:ext cx="39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n w="127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spc="-300" dirty="0">
              <a:ln w="127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64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526</Words>
  <Application>Microsoft Office PowerPoint</Application>
  <PresentationFormat>와이드스크린</PresentationFormat>
  <Paragraphs>130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 p</dc:creator>
  <cp:lastModifiedBy>sy p</cp:lastModifiedBy>
  <cp:revision>14</cp:revision>
  <dcterms:created xsi:type="dcterms:W3CDTF">2018-02-03T19:06:04Z</dcterms:created>
  <dcterms:modified xsi:type="dcterms:W3CDTF">2018-02-04T01:57:25Z</dcterms:modified>
</cp:coreProperties>
</file>