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F363E4-0939-40FB-A90C-E682005F46EB}">
  <a:tblStyle styleId="{60F363E4-0939-40FB-A90C-E682005F46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b67955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b67955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dd860c2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dd860c2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dd860c2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dd860c2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fdd860c2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fdd860c2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212b5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212b5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4619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Fairness: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Algorithms LFR, LM, &amp; LPS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Papers A1 &amp; A6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467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</a:t>
            </a:r>
            <a:r>
              <a:rPr lang="en"/>
              <a:t>Shreya Verma, Lia Cho, Chencan Zou, Jason Cho, Jianjie Sun, Zhaolin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550500" y="506325"/>
            <a:ext cx="7144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Fair Representation: LFR [A1]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27397" y="10221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 learning algorithm that achieves both group and individual fairness in classification tasks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Involves finding a good representation of the data that encodes it well while obfuscating any information about membership in a protected group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Achieves this by minimizing a loss function that balances the accuracy of the classifier with the fairness constraints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intermediate representation learned by the algorithm can be used for other classification tasks besides the one it was trained 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takes a step toward learning a distance metric that can find important dimensions of the data for classification.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556425" y="575950"/>
            <a:ext cx="7165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Minimize Objective Function: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8895" l="10758" r="10883" t="32734"/>
          <a:stretch/>
        </p:blipFill>
        <p:spPr>
          <a:xfrm>
            <a:off x="1634100" y="1595775"/>
            <a:ext cx="7165425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53950" y="4653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853950" y="17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{60F363E4-0939-40FB-A90C-E682005F46EB}</a:tableStyleId>
              </a:tblPr>
              <a:tblGrid>
                <a:gridCol w="1103550"/>
                <a:gridCol w="1851500"/>
                <a:gridCol w="1495900"/>
                <a:gridCol w="821525"/>
                <a:gridCol w="1201650"/>
                <a:gridCol w="1079025"/>
              </a:tblGrid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Calibration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Run Time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African-American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Non-Sensitive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Overall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0.484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0.605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628.923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0.593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0.517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0.126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3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0.443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0.530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0.197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0.555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0725" y="575950"/>
            <a:ext cx="834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Handling Conditional Discrimination: LM [A6]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27397" y="12507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a local technique for handling conditional discrimination when one attribute is considered explanatory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Local Massaging algorithm identifies a number of instances that were almost accepted and makes their labels positive, and identifies a number of instances that were very likely but have not been rejected and makes their labels negative.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Designed to remove exactly the bad discrimination and nothing more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The paper provides the pseudo-code for the Local Massaging algorithm and experimentally evaluates its effectiveness.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97975" y="575950"/>
            <a:ext cx="848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Handling Conditional Discrimination: LPS [A6]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27397" y="1250775"/>
            <a:ext cx="6267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nother local technique proposed in the paper for handling conditional discrimination when one attribute is considered explanatory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Modifies the labels of instances in the historical data to satisfy the conditional non-discrimination constraints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Samples instances from the underrepresented group and relabels them as positive, while sampling instances from the overrepresented group and re-labeling them as negative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designed to remove bad discrimination while preserving explainable discrimination.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The paper provides the pseudo-code for the LPS algorithm and experimentally evaluates its effectiveness.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53950" y="4653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81625" y="16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{60F363E4-0939-40FB-A90C-E682005F46EB}</a:tableStyleId>
              </a:tblPr>
              <a:tblGrid>
                <a:gridCol w="1168675"/>
                <a:gridCol w="1168675"/>
                <a:gridCol w="1168675"/>
                <a:gridCol w="1168675"/>
                <a:gridCol w="1168675"/>
                <a:gridCol w="1168675"/>
                <a:gridCol w="1168675"/>
              </a:tblGrid>
              <a:tr h="134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Methods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Massaging (LR)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Local Massaging (LR)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 Preferential Sampling (LPS)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 Preferential Sampling (LPS)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0.678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0.706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0.682</a:t>
                      </a:r>
                      <a:endParaRPr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Calibration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0.066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0.063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0.643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0.008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0.057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LFR, LM, &amp; LPS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00262" y="1290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accuracy of the LFR is lower at </a:t>
            </a:r>
            <a:r>
              <a:rPr lang="en"/>
              <a:t>53.1% for Train and for LPS </a:t>
            </a:r>
            <a:r>
              <a:rPr lang="en">
                <a:solidFill>
                  <a:srgbClr val="212121"/>
                </a:solidFill>
              </a:rPr>
              <a:t>68.2% for Train and for LR 67.8% for Train</a:t>
            </a:r>
            <a:r>
              <a:rPr lang="en"/>
              <a:t> compared to Local Massaging (LR) </a:t>
            </a:r>
            <a:r>
              <a:rPr lang="en">
                <a:solidFill>
                  <a:srgbClr val="212121"/>
                </a:solidFill>
              </a:rPr>
              <a:t>70.6</a:t>
            </a:r>
            <a:r>
              <a:rPr lang="en"/>
              <a:t>% for Train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accuracy of the Local Massaging (LR) is lower at 0.1% for Test compared to LFR at 53% for Test and LPS </a:t>
            </a:r>
            <a:r>
              <a:rPr lang="en">
                <a:solidFill>
                  <a:srgbClr val="212121"/>
                </a:solidFill>
              </a:rPr>
              <a:t>65.5% for Test and for LR 65.4% for 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calibration for the Train data was 0.08% with LPS, and the highest was 12% with LFR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35878" y="65399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