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65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F5F6-9654-6942-B108-BBFF5252D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22B95-D478-5E83-B6E1-421D9FC5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D94E-6541-FDF9-CE5C-0B71B25C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D5C-207A-4C2E-AD80-DE838D298E5D}" type="datetimeFigureOut">
              <a:rPr lang="LID4096" smtClean="0"/>
              <a:t>08/07/2024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20D1-D4BC-800C-B5F1-194A6F9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FFE6-1F48-2C11-703F-E7D623DD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DADD-6FF3-41CF-9E0F-927883613F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752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104D-C28B-025A-9989-03BB5826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231D4-7CFB-6138-7FA9-126E92C99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D8D29-9976-F5A8-E8F1-06D0FC0A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D5C-207A-4C2E-AD80-DE838D298E5D}" type="datetimeFigureOut">
              <a:rPr lang="LID4096" smtClean="0"/>
              <a:t>08/07/2024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E6C62-C989-2D0B-0C6F-2C75E79D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2557-B0CA-6D3C-5E11-260E9D1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DADD-6FF3-41CF-9E0F-927883613F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319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FA2CA-6A54-0087-0C51-78445B8E1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FD4B2-2EFC-924D-32CF-BE8E317A4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7DF6-F92B-F207-3765-37D94B14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D5C-207A-4C2E-AD80-DE838D298E5D}" type="datetimeFigureOut">
              <a:rPr lang="LID4096" smtClean="0"/>
              <a:t>08/07/2024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A1D4-B04E-2C9E-EEB9-91AAE75F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91340-4587-4E8E-A9E1-C618846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DADD-6FF3-41CF-9E0F-927883613F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533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83D6-5A6B-EECC-DA79-C897FEE0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C4E4-70A2-115B-83DB-DD48A457D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493A-E9DB-2054-B28C-E5132D49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D5C-207A-4C2E-AD80-DE838D298E5D}" type="datetimeFigureOut">
              <a:rPr lang="LID4096" smtClean="0"/>
              <a:t>08/07/2024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8AC2-50DA-6585-40BA-58635D67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47BF7-7D3E-CFA5-E8B0-5472E06A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DADD-6FF3-41CF-9E0F-927883613F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434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F5BD-799E-8A3F-8172-FFB2F05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70E6-08A9-1666-A14D-14047E9E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C1541-FCAC-493C-D1E3-878AC9EB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D5C-207A-4C2E-AD80-DE838D298E5D}" type="datetimeFigureOut">
              <a:rPr lang="LID4096" smtClean="0"/>
              <a:t>08/07/2024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B5B0-80C2-B6C7-C651-2488A53E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9C96-FB07-19E3-2406-76CE330F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DADD-6FF3-41CF-9E0F-927883613F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08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895A-FCFD-0C45-8850-F9CBA54A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B4F7-2644-E468-3A74-6802D2787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3EABB-4959-D0F3-5FE2-1996C580C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E0BD1-CE06-7214-8814-5D358CEA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D5C-207A-4C2E-AD80-DE838D298E5D}" type="datetimeFigureOut">
              <a:rPr lang="LID4096" smtClean="0"/>
              <a:t>08/07/2024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2E523-3242-FE3D-0A4E-FBFC8F98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A1F82-0CC8-D359-4144-9712556B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DADD-6FF3-41CF-9E0F-927883613F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106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9F52-CC72-F392-91CD-6C96F76A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D2973-F270-B028-677C-1FB04FB9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35284-9CE0-2E03-083A-E00CFC6A0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A25F4-A930-CBEE-7296-1D253973B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9FE7B-5471-BF01-81F3-B0D7193C8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0B018-2E76-EAA3-B712-0DEFD0AB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D5C-207A-4C2E-AD80-DE838D298E5D}" type="datetimeFigureOut">
              <a:rPr lang="LID4096" smtClean="0"/>
              <a:t>08/07/2024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26674-04BD-F380-F682-320549B2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ACDE5-9A3E-C289-D921-D7D04BCE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DADD-6FF3-41CF-9E0F-927883613F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611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CCDB-4A10-B101-1F5A-02E9992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8372F-47E5-94E3-24C0-B1E4FAC3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D5C-207A-4C2E-AD80-DE838D298E5D}" type="datetimeFigureOut">
              <a:rPr lang="LID4096" smtClean="0"/>
              <a:t>08/07/2024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F9BE9-F94D-A6F3-7F2D-042899DC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44ABA-E908-6ABD-A040-D2CF39D3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DADD-6FF3-41CF-9E0F-927883613F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670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AC5CE-178C-4BB3-69C8-76D729A3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D5C-207A-4C2E-AD80-DE838D298E5D}" type="datetimeFigureOut">
              <a:rPr lang="LID4096" smtClean="0"/>
              <a:t>08/07/2024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B47B3-6B4D-9E54-96A8-8813A8E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B5CB8-1CA5-C9DC-94E7-B8D5FA5F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DADD-6FF3-41CF-9E0F-927883613F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938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4D2B-1D03-8D2F-0484-2B3A6681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AF56-6550-812F-F34C-49ACC89C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CF589-E052-0863-E3B3-809D21A5E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DE83D-FFA2-1BFB-0052-8752FB7A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D5C-207A-4C2E-AD80-DE838D298E5D}" type="datetimeFigureOut">
              <a:rPr lang="LID4096" smtClean="0"/>
              <a:t>08/07/2024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FA92B-9E3D-3E0E-D9BE-93F7E7EA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63D53-2091-23A1-3362-C234B6B9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DADD-6FF3-41CF-9E0F-927883613F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94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A91A-778D-C12E-1908-9809F8D6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D3D02-70DE-12D8-6127-DB295141B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F954C-B250-8B10-BB1B-1BC7E192B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D8D77-B2EA-F533-A477-9AE99B4D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AD5C-207A-4C2E-AD80-DE838D298E5D}" type="datetimeFigureOut">
              <a:rPr lang="LID4096" smtClean="0"/>
              <a:t>08/07/2024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77C26-0980-80B1-D371-FFEA00CF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B90C8-9990-0BB0-A69B-979F6EED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DADD-6FF3-41CF-9E0F-927883613F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36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97053-CB65-8A34-6A00-92CA8EEE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F53C3-104B-7822-0CE2-6668BCF0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40AD-0A00-331B-7275-ECC0E0994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0AD5C-207A-4C2E-AD80-DE838D298E5D}" type="datetimeFigureOut">
              <a:rPr lang="LID4096" smtClean="0"/>
              <a:t>08/07/2024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44F1-D4DD-BD3E-7DAF-DCD66E9F0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1E66-C5DD-2672-A47E-29EB227B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6DADD-6FF3-41CF-9E0F-927883613F5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87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63CE-95E8-8030-7982-34B666E0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for a single angle	</a:t>
            </a:r>
            <a:endParaRPr lang="LID4096" dirty="0"/>
          </a:p>
        </p:txBody>
      </p:sp>
      <p:pic>
        <p:nvPicPr>
          <p:cNvPr id="5" name="Content Placeholder 4" descr="A purple square with a green dot&#10;&#10;Description automatically generated">
            <a:extLst>
              <a:ext uri="{FF2B5EF4-FFF2-40B4-BE49-F238E27FC236}">
                <a16:creationId xmlns:a16="http://schemas.microsoft.com/office/drawing/2014/main" id="{193D57C0-0435-3F79-4AD2-D20D8B78A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9670" y="2373415"/>
            <a:ext cx="7634669" cy="37875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8594F-E2D0-E57E-03A6-CD7FC89DB902}"/>
              </a:ext>
            </a:extLst>
          </p:cNvPr>
          <p:cNvSpPr txBox="1"/>
          <p:nvPr/>
        </p:nvSpPr>
        <p:spPr>
          <a:xfrm>
            <a:off x="972752" y="5982511"/>
            <a:ext cx="33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Phase Mask (1,3)</a:t>
            </a:r>
            <a:endParaRPr lang="LID4096" dirty="0"/>
          </a:p>
        </p:txBody>
      </p:sp>
      <p:pic>
        <p:nvPicPr>
          <p:cNvPr id="10" name="Picture 9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F89D013-6BD7-329B-01F7-792C71E31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2"/>
          <a:stretch/>
        </p:blipFill>
        <p:spPr>
          <a:xfrm>
            <a:off x="4080742" y="2452426"/>
            <a:ext cx="4576245" cy="3820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28594F-E2D0-E57E-03A6-CD7FC89DB902}"/>
              </a:ext>
            </a:extLst>
          </p:cNvPr>
          <p:cNvSpPr txBox="1"/>
          <p:nvPr/>
        </p:nvSpPr>
        <p:spPr>
          <a:xfrm>
            <a:off x="4396689" y="6088166"/>
            <a:ext cx="33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pure phase mask (0,2)</a:t>
            </a:r>
            <a:endParaRPr lang="LID4096" dirty="0"/>
          </a:p>
        </p:txBody>
      </p:sp>
      <p:pic>
        <p:nvPicPr>
          <p:cNvPr id="12" name="Picture 11" descr="A graph of a blue square with a green and yellow dot&#10;&#10;Description automatically generated with medium confidence">
            <a:extLst>
              <a:ext uri="{FF2B5EF4-FFF2-40B4-BE49-F238E27FC236}">
                <a16:creationId xmlns:a16="http://schemas.microsoft.com/office/drawing/2014/main" id="{F478C9E2-1029-AEBB-1A50-1946FA4F2C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0"/>
          <a:stretch/>
        </p:blipFill>
        <p:spPr>
          <a:xfrm>
            <a:off x="8050697" y="2544759"/>
            <a:ext cx="4726093" cy="38204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ABFE73-4443-E9EC-F69A-ADC8A2E6FC2C}"/>
              </a:ext>
            </a:extLst>
          </p:cNvPr>
          <p:cNvSpPr txBox="1"/>
          <p:nvPr/>
        </p:nvSpPr>
        <p:spPr>
          <a:xfrm>
            <a:off x="8514802" y="6134333"/>
            <a:ext cx="33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Reconstruction (0,2)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016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5420-916F-35C6-9F9F-A57DDF2C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Calculation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AA113-253C-BAE4-D637-6E33936EB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Maximum is at (202,193)</a:t>
                </a:r>
              </a:p>
              <a:p>
                <a:r>
                  <a:rPr lang="en-US" dirty="0"/>
                  <a:t>This will be forwarded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108,114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The maximum of the actual reconstructed </a:t>
                </a:r>
                <a:r>
                  <a:rPr lang="en-US" b="0" dirty="0" err="1"/>
                  <a:t>lf</a:t>
                </a:r>
                <a:r>
                  <a:rPr lang="en-US" b="0" dirty="0"/>
                  <a:t> at (0,2) angle is 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(109,115)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not centered!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AA113-253C-BAE4-D637-6E33936EB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94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5420-916F-35C6-9F9F-A57DDF2C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Parabolic phase as a case study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AA113-253C-BAE4-D637-6E33936EB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Discussing using pixels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=−2.5⋅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, a ray which should have hit center of LF(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120</m:t>
                    </m:r>
                  </m:oMath>
                </a14:m>
                <a:r>
                  <a:rPr lang="en-US" dirty="0"/>
                  <a:t>) will hit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95.1653</m:t>
                    </m:r>
                  </m:oMath>
                </a14:m>
                <a:r>
                  <a:rPr lang="en-US" dirty="0"/>
                  <a:t> with angle of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=−0.3811=−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2.6677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When simulating with a phase mask the maximum will be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94</m:t>
                    </m:r>
                  </m:oMath>
                </a14:m>
                <a:r>
                  <a:rPr lang="en-US" dirty="0"/>
                  <a:t> at angle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. Using Forward Warping, this will be forwarded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123.76</m:t>
                    </m:r>
                  </m:oMath>
                </a14:m>
                <a:r>
                  <a:rPr lang="en-US" dirty="0"/>
                  <a:t>. This is pretty much what we see when using FW.</a:t>
                </a:r>
              </a:p>
              <a:p>
                <a:r>
                  <a:rPr lang="en-US" dirty="0"/>
                  <a:t>If we would have used Backward Warping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we get a smeared result. Most likely from interpolation of the angles. At this angle, the result at the center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120</m:t>
                    </m:r>
                  </m:oMath>
                </a14:m>
                <a:r>
                  <a:rPr lang="en-US" dirty="0"/>
                  <a:t> will take from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95.1</m:t>
                    </m:r>
                  </m:oMath>
                </a14:m>
                <a:r>
                  <a:rPr lang="en-US" dirty="0"/>
                  <a:t> with angle of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=−0.3811=−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2.6677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AA113-253C-BAE4-D637-6E33936EB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8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5420-916F-35C6-9F9F-A57DDF2C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Parabolic phase as a case study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AA113-253C-BAE4-D637-6E33936EB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, in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</m:t>
                    </m:r>
                  </m:oMath>
                </a14:m>
                <a:r>
                  <a:rPr lang="en-US" dirty="0"/>
                  <a:t> we have what should have been 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=125.5,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=−0.482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, in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5.1</m:t>
                    </m:r>
                  </m:oMath>
                </a14:m>
                <a:r>
                  <a:rPr lang="en-US" dirty="0"/>
                  <a:t> we have what should have been 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=111.7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=−0.321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do not expect an interpolation of this to be maximal.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 the maximum (at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94</m:t>
                    </m:r>
                  </m:oMath>
                </a14:m>
                <a:r>
                  <a:rPr lang="en-US" dirty="0"/>
                  <a:t>) will be sampled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dirty="0"/>
                  <a:t> the maximum (at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105</m:t>
                    </m:r>
                  </m:oMath>
                </a14:m>
                <a:r>
                  <a:rPr lang="en-US" dirty="0"/>
                  <a:t>) will be sampled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exactly what we see when </a:t>
                </a:r>
                <a:r>
                  <a:rPr lang="en-US" dirty="0" err="1"/>
                  <a:t>zeroring</a:t>
                </a:r>
                <a:r>
                  <a:rPr lang="en-US" dirty="0"/>
                  <a:t> the different degrees in the original LF!!!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AA113-253C-BAE4-D637-6E33936EB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16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7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5420-916F-35C6-9F9F-A57DDF2C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Parabolic phase as a case study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AA113-253C-BAE4-D637-6E33936EB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Both the Forward and the Backward warping problems are because our angular resolution is not high enough.</a:t>
                </a:r>
              </a:p>
              <a:p>
                <a:r>
                  <a:rPr lang="en-US" dirty="0"/>
                  <a:t>In order for the displacement from the inaccuracy to be less than a pixel, the next condition must hold: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≈2.5⋅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maximal phase shift gradient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AA113-253C-BAE4-D637-6E33936EB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20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776C-C28D-4839-A352-84B9A01A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mask algorithm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16A5F-A21E-B7DB-18CD-BAC6B6ED0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create the mesh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the locations in the phase mask: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Create a mask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Then perform interpolation: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Define a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𝛿𝜙</m:t>
                    </m:r>
                  </m:oMath>
                </a14:m>
                <a:r>
                  <a:rPr lang="en-US" dirty="0"/>
                  <a:t> for the phase mask. Then find: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𝛿𝜙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The weights are now: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GB" dirty="0">
                    <a:effectLst/>
                  </a:rPr>
                  <a:t>Now we have 2 matrices. The weights and the location on the phase mask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GB" dirty="0">
                    <a:effectLst/>
                  </a:rPr>
                  <a:t>Thus, we can perform a similar algorithm to the forward warping, to interpolate the gradient, using the locations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GB" dirty="0">
                    <a:effectLst/>
                  </a:rPr>
                  <a:t>We perform this for the phase mask in x and in y.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16A5F-A21E-B7DB-18CD-BAC6B6ED0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 b="-14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78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7524F48-F4F9-0426-2AF9-086598CEA51C}"/>
              </a:ext>
            </a:extLst>
          </p:cNvPr>
          <p:cNvGrpSpPr/>
          <p:nvPr/>
        </p:nvGrpSpPr>
        <p:grpSpPr>
          <a:xfrm>
            <a:off x="749031" y="326243"/>
            <a:ext cx="13073382" cy="6648490"/>
            <a:chOff x="4582539" y="791343"/>
            <a:chExt cx="9394705" cy="470661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791F585-F2DE-5726-D50C-22D3CF36A02F}"/>
                </a:ext>
              </a:extLst>
            </p:cNvPr>
            <p:cNvGrpSpPr/>
            <p:nvPr/>
          </p:nvGrpSpPr>
          <p:grpSpPr>
            <a:xfrm>
              <a:off x="4582539" y="791343"/>
              <a:ext cx="7090785" cy="4706613"/>
              <a:chOff x="2762655" y="791343"/>
              <a:chExt cx="8910670" cy="580575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22E2E64-B375-150C-0E52-E5BB3B63736E}"/>
                  </a:ext>
                </a:extLst>
              </p:cNvPr>
              <p:cNvGrpSpPr/>
              <p:nvPr/>
            </p:nvGrpSpPr>
            <p:grpSpPr>
              <a:xfrm>
                <a:off x="2762655" y="791343"/>
                <a:ext cx="8910670" cy="4519960"/>
                <a:chOff x="418289" y="791342"/>
                <a:chExt cx="11268800" cy="5178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42AB7B6-5E82-4671-BF6F-E2994A0A5AA8}"/>
                    </a:ext>
                  </a:extLst>
                </p:cNvPr>
                <p:cNvSpPr/>
                <p:nvPr/>
              </p:nvSpPr>
              <p:spPr>
                <a:xfrm>
                  <a:off x="418289" y="2081719"/>
                  <a:ext cx="2791839" cy="271401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1317BDD-DA92-E847-CCF3-E6BAA903E58C}"/>
                    </a:ext>
                  </a:extLst>
                </p:cNvPr>
                <p:cNvSpPr/>
                <p:nvPr/>
              </p:nvSpPr>
              <p:spPr>
                <a:xfrm>
                  <a:off x="8895251" y="1974716"/>
                  <a:ext cx="2791838" cy="2714016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2B84AA6-63FA-EBA2-DAC2-5695CF21EB68}"/>
                    </a:ext>
                  </a:extLst>
                </p:cNvPr>
                <p:cNvSpPr/>
                <p:nvPr/>
              </p:nvSpPr>
              <p:spPr>
                <a:xfrm>
                  <a:off x="3498714" y="1318114"/>
                  <a:ext cx="5032443" cy="465142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11FA2D1-3390-B399-CB5E-5529AA078FAC}"/>
                    </a:ext>
                  </a:extLst>
                </p:cNvPr>
                <p:cNvSpPr/>
                <p:nvPr/>
              </p:nvSpPr>
              <p:spPr>
                <a:xfrm>
                  <a:off x="9413133" y="2616740"/>
                  <a:ext cx="1624520" cy="162452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294D856E-DC75-0B31-BAA8-716B0EEEDB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55385" y="1551816"/>
                      <a:ext cx="15661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LF(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en-US" dirty="0"/>
                        <a:t>)</a:t>
                      </a:r>
                      <a:endParaRPr lang="LID4096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294D856E-DC75-0B31-BAA8-716B0EEEDB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55385" y="1551816"/>
                      <a:ext cx="1566153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556" t="-6557" b="-262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0118FF-46A2-3FBE-28BB-D6E6FE8C24E9}"/>
                    </a:ext>
                  </a:extLst>
                </p:cNvPr>
                <p:cNvSpPr txBox="1"/>
                <p:nvPr/>
              </p:nvSpPr>
              <p:spPr>
                <a:xfrm>
                  <a:off x="3740764" y="791342"/>
                  <a:ext cx="3771757" cy="521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Phase mask(x/y)</a:t>
                  </a:r>
                  <a:endParaRPr lang="LID4096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589A42-F1E5-F883-FA6F-BC4C4A127CC5}"/>
                    </a:ext>
                  </a:extLst>
                </p:cNvPr>
                <p:cNvSpPr txBox="1"/>
                <p:nvPr/>
              </p:nvSpPr>
              <p:spPr>
                <a:xfrm>
                  <a:off x="9834664" y="1605384"/>
                  <a:ext cx="15661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Mask</a:t>
                  </a:r>
                  <a:endParaRPr lang="LID4096" dirty="0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B135712-7D59-E30A-C73B-43715C8B95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8462" y="1790050"/>
                  <a:ext cx="2422187" cy="85603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66F2D5AF-DE03-E1F0-7467-5A00C0913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49235" y="1790050"/>
                  <a:ext cx="5656637" cy="1099065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C6F6DED-577D-04F6-18F3-F90B5C185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11219" y="1336730"/>
                      <a:ext cx="13051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oMath>
                        </m:oMathPara>
                      </a14:m>
                      <a:endParaRPr lang="LID409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4C6F6DED-577D-04F6-18F3-F90B5C1852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1219" y="1336730"/>
                      <a:ext cx="1305126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CA7EAD8E-DF20-DC2F-FE93-6B6D41E0C627}"/>
                  </a:ext>
                </a:extLst>
              </p:cNvPr>
              <p:cNvSpPr/>
              <p:nvPr/>
            </p:nvSpPr>
            <p:spPr>
              <a:xfrm rot="16200000">
                <a:off x="5635343" y="1191804"/>
                <a:ext cx="3512596" cy="6537556"/>
              </a:xfrm>
              <a:prstGeom prst="leftBrace">
                <a:avLst>
                  <a:gd name="adj1" fmla="val 52974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FF85FF-FE22-913D-3129-779009FB5E5F}"/>
                  </a:ext>
                </a:extLst>
              </p:cNvPr>
              <p:cNvSpPr txBox="1"/>
              <p:nvPr/>
            </p:nvSpPr>
            <p:spPr>
              <a:xfrm>
                <a:off x="6635736" y="6141517"/>
                <a:ext cx="1443477" cy="455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Weights</a:t>
                </a:r>
                <a:endParaRPr lang="LID409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B8455D-2C4C-B780-4FC8-F2CC21C97603}"/>
                    </a:ext>
                  </a:extLst>
                </p:cNvPr>
                <p:cNvSpPr txBox="1"/>
                <p:nvPr/>
              </p:nvSpPr>
              <p:spPr>
                <a:xfrm>
                  <a:off x="7882866" y="1760197"/>
                  <a:ext cx="6094378" cy="404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B8455D-2C4C-B780-4FC8-F2CC21C97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866" y="1760197"/>
                  <a:ext cx="6094378" cy="4049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483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9C3952-9A1D-B1CF-3B2E-5CEB022A07FF}"/>
              </a:ext>
            </a:extLst>
          </p:cNvPr>
          <p:cNvGrpSpPr/>
          <p:nvPr/>
        </p:nvGrpSpPr>
        <p:grpSpPr>
          <a:xfrm>
            <a:off x="1332823" y="836577"/>
            <a:ext cx="8346197" cy="5544767"/>
            <a:chOff x="1760842" y="758757"/>
            <a:chExt cx="6221392" cy="462664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F956F2-D077-631D-0D3A-0D15B09BE58B}"/>
                </a:ext>
              </a:extLst>
            </p:cNvPr>
            <p:cNvGrpSpPr/>
            <p:nvPr/>
          </p:nvGrpSpPr>
          <p:grpSpPr>
            <a:xfrm>
              <a:off x="1760842" y="758757"/>
              <a:ext cx="6221392" cy="4626643"/>
              <a:chOff x="418289" y="791342"/>
              <a:chExt cx="8112868" cy="517819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44F2D45-7259-B201-FFD8-9CF4CCA99FBF}"/>
                  </a:ext>
                </a:extLst>
              </p:cNvPr>
              <p:cNvSpPr/>
              <p:nvPr/>
            </p:nvSpPr>
            <p:spPr>
              <a:xfrm>
                <a:off x="418289" y="2081719"/>
                <a:ext cx="2791839" cy="271401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97538D1-4C68-51D3-D4F0-DEAB3975E4EC}"/>
                  </a:ext>
                </a:extLst>
              </p:cNvPr>
              <p:cNvSpPr/>
              <p:nvPr/>
            </p:nvSpPr>
            <p:spPr>
              <a:xfrm>
                <a:off x="3498714" y="1318114"/>
                <a:ext cx="5032443" cy="465142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3D349EA-C64F-525C-A5A9-E742E9567F4D}"/>
                      </a:ext>
                    </a:extLst>
                  </p:cNvPr>
                  <p:cNvSpPr txBox="1"/>
                  <p:nvPr/>
                </p:nvSpPr>
                <p:spPr>
                  <a:xfrm>
                    <a:off x="957245" y="1551816"/>
                    <a:ext cx="1964293" cy="4133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Weights(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dirty="0"/>
                      <a:t>)</a:t>
                    </a:r>
                    <a:endParaRPr lang="LID4096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3D349EA-C64F-525C-A5A9-E742E9567F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245" y="1551816"/>
                    <a:ext cx="1964293" cy="41336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19" t="-6944" b="-6944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755F5A-1B75-574F-BA30-9DF0661AB0D9}"/>
                  </a:ext>
                </a:extLst>
              </p:cNvPr>
              <p:cNvSpPr txBox="1"/>
              <p:nvPr/>
            </p:nvSpPr>
            <p:spPr>
              <a:xfrm>
                <a:off x="4560649" y="791342"/>
                <a:ext cx="3658821" cy="413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 mask Gradient(x/y)</a:t>
                </a:r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A0B726A-230A-6309-ED8D-3EF791D32C78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879" y="1255055"/>
                    <a:ext cx="13051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oMath>
                      </m:oMathPara>
                    </a14:m>
                    <a:endParaRPr lang="LID4096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A0B726A-230A-6309-ED8D-3EF791D32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879" y="1255055"/>
                    <a:ext cx="130512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78B4386-0ED5-AC27-AD80-305A69AB5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3811" y="1965177"/>
                <a:ext cx="2422187" cy="856033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B092D5-FDCE-0212-1BCA-F5C2578BF1A1}"/>
                </a:ext>
              </a:extLst>
            </p:cNvPr>
            <p:cNvSpPr/>
            <p:nvPr/>
          </p:nvSpPr>
          <p:spPr>
            <a:xfrm>
              <a:off x="4806791" y="1528519"/>
              <a:ext cx="321013" cy="329993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22869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776C-C28D-4839-A352-84B9A01A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Problems/Questions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6A5F-A21E-B7DB-18CD-BAC6B6ED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will be holes in the phase mask</a:t>
            </a:r>
          </a:p>
          <a:p>
            <a:r>
              <a:rPr lang="en-US" dirty="0"/>
              <a:t>Initial main pulse outside of mask will have a very weak gradient</a:t>
            </a:r>
          </a:p>
          <a:p>
            <a:r>
              <a:rPr lang="en-US" dirty="0"/>
              <a:t>Random initial phase mask?</a:t>
            </a: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0952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559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Comparing for a single angle </vt:lpstr>
      <vt:lpstr>Theoretical Calculation</vt:lpstr>
      <vt:lpstr>Parabolic phase as a case study</vt:lpstr>
      <vt:lpstr>Parabolic phase as a case study</vt:lpstr>
      <vt:lpstr>Parabolic phase as a case study</vt:lpstr>
      <vt:lpstr>Phase mask algorithm</vt:lpstr>
      <vt:lpstr>PowerPoint Presentation</vt:lpstr>
      <vt:lpstr>PowerPoint Presentation</vt:lpstr>
      <vt:lpstr>Problems/Questions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ליעד בן שחר</dc:creator>
  <cp:lastModifiedBy>ליעד בן שחר</cp:lastModifiedBy>
  <cp:revision>41</cp:revision>
  <dcterms:created xsi:type="dcterms:W3CDTF">2024-08-07T15:10:34Z</dcterms:created>
  <dcterms:modified xsi:type="dcterms:W3CDTF">2024-08-09T00:45:10Z</dcterms:modified>
</cp:coreProperties>
</file>