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7"/>
  </p:notesMasterIdLst>
  <p:sldIdLst>
    <p:sldId id="258" r:id="rId2"/>
    <p:sldId id="257" r:id="rId3"/>
    <p:sldId id="256"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13"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3F7B620E-073B-4592-95B5-6DE904CC95B8}" type="datetimeFigureOut">
              <a:rPr lang="he-IL" smtClean="0"/>
              <a:t>ז'/אייר/תשפ"ב</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F2C08B6F-F3FC-4C99-AF40-D517634D4D90}" type="slidenum">
              <a:rPr lang="he-IL" smtClean="0"/>
              <a:t>‹#›</a:t>
            </a:fld>
            <a:endParaRPr lang="he-IL"/>
          </a:p>
        </p:txBody>
      </p:sp>
    </p:spTree>
    <p:extLst>
      <p:ext uri="{BB962C8B-B14F-4D97-AF65-F5344CB8AC3E}">
        <p14:creationId xmlns:p14="http://schemas.microsoft.com/office/powerpoint/2010/main" val="232899795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7A00225-45BB-7E93-3AB1-9CF13C1D3956}"/>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E2E73E3C-75BF-6A9D-DA38-CAD5271411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36B4AA5A-2DA2-8500-78A0-E85573F5A91F}"/>
              </a:ext>
            </a:extLst>
          </p:cNvPr>
          <p:cNvSpPr>
            <a:spLocks noGrp="1"/>
          </p:cNvSpPr>
          <p:nvPr>
            <p:ph type="dt" sz="half" idx="10"/>
          </p:nvPr>
        </p:nvSpPr>
        <p:spPr/>
        <p:txBody>
          <a:bodyPr/>
          <a:lstStyle/>
          <a:p>
            <a:fld id="{FD2E73C1-C215-4022-B6A7-7A3F4F0BBE42}" type="datetime8">
              <a:rPr lang="he-IL" smtClean="0"/>
              <a:t>08 מאי 22</a:t>
            </a:fld>
            <a:endParaRPr lang="he-IL"/>
          </a:p>
        </p:txBody>
      </p:sp>
      <p:sp>
        <p:nvSpPr>
          <p:cNvPr id="5" name="מציין מיקום של כותרת תחתונה 4">
            <a:extLst>
              <a:ext uri="{FF2B5EF4-FFF2-40B4-BE49-F238E27FC236}">
                <a16:creationId xmlns:a16="http://schemas.microsoft.com/office/drawing/2014/main" id="{6BE0EFEF-D3A9-A335-AECE-17B919558F3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4BF909C-3EEE-1747-F338-7F5F3557E0E4}"/>
              </a:ext>
            </a:extLst>
          </p:cNvPr>
          <p:cNvSpPr>
            <a:spLocks noGrp="1"/>
          </p:cNvSpPr>
          <p:nvPr>
            <p:ph type="sldNum" sz="quarter" idx="12"/>
          </p:nvPr>
        </p:nvSpPr>
        <p:spPr/>
        <p:txBody>
          <a:bodyPr/>
          <a:lstStyle/>
          <a:p>
            <a:fld id="{CBC545FA-BFE6-4E44-8927-014D7F7D1FC8}" type="slidenum">
              <a:rPr lang="he-IL" smtClean="0"/>
              <a:t>‹#›</a:t>
            </a:fld>
            <a:endParaRPr lang="he-IL"/>
          </a:p>
        </p:txBody>
      </p:sp>
    </p:spTree>
    <p:extLst>
      <p:ext uri="{BB962C8B-B14F-4D97-AF65-F5344CB8AC3E}">
        <p14:creationId xmlns:p14="http://schemas.microsoft.com/office/powerpoint/2010/main" val="3333103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2A0DF3A-9876-C5D5-ED79-DF1FBA33C60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83813D9E-1942-FCBB-C193-B7FA5FD665B5}"/>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41F1918-1051-7BF5-41F3-4B1965E68526}"/>
              </a:ext>
            </a:extLst>
          </p:cNvPr>
          <p:cNvSpPr>
            <a:spLocks noGrp="1"/>
          </p:cNvSpPr>
          <p:nvPr>
            <p:ph type="dt" sz="half" idx="10"/>
          </p:nvPr>
        </p:nvSpPr>
        <p:spPr/>
        <p:txBody>
          <a:bodyPr/>
          <a:lstStyle/>
          <a:p>
            <a:fld id="{D7726A51-3146-40B0-990A-C87028142551}" type="datetime8">
              <a:rPr lang="he-IL" smtClean="0"/>
              <a:t>08 מאי 22</a:t>
            </a:fld>
            <a:endParaRPr lang="he-IL"/>
          </a:p>
        </p:txBody>
      </p:sp>
      <p:sp>
        <p:nvSpPr>
          <p:cNvPr id="5" name="מציין מיקום של כותרת תחתונה 4">
            <a:extLst>
              <a:ext uri="{FF2B5EF4-FFF2-40B4-BE49-F238E27FC236}">
                <a16:creationId xmlns:a16="http://schemas.microsoft.com/office/drawing/2014/main" id="{C067ECEB-105E-6A8C-D18B-A73892D2DB4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791035FD-74B1-26FB-A17E-82CBB70F8937}"/>
              </a:ext>
            </a:extLst>
          </p:cNvPr>
          <p:cNvSpPr>
            <a:spLocks noGrp="1"/>
          </p:cNvSpPr>
          <p:nvPr>
            <p:ph type="sldNum" sz="quarter" idx="12"/>
          </p:nvPr>
        </p:nvSpPr>
        <p:spPr/>
        <p:txBody>
          <a:bodyPr/>
          <a:lstStyle/>
          <a:p>
            <a:fld id="{CBC545FA-BFE6-4E44-8927-014D7F7D1FC8}" type="slidenum">
              <a:rPr lang="he-IL" smtClean="0"/>
              <a:t>‹#›</a:t>
            </a:fld>
            <a:endParaRPr lang="he-IL"/>
          </a:p>
        </p:txBody>
      </p:sp>
    </p:spTree>
    <p:extLst>
      <p:ext uri="{BB962C8B-B14F-4D97-AF65-F5344CB8AC3E}">
        <p14:creationId xmlns:p14="http://schemas.microsoft.com/office/powerpoint/2010/main" val="2053013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4CF43D31-70B7-52FD-2281-651FADF7BCCA}"/>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70151AF7-AE9C-954E-E559-79E93311F978}"/>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FC9D3ECD-0DB1-006F-B9B3-78D3A5522E57}"/>
              </a:ext>
            </a:extLst>
          </p:cNvPr>
          <p:cNvSpPr>
            <a:spLocks noGrp="1"/>
          </p:cNvSpPr>
          <p:nvPr>
            <p:ph type="dt" sz="half" idx="10"/>
          </p:nvPr>
        </p:nvSpPr>
        <p:spPr/>
        <p:txBody>
          <a:bodyPr/>
          <a:lstStyle/>
          <a:p>
            <a:fld id="{75CE7F20-01F2-43B6-BCDC-3B34886566C2}" type="datetime8">
              <a:rPr lang="he-IL" smtClean="0"/>
              <a:t>08 מאי 22</a:t>
            </a:fld>
            <a:endParaRPr lang="he-IL"/>
          </a:p>
        </p:txBody>
      </p:sp>
      <p:sp>
        <p:nvSpPr>
          <p:cNvPr id="5" name="מציין מיקום של כותרת תחתונה 4">
            <a:extLst>
              <a:ext uri="{FF2B5EF4-FFF2-40B4-BE49-F238E27FC236}">
                <a16:creationId xmlns:a16="http://schemas.microsoft.com/office/drawing/2014/main" id="{74920322-B14C-821F-3087-43292C887DC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74458B4F-8552-6C74-FBB1-1A1E1777B3CE}"/>
              </a:ext>
            </a:extLst>
          </p:cNvPr>
          <p:cNvSpPr>
            <a:spLocks noGrp="1"/>
          </p:cNvSpPr>
          <p:nvPr>
            <p:ph type="sldNum" sz="quarter" idx="12"/>
          </p:nvPr>
        </p:nvSpPr>
        <p:spPr/>
        <p:txBody>
          <a:bodyPr/>
          <a:lstStyle/>
          <a:p>
            <a:fld id="{CBC545FA-BFE6-4E44-8927-014D7F7D1FC8}" type="slidenum">
              <a:rPr lang="he-IL" smtClean="0"/>
              <a:t>‹#›</a:t>
            </a:fld>
            <a:endParaRPr lang="he-IL"/>
          </a:p>
        </p:txBody>
      </p:sp>
    </p:spTree>
    <p:extLst>
      <p:ext uri="{BB962C8B-B14F-4D97-AF65-F5344CB8AC3E}">
        <p14:creationId xmlns:p14="http://schemas.microsoft.com/office/powerpoint/2010/main" val="1074212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A0E7A38-EB86-9E66-F2FC-AC0ED414E6E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EEC6C2C7-8506-1BD1-03D1-34190F2D2B76}"/>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E5500621-9A10-90ED-0E80-C5C13A99D114}"/>
              </a:ext>
            </a:extLst>
          </p:cNvPr>
          <p:cNvSpPr>
            <a:spLocks noGrp="1"/>
          </p:cNvSpPr>
          <p:nvPr>
            <p:ph type="dt" sz="half" idx="10"/>
          </p:nvPr>
        </p:nvSpPr>
        <p:spPr/>
        <p:txBody>
          <a:bodyPr/>
          <a:lstStyle/>
          <a:p>
            <a:fld id="{C207275D-5D3E-43EA-BD88-04D685977CBD}" type="datetime8">
              <a:rPr lang="he-IL" smtClean="0"/>
              <a:t>08 מאי 22</a:t>
            </a:fld>
            <a:endParaRPr lang="he-IL"/>
          </a:p>
        </p:txBody>
      </p:sp>
      <p:sp>
        <p:nvSpPr>
          <p:cNvPr id="5" name="מציין מיקום של כותרת תחתונה 4">
            <a:extLst>
              <a:ext uri="{FF2B5EF4-FFF2-40B4-BE49-F238E27FC236}">
                <a16:creationId xmlns:a16="http://schemas.microsoft.com/office/drawing/2014/main" id="{FB1721EB-701A-8764-47F7-E3189272453C}"/>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62354065-79E1-8D01-235C-9205E7B8C6E0}"/>
              </a:ext>
            </a:extLst>
          </p:cNvPr>
          <p:cNvSpPr>
            <a:spLocks noGrp="1"/>
          </p:cNvSpPr>
          <p:nvPr>
            <p:ph type="sldNum" sz="quarter" idx="12"/>
          </p:nvPr>
        </p:nvSpPr>
        <p:spPr/>
        <p:txBody>
          <a:bodyPr/>
          <a:lstStyle/>
          <a:p>
            <a:fld id="{CBC545FA-BFE6-4E44-8927-014D7F7D1FC8}" type="slidenum">
              <a:rPr lang="he-IL" smtClean="0"/>
              <a:t>‹#›</a:t>
            </a:fld>
            <a:endParaRPr lang="he-IL"/>
          </a:p>
        </p:txBody>
      </p:sp>
    </p:spTree>
    <p:extLst>
      <p:ext uri="{BB962C8B-B14F-4D97-AF65-F5344CB8AC3E}">
        <p14:creationId xmlns:p14="http://schemas.microsoft.com/office/powerpoint/2010/main" val="1252823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35DFA0D-12CE-6510-7BA6-3E79BC8146FC}"/>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A9274353-6094-D547-CC3B-955B6FC6F7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35A16690-0987-78F4-513F-CF5905582AB5}"/>
              </a:ext>
            </a:extLst>
          </p:cNvPr>
          <p:cNvSpPr>
            <a:spLocks noGrp="1"/>
          </p:cNvSpPr>
          <p:nvPr>
            <p:ph type="dt" sz="half" idx="10"/>
          </p:nvPr>
        </p:nvSpPr>
        <p:spPr/>
        <p:txBody>
          <a:bodyPr/>
          <a:lstStyle/>
          <a:p>
            <a:fld id="{A81E0C2F-C2AF-47E0-BC52-D6E91044A1F4}" type="datetime8">
              <a:rPr lang="he-IL" smtClean="0"/>
              <a:t>08 מאי 22</a:t>
            </a:fld>
            <a:endParaRPr lang="he-IL"/>
          </a:p>
        </p:txBody>
      </p:sp>
      <p:sp>
        <p:nvSpPr>
          <p:cNvPr id="5" name="מציין מיקום של כותרת תחתונה 4">
            <a:extLst>
              <a:ext uri="{FF2B5EF4-FFF2-40B4-BE49-F238E27FC236}">
                <a16:creationId xmlns:a16="http://schemas.microsoft.com/office/drawing/2014/main" id="{B9A744F5-BF56-ABC8-594F-9C8BEEFC042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3074AEC6-D38F-4B5D-0DAD-891261C0F4FA}"/>
              </a:ext>
            </a:extLst>
          </p:cNvPr>
          <p:cNvSpPr>
            <a:spLocks noGrp="1"/>
          </p:cNvSpPr>
          <p:nvPr>
            <p:ph type="sldNum" sz="quarter" idx="12"/>
          </p:nvPr>
        </p:nvSpPr>
        <p:spPr/>
        <p:txBody>
          <a:bodyPr/>
          <a:lstStyle/>
          <a:p>
            <a:fld id="{CBC545FA-BFE6-4E44-8927-014D7F7D1FC8}" type="slidenum">
              <a:rPr lang="he-IL" smtClean="0"/>
              <a:t>‹#›</a:t>
            </a:fld>
            <a:endParaRPr lang="he-IL"/>
          </a:p>
        </p:txBody>
      </p:sp>
    </p:spTree>
    <p:extLst>
      <p:ext uri="{BB962C8B-B14F-4D97-AF65-F5344CB8AC3E}">
        <p14:creationId xmlns:p14="http://schemas.microsoft.com/office/powerpoint/2010/main" val="4219255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574D640-C0EA-2DA7-36B3-F93CA682099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DD2F77D6-8A7D-983F-0D45-237A575FFF32}"/>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4F1FBAB2-57E5-A9EC-8F7D-998DED30A3E7}"/>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D5AC63BC-A68C-5F7A-A5D8-9A4BF1837905}"/>
              </a:ext>
            </a:extLst>
          </p:cNvPr>
          <p:cNvSpPr>
            <a:spLocks noGrp="1"/>
          </p:cNvSpPr>
          <p:nvPr>
            <p:ph type="dt" sz="half" idx="10"/>
          </p:nvPr>
        </p:nvSpPr>
        <p:spPr/>
        <p:txBody>
          <a:bodyPr/>
          <a:lstStyle/>
          <a:p>
            <a:fld id="{CAF81D99-CE2D-4BD8-8E72-059C0823B592}" type="datetime8">
              <a:rPr lang="he-IL" smtClean="0"/>
              <a:t>08 מאי 22</a:t>
            </a:fld>
            <a:endParaRPr lang="he-IL"/>
          </a:p>
        </p:txBody>
      </p:sp>
      <p:sp>
        <p:nvSpPr>
          <p:cNvPr id="6" name="מציין מיקום של כותרת תחתונה 5">
            <a:extLst>
              <a:ext uri="{FF2B5EF4-FFF2-40B4-BE49-F238E27FC236}">
                <a16:creationId xmlns:a16="http://schemas.microsoft.com/office/drawing/2014/main" id="{A31FF0E2-7810-B395-A6D0-69267DD0C3C3}"/>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561911B-1B4C-F097-581E-305D3FDA2FD0}"/>
              </a:ext>
            </a:extLst>
          </p:cNvPr>
          <p:cNvSpPr>
            <a:spLocks noGrp="1"/>
          </p:cNvSpPr>
          <p:nvPr>
            <p:ph type="sldNum" sz="quarter" idx="12"/>
          </p:nvPr>
        </p:nvSpPr>
        <p:spPr/>
        <p:txBody>
          <a:bodyPr/>
          <a:lstStyle/>
          <a:p>
            <a:fld id="{CBC545FA-BFE6-4E44-8927-014D7F7D1FC8}" type="slidenum">
              <a:rPr lang="he-IL" smtClean="0"/>
              <a:t>‹#›</a:t>
            </a:fld>
            <a:endParaRPr lang="he-IL"/>
          </a:p>
        </p:txBody>
      </p:sp>
    </p:spTree>
    <p:extLst>
      <p:ext uri="{BB962C8B-B14F-4D97-AF65-F5344CB8AC3E}">
        <p14:creationId xmlns:p14="http://schemas.microsoft.com/office/powerpoint/2010/main" val="431629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6F5FC99-BC32-F011-559A-646D70E14BF5}"/>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D1CAF60-FA9C-4CAD-61C8-C8D11516A6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30EF37E1-2EBA-AAD5-DA80-2E0D7B85DF93}"/>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94520CDD-A7CE-8C26-956A-9F5BC47DCC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617E31F-3B9B-EC6F-E0F5-711B6A7A7C55}"/>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8B08F010-038D-F4D4-B84C-46F797F09DAE}"/>
              </a:ext>
            </a:extLst>
          </p:cNvPr>
          <p:cNvSpPr>
            <a:spLocks noGrp="1"/>
          </p:cNvSpPr>
          <p:nvPr>
            <p:ph type="dt" sz="half" idx="10"/>
          </p:nvPr>
        </p:nvSpPr>
        <p:spPr/>
        <p:txBody>
          <a:bodyPr/>
          <a:lstStyle/>
          <a:p>
            <a:fld id="{31B044E0-984C-491E-BE66-7D8A54723271}" type="datetime8">
              <a:rPr lang="he-IL" smtClean="0"/>
              <a:t>08 מאי 22</a:t>
            </a:fld>
            <a:endParaRPr lang="he-IL"/>
          </a:p>
        </p:txBody>
      </p:sp>
      <p:sp>
        <p:nvSpPr>
          <p:cNvPr id="8" name="מציין מיקום של כותרת תחתונה 7">
            <a:extLst>
              <a:ext uri="{FF2B5EF4-FFF2-40B4-BE49-F238E27FC236}">
                <a16:creationId xmlns:a16="http://schemas.microsoft.com/office/drawing/2014/main" id="{398ABF58-6C51-8392-B6B5-5070D65B5712}"/>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507BE3AC-35DA-6A39-1410-9B33B9EA48A0}"/>
              </a:ext>
            </a:extLst>
          </p:cNvPr>
          <p:cNvSpPr>
            <a:spLocks noGrp="1"/>
          </p:cNvSpPr>
          <p:nvPr>
            <p:ph type="sldNum" sz="quarter" idx="12"/>
          </p:nvPr>
        </p:nvSpPr>
        <p:spPr/>
        <p:txBody>
          <a:bodyPr/>
          <a:lstStyle/>
          <a:p>
            <a:fld id="{CBC545FA-BFE6-4E44-8927-014D7F7D1FC8}" type="slidenum">
              <a:rPr lang="he-IL" smtClean="0"/>
              <a:t>‹#›</a:t>
            </a:fld>
            <a:endParaRPr lang="he-IL"/>
          </a:p>
        </p:txBody>
      </p:sp>
    </p:spTree>
    <p:extLst>
      <p:ext uri="{BB962C8B-B14F-4D97-AF65-F5344CB8AC3E}">
        <p14:creationId xmlns:p14="http://schemas.microsoft.com/office/powerpoint/2010/main" val="2692762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07A2CE6-E55A-5751-CDBA-7173FEF49FE6}"/>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B4AFC83B-D151-9E73-B21E-96C01DCB2512}"/>
              </a:ext>
            </a:extLst>
          </p:cNvPr>
          <p:cNvSpPr>
            <a:spLocks noGrp="1"/>
          </p:cNvSpPr>
          <p:nvPr>
            <p:ph type="dt" sz="half" idx="10"/>
          </p:nvPr>
        </p:nvSpPr>
        <p:spPr/>
        <p:txBody>
          <a:bodyPr/>
          <a:lstStyle/>
          <a:p>
            <a:fld id="{98CA2442-5B53-410B-85F5-48BC93AF8BAF}" type="datetime8">
              <a:rPr lang="he-IL" smtClean="0"/>
              <a:t>08 מאי 22</a:t>
            </a:fld>
            <a:endParaRPr lang="he-IL"/>
          </a:p>
        </p:txBody>
      </p:sp>
      <p:sp>
        <p:nvSpPr>
          <p:cNvPr id="4" name="מציין מיקום של כותרת תחתונה 3">
            <a:extLst>
              <a:ext uri="{FF2B5EF4-FFF2-40B4-BE49-F238E27FC236}">
                <a16:creationId xmlns:a16="http://schemas.microsoft.com/office/drawing/2014/main" id="{9D74D3C4-31FB-716E-2167-7C090A43B475}"/>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8325FC35-0084-C23E-7CAE-D77BBF213C42}"/>
              </a:ext>
            </a:extLst>
          </p:cNvPr>
          <p:cNvSpPr>
            <a:spLocks noGrp="1"/>
          </p:cNvSpPr>
          <p:nvPr>
            <p:ph type="sldNum" sz="quarter" idx="12"/>
          </p:nvPr>
        </p:nvSpPr>
        <p:spPr/>
        <p:txBody>
          <a:bodyPr/>
          <a:lstStyle/>
          <a:p>
            <a:fld id="{CBC545FA-BFE6-4E44-8927-014D7F7D1FC8}" type="slidenum">
              <a:rPr lang="he-IL" smtClean="0"/>
              <a:t>‹#›</a:t>
            </a:fld>
            <a:endParaRPr lang="he-IL"/>
          </a:p>
        </p:txBody>
      </p:sp>
    </p:spTree>
    <p:extLst>
      <p:ext uri="{BB962C8B-B14F-4D97-AF65-F5344CB8AC3E}">
        <p14:creationId xmlns:p14="http://schemas.microsoft.com/office/powerpoint/2010/main" val="207955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252DAB9D-1B44-DAD2-31FC-7A7C04F53A07}"/>
              </a:ext>
            </a:extLst>
          </p:cNvPr>
          <p:cNvSpPr>
            <a:spLocks noGrp="1"/>
          </p:cNvSpPr>
          <p:nvPr>
            <p:ph type="dt" sz="half" idx="10"/>
          </p:nvPr>
        </p:nvSpPr>
        <p:spPr/>
        <p:txBody>
          <a:bodyPr/>
          <a:lstStyle/>
          <a:p>
            <a:fld id="{0C49D541-F5C4-47F8-867D-C37D0C7301E5}" type="datetime8">
              <a:rPr lang="he-IL" smtClean="0"/>
              <a:t>08 מאי 22</a:t>
            </a:fld>
            <a:endParaRPr lang="he-IL"/>
          </a:p>
        </p:txBody>
      </p:sp>
      <p:sp>
        <p:nvSpPr>
          <p:cNvPr id="3" name="מציין מיקום של כותרת תחתונה 2">
            <a:extLst>
              <a:ext uri="{FF2B5EF4-FFF2-40B4-BE49-F238E27FC236}">
                <a16:creationId xmlns:a16="http://schemas.microsoft.com/office/drawing/2014/main" id="{AD02EEE5-388B-421F-A371-E175FCBC8FC9}"/>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E793F5D7-9899-C939-C55E-F12110D3AC52}"/>
              </a:ext>
            </a:extLst>
          </p:cNvPr>
          <p:cNvSpPr>
            <a:spLocks noGrp="1"/>
          </p:cNvSpPr>
          <p:nvPr>
            <p:ph type="sldNum" sz="quarter" idx="12"/>
          </p:nvPr>
        </p:nvSpPr>
        <p:spPr/>
        <p:txBody>
          <a:bodyPr/>
          <a:lstStyle/>
          <a:p>
            <a:fld id="{CBC545FA-BFE6-4E44-8927-014D7F7D1FC8}" type="slidenum">
              <a:rPr lang="he-IL" smtClean="0"/>
              <a:t>‹#›</a:t>
            </a:fld>
            <a:endParaRPr lang="he-IL"/>
          </a:p>
        </p:txBody>
      </p:sp>
    </p:spTree>
    <p:extLst>
      <p:ext uri="{BB962C8B-B14F-4D97-AF65-F5344CB8AC3E}">
        <p14:creationId xmlns:p14="http://schemas.microsoft.com/office/powerpoint/2010/main" val="588735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AE7086C-4635-3958-009B-EDDCA472E97C}"/>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0D807AD-DEF1-4C5A-DF2F-8C751CD2F8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88C4EC84-6801-C074-F6D2-3D07003F5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C8E4BD93-7ABF-27D4-4E3F-2FF9AB11EB57}"/>
              </a:ext>
            </a:extLst>
          </p:cNvPr>
          <p:cNvSpPr>
            <a:spLocks noGrp="1"/>
          </p:cNvSpPr>
          <p:nvPr>
            <p:ph type="dt" sz="half" idx="10"/>
          </p:nvPr>
        </p:nvSpPr>
        <p:spPr/>
        <p:txBody>
          <a:bodyPr/>
          <a:lstStyle/>
          <a:p>
            <a:fld id="{497FFBFD-9191-4B09-BC17-22BE0AA08F6B}" type="datetime8">
              <a:rPr lang="he-IL" smtClean="0"/>
              <a:t>08 מאי 22</a:t>
            </a:fld>
            <a:endParaRPr lang="he-IL"/>
          </a:p>
        </p:txBody>
      </p:sp>
      <p:sp>
        <p:nvSpPr>
          <p:cNvPr id="6" name="מציין מיקום של כותרת תחתונה 5">
            <a:extLst>
              <a:ext uri="{FF2B5EF4-FFF2-40B4-BE49-F238E27FC236}">
                <a16:creationId xmlns:a16="http://schemas.microsoft.com/office/drawing/2014/main" id="{582B5412-D22D-F459-B1FE-AC7DB493E002}"/>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818880DE-3DE0-7F00-E81F-66EC20D833A5}"/>
              </a:ext>
            </a:extLst>
          </p:cNvPr>
          <p:cNvSpPr>
            <a:spLocks noGrp="1"/>
          </p:cNvSpPr>
          <p:nvPr>
            <p:ph type="sldNum" sz="quarter" idx="12"/>
          </p:nvPr>
        </p:nvSpPr>
        <p:spPr/>
        <p:txBody>
          <a:bodyPr/>
          <a:lstStyle/>
          <a:p>
            <a:fld id="{CBC545FA-BFE6-4E44-8927-014D7F7D1FC8}" type="slidenum">
              <a:rPr lang="he-IL" smtClean="0"/>
              <a:t>‹#›</a:t>
            </a:fld>
            <a:endParaRPr lang="he-IL"/>
          </a:p>
        </p:txBody>
      </p:sp>
    </p:spTree>
    <p:extLst>
      <p:ext uri="{BB962C8B-B14F-4D97-AF65-F5344CB8AC3E}">
        <p14:creationId xmlns:p14="http://schemas.microsoft.com/office/powerpoint/2010/main" val="2648781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29DF6C4-66B0-33BF-934E-4E3A31954F38}"/>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FE407E8A-D40F-0178-C6A7-0F9824A155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7929EF08-7E2B-FF46-ED8E-6335124A1D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9AAC1126-F691-0D9B-D2C6-4EC32ABEAC35}"/>
              </a:ext>
            </a:extLst>
          </p:cNvPr>
          <p:cNvSpPr>
            <a:spLocks noGrp="1"/>
          </p:cNvSpPr>
          <p:nvPr>
            <p:ph type="dt" sz="half" idx="10"/>
          </p:nvPr>
        </p:nvSpPr>
        <p:spPr/>
        <p:txBody>
          <a:bodyPr/>
          <a:lstStyle/>
          <a:p>
            <a:fld id="{07116330-75EE-4B56-B510-33C1B7DA8CC3}" type="datetime8">
              <a:rPr lang="he-IL" smtClean="0"/>
              <a:t>08 מאי 22</a:t>
            </a:fld>
            <a:endParaRPr lang="he-IL"/>
          </a:p>
        </p:txBody>
      </p:sp>
      <p:sp>
        <p:nvSpPr>
          <p:cNvPr id="6" name="מציין מיקום של כותרת תחתונה 5">
            <a:extLst>
              <a:ext uri="{FF2B5EF4-FFF2-40B4-BE49-F238E27FC236}">
                <a16:creationId xmlns:a16="http://schemas.microsoft.com/office/drawing/2014/main" id="{18C7B451-F360-FBDE-2638-F86AE8F0EE5D}"/>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B5DC59A7-83D8-C5A4-E310-7EB3817C023F}"/>
              </a:ext>
            </a:extLst>
          </p:cNvPr>
          <p:cNvSpPr>
            <a:spLocks noGrp="1"/>
          </p:cNvSpPr>
          <p:nvPr>
            <p:ph type="sldNum" sz="quarter" idx="12"/>
          </p:nvPr>
        </p:nvSpPr>
        <p:spPr/>
        <p:txBody>
          <a:bodyPr/>
          <a:lstStyle/>
          <a:p>
            <a:fld id="{CBC545FA-BFE6-4E44-8927-014D7F7D1FC8}" type="slidenum">
              <a:rPr lang="he-IL" smtClean="0"/>
              <a:t>‹#›</a:t>
            </a:fld>
            <a:endParaRPr lang="he-IL"/>
          </a:p>
        </p:txBody>
      </p:sp>
    </p:spTree>
    <p:extLst>
      <p:ext uri="{BB962C8B-B14F-4D97-AF65-F5344CB8AC3E}">
        <p14:creationId xmlns:p14="http://schemas.microsoft.com/office/powerpoint/2010/main" val="2182979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5000"/>
            <a:lum/>
          </a:blip>
          <a:srcRect/>
          <a:stretch>
            <a:fillRect t="-4000" b="-4000"/>
          </a:stretch>
        </a:blipFill>
        <a:effectLst/>
      </p:bgPr>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1B263D8D-F2A2-860A-91BC-C7AC6A7671A2}"/>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84232845-CB22-0924-6FDB-534592A05606}"/>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EA87A611-9E55-3276-2122-DDB8D5E3CB62}"/>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A0C908F0-E119-4A8C-89C9-E327D4789603}" type="datetime8">
              <a:rPr lang="he-IL" smtClean="0"/>
              <a:t>08 מאי 22</a:t>
            </a:fld>
            <a:endParaRPr lang="he-IL"/>
          </a:p>
        </p:txBody>
      </p:sp>
      <p:sp>
        <p:nvSpPr>
          <p:cNvPr id="5" name="מציין מיקום של כותרת תחתונה 4">
            <a:extLst>
              <a:ext uri="{FF2B5EF4-FFF2-40B4-BE49-F238E27FC236}">
                <a16:creationId xmlns:a16="http://schemas.microsoft.com/office/drawing/2014/main" id="{138B6DF2-BD9E-95B3-718F-2685D602B0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E0BCD6A3-0787-C0D9-6493-56A6A3337C37}"/>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CBC545FA-BFE6-4E44-8927-014D7F7D1FC8}" type="slidenum">
              <a:rPr lang="he-IL" smtClean="0"/>
              <a:t>‹#›</a:t>
            </a:fld>
            <a:endParaRPr lang="he-IL"/>
          </a:p>
        </p:txBody>
      </p:sp>
    </p:spTree>
    <p:extLst>
      <p:ext uri="{BB962C8B-B14F-4D97-AF65-F5344CB8AC3E}">
        <p14:creationId xmlns:p14="http://schemas.microsoft.com/office/powerpoint/2010/main" val="594347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hyperlink" Target="mailto:Levirotem4@gmail.com" TargetMode="External"/><Relationship Id="rId3" Type="http://schemas.openxmlformats.org/officeDocument/2006/relationships/image" Target="../media/image3.png"/><Relationship Id="rId7" Type="http://schemas.openxmlformats.org/officeDocument/2006/relationships/hyperlink" Target="mailto:Liadby1105@gmail.com" TargetMode="External"/><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hyperlink" Target="mailto:Benezra977@gmail.com" TargetMode="External"/><Relationship Id="rId5" Type="http://schemas.openxmlformats.org/officeDocument/2006/relationships/hyperlink" Target="https://github.com/BeninGitHub/RussiaUkrainWAR" TargetMode="Externa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5.svg"/><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10" Type="http://schemas.openxmlformats.org/officeDocument/2006/relationships/image" Target="../media/image10.svg"/><Relationship Id="rId4" Type="http://schemas.openxmlformats.org/officeDocument/2006/relationships/image" Target="../media/image6.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hyperlink" Target="https://github.com/ehsanulhaq1/russo_ukraine_dataset" TargetMode="Externa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6000"/>
            <a:lum/>
          </a:blip>
          <a:srcRect/>
          <a:stretch>
            <a:fillRect/>
          </a:stretch>
        </a:blipFill>
        <a:effectLst/>
      </p:bgPr>
    </p:bg>
    <p:spTree>
      <p:nvGrpSpPr>
        <p:cNvPr id="1" name=""/>
        <p:cNvGrpSpPr/>
        <p:nvPr/>
      </p:nvGrpSpPr>
      <p:grpSpPr>
        <a:xfrm>
          <a:off x="0" y="0"/>
          <a:ext cx="0" cy="0"/>
          <a:chOff x="0" y="0"/>
          <a:chExt cx="0" cy="0"/>
        </a:xfrm>
      </p:grpSpPr>
      <p:sp>
        <p:nvSpPr>
          <p:cNvPr id="2" name="מציין מיקום של מספר שקופית 1">
            <a:extLst>
              <a:ext uri="{FF2B5EF4-FFF2-40B4-BE49-F238E27FC236}">
                <a16:creationId xmlns:a16="http://schemas.microsoft.com/office/drawing/2014/main" id="{DC839073-F322-9DC0-142A-03BD68BF08AD}"/>
              </a:ext>
            </a:extLst>
          </p:cNvPr>
          <p:cNvSpPr>
            <a:spLocks noGrp="1"/>
          </p:cNvSpPr>
          <p:nvPr>
            <p:ph type="sldNum" sz="quarter" idx="12"/>
          </p:nvPr>
        </p:nvSpPr>
        <p:spPr/>
        <p:txBody>
          <a:bodyPr/>
          <a:lstStyle/>
          <a:p>
            <a:fld id="{CBC545FA-BFE6-4E44-8927-014D7F7D1FC8}" type="slidenum">
              <a:rPr lang="he-IL" smtClean="0"/>
              <a:t>1</a:t>
            </a:fld>
            <a:endParaRPr lang="he-IL"/>
          </a:p>
        </p:txBody>
      </p:sp>
      <p:pic>
        <p:nvPicPr>
          <p:cNvPr id="3" name="Picture 4">
            <a:extLst>
              <a:ext uri="{FF2B5EF4-FFF2-40B4-BE49-F238E27FC236}">
                <a16:creationId xmlns:a16="http://schemas.microsoft.com/office/drawing/2014/main" id="{F5390612-9686-6B93-8D8E-CEA02E19DCF0}"/>
              </a:ext>
            </a:extLst>
          </p:cNvPr>
          <p:cNvPicPr>
            <a:picLocks noChangeAspect="1" noChangeArrowheads="1"/>
          </p:cNvPicPr>
          <p:nvPr/>
        </p:nvPicPr>
        <p:blipFill>
          <a:blip r:embed="rId3">
            <a:alphaModFix amt="70000"/>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0858" y="0"/>
            <a:ext cx="3738700" cy="1585609"/>
          </a:xfrm>
          <a:prstGeom prst="rect">
            <a:avLst/>
          </a:prstGeom>
          <a:solidFill>
            <a:schemeClr val="bg1">
              <a:alpha val="48000"/>
            </a:schemeClr>
          </a:solidFill>
          <a:effectLst>
            <a:reflection stA="43000" dist="50800" dir="5400000" sy="-100000" algn="bl" rotWithShape="0"/>
          </a:effectLst>
        </p:spPr>
      </p:pic>
      <p:sp>
        <p:nvSpPr>
          <p:cNvPr id="7" name="Google Shape;439;p31">
            <a:extLst>
              <a:ext uri="{FF2B5EF4-FFF2-40B4-BE49-F238E27FC236}">
                <a16:creationId xmlns:a16="http://schemas.microsoft.com/office/drawing/2014/main" id="{53DC5227-1D5D-CE60-28D3-97A96792EE5F}"/>
              </a:ext>
            </a:extLst>
          </p:cNvPr>
          <p:cNvSpPr/>
          <p:nvPr/>
        </p:nvSpPr>
        <p:spPr>
          <a:xfrm>
            <a:off x="2114958" y="1802630"/>
            <a:ext cx="8069902" cy="1923063"/>
          </a:xfrm>
          <a:custGeom>
            <a:avLst/>
            <a:gdLst/>
            <a:ahLst/>
            <a:cxnLst/>
            <a:rect l="l" t="t" r="r" b="b"/>
            <a:pathLst>
              <a:path w="272511" h="143593" extrusionOk="0">
                <a:moveTo>
                  <a:pt x="251027" y="1"/>
                </a:moveTo>
                <a:cubicBezTo>
                  <a:pt x="245294" y="1"/>
                  <a:pt x="237572" y="381"/>
                  <a:pt x="227184" y="1118"/>
                </a:cubicBezTo>
                <a:cubicBezTo>
                  <a:pt x="222766" y="1431"/>
                  <a:pt x="215826" y="1538"/>
                  <a:pt x="208362" y="1538"/>
                </a:cubicBezTo>
                <a:cubicBezTo>
                  <a:pt x="195627" y="1538"/>
                  <a:pt x="181370" y="1225"/>
                  <a:pt x="175522" y="1083"/>
                </a:cubicBezTo>
                <a:cubicBezTo>
                  <a:pt x="174989" y="1069"/>
                  <a:pt x="173989" y="1063"/>
                  <a:pt x="172589" y="1063"/>
                </a:cubicBezTo>
                <a:cubicBezTo>
                  <a:pt x="157097" y="1063"/>
                  <a:pt x="92556" y="1810"/>
                  <a:pt x="67749" y="1810"/>
                </a:cubicBezTo>
                <a:cubicBezTo>
                  <a:pt x="64700" y="1810"/>
                  <a:pt x="62251" y="1799"/>
                  <a:pt x="60567" y="1773"/>
                </a:cubicBezTo>
                <a:cubicBezTo>
                  <a:pt x="46982" y="1571"/>
                  <a:pt x="33386" y="1368"/>
                  <a:pt x="19800" y="1166"/>
                </a:cubicBezTo>
                <a:cubicBezTo>
                  <a:pt x="17432" y="1135"/>
                  <a:pt x="14473" y="590"/>
                  <a:pt x="11780" y="590"/>
                </a:cubicBezTo>
                <a:cubicBezTo>
                  <a:pt x="9383" y="590"/>
                  <a:pt x="7196" y="1021"/>
                  <a:pt x="5823" y="2631"/>
                </a:cubicBezTo>
                <a:cubicBezTo>
                  <a:pt x="4287" y="4428"/>
                  <a:pt x="4334" y="8857"/>
                  <a:pt x="4656" y="11203"/>
                </a:cubicBezTo>
                <a:cubicBezTo>
                  <a:pt x="9073" y="43898"/>
                  <a:pt x="0" y="111168"/>
                  <a:pt x="4656" y="141183"/>
                </a:cubicBezTo>
                <a:cubicBezTo>
                  <a:pt x="4906" y="142791"/>
                  <a:pt x="7144" y="142993"/>
                  <a:pt x="8763" y="143076"/>
                </a:cubicBezTo>
                <a:cubicBezTo>
                  <a:pt x="16269" y="143444"/>
                  <a:pt x="22992" y="143592"/>
                  <a:pt x="29104" y="143592"/>
                </a:cubicBezTo>
                <a:cubicBezTo>
                  <a:pt x="54639" y="143592"/>
                  <a:pt x="69514" y="141003"/>
                  <a:pt x="86318" y="141003"/>
                </a:cubicBezTo>
                <a:cubicBezTo>
                  <a:pt x="90106" y="141003"/>
                  <a:pt x="93992" y="141135"/>
                  <a:pt x="98120" y="141457"/>
                </a:cubicBezTo>
                <a:cubicBezTo>
                  <a:pt x="109441" y="142339"/>
                  <a:pt x="120783" y="142673"/>
                  <a:pt x="132134" y="142673"/>
                </a:cubicBezTo>
                <a:cubicBezTo>
                  <a:pt x="152645" y="142673"/>
                  <a:pt x="173184" y="141583"/>
                  <a:pt x="193679" y="140671"/>
                </a:cubicBezTo>
                <a:cubicBezTo>
                  <a:pt x="194430" y="140638"/>
                  <a:pt x="195267" y="140623"/>
                  <a:pt x="196181" y="140623"/>
                </a:cubicBezTo>
                <a:cubicBezTo>
                  <a:pt x="207210" y="140623"/>
                  <a:pt x="229426" y="142867"/>
                  <a:pt x="245705" y="142867"/>
                </a:cubicBezTo>
                <a:cubicBezTo>
                  <a:pt x="255508" y="142867"/>
                  <a:pt x="263157" y="142053"/>
                  <a:pt x="264914" y="139445"/>
                </a:cubicBezTo>
                <a:cubicBezTo>
                  <a:pt x="272511" y="128170"/>
                  <a:pt x="267462" y="96213"/>
                  <a:pt x="268034" y="81259"/>
                </a:cubicBezTo>
                <a:cubicBezTo>
                  <a:pt x="269272" y="49362"/>
                  <a:pt x="268332" y="42707"/>
                  <a:pt x="267308" y="7107"/>
                </a:cubicBezTo>
                <a:cubicBezTo>
                  <a:pt x="267164" y="2261"/>
                  <a:pt x="265009" y="1"/>
                  <a:pt x="25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6000" dirty="0">
              <a:solidFill>
                <a:srgbClr val="EE6137"/>
              </a:solidFill>
              <a:latin typeface="Barrio"/>
              <a:ea typeface="Barrio"/>
              <a:cs typeface="Barrio"/>
              <a:sym typeface="Barrio"/>
            </a:endParaRPr>
          </a:p>
        </p:txBody>
      </p:sp>
      <p:sp>
        <p:nvSpPr>
          <p:cNvPr id="5" name="תיבת טקסט 4">
            <a:extLst>
              <a:ext uri="{FF2B5EF4-FFF2-40B4-BE49-F238E27FC236}">
                <a16:creationId xmlns:a16="http://schemas.microsoft.com/office/drawing/2014/main" id="{7F1105A6-9F0C-F9D7-9F42-AA82942E17C5}"/>
              </a:ext>
            </a:extLst>
          </p:cNvPr>
          <p:cNvSpPr txBox="1"/>
          <p:nvPr/>
        </p:nvSpPr>
        <p:spPr>
          <a:xfrm>
            <a:off x="2569721" y="1802630"/>
            <a:ext cx="7507321" cy="1637949"/>
          </a:xfrm>
          <a:prstGeom prst="rect">
            <a:avLst/>
          </a:prstGeom>
          <a:noFill/>
        </p:spPr>
        <p:txBody>
          <a:bodyPr wrap="square">
            <a:spAutoFit/>
          </a:bodyPr>
          <a:lstStyle/>
          <a:p>
            <a:pPr algn="ctr" rtl="1">
              <a:lnSpc>
                <a:spcPct val="107000"/>
              </a:lnSpc>
              <a:spcAft>
                <a:spcPts val="800"/>
              </a:spcAft>
            </a:pPr>
            <a:r>
              <a:rPr lang="en-US" sz="4800" b="1" dirty="0">
                <a:effectLst/>
                <a:latin typeface="+mj-lt"/>
                <a:ea typeface="Arial" panose="020B0604020202020204" pitchFamily="34" charset="0"/>
                <a:cs typeface="Arial" panose="020B0604020202020204" pitchFamily="34" charset="0"/>
              </a:rPr>
              <a:t>Analysis of Twitter tweets on Russia and Ukraine conflict</a:t>
            </a:r>
            <a:endParaRPr lang="en-US" sz="4800" dirty="0">
              <a:effectLst/>
              <a:latin typeface="+mj-lt"/>
              <a:ea typeface="Arial" panose="020B0604020202020204" pitchFamily="34" charset="0"/>
              <a:cs typeface="Arial" panose="020B0604020202020204" pitchFamily="34" charset="0"/>
            </a:endParaRPr>
          </a:p>
        </p:txBody>
      </p:sp>
      <p:sp>
        <p:nvSpPr>
          <p:cNvPr id="8" name="Google Shape;439;p31">
            <a:extLst>
              <a:ext uri="{FF2B5EF4-FFF2-40B4-BE49-F238E27FC236}">
                <a16:creationId xmlns:a16="http://schemas.microsoft.com/office/drawing/2014/main" id="{2B600DCA-4A4D-5003-E7D2-53CD3288F640}"/>
              </a:ext>
            </a:extLst>
          </p:cNvPr>
          <p:cNvSpPr/>
          <p:nvPr/>
        </p:nvSpPr>
        <p:spPr>
          <a:xfrm>
            <a:off x="897226" y="3942714"/>
            <a:ext cx="4749716" cy="2304579"/>
          </a:xfrm>
          <a:custGeom>
            <a:avLst/>
            <a:gdLst/>
            <a:ahLst/>
            <a:cxnLst/>
            <a:rect l="l" t="t" r="r" b="b"/>
            <a:pathLst>
              <a:path w="272511" h="143593" extrusionOk="0">
                <a:moveTo>
                  <a:pt x="251027" y="1"/>
                </a:moveTo>
                <a:cubicBezTo>
                  <a:pt x="245294" y="1"/>
                  <a:pt x="237572" y="381"/>
                  <a:pt x="227184" y="1118"/>
                </a:cubicBezTo>
                <a:cubicBezTo>
                  <a:pt x="222766" y="1431"/>
                  <a:pt x="215826" y="1538"/>
                  <a:pt x="208362" y="1538"/>
                </a:cubicBezTo>
                <a:cubicBezTo>
                  <a:pt x="195627" y="1538"/>
                  <a:pt x="181370" y="1225"/>
                  <a:pt x="175522" y="1083"/>
                </a:cubicBezTo>
                <a:cubicBezTo>
                  <a:pt x="174989" y="1069"/>
                  <a:pt x="173989" y="1063"/>
                  <a:pt x="172589" y="1063"/>
                </a:cubicBezTo>
                <a:cubicBezTo>
                  <a:pt x="157097" y="1063"/>
                  <a:pt x="92556" y="1810"/>
                  <a:pt x="67749" y="1810"/>
                </a:cubicBezTo>
                <a:cubicBezTo>
                  <a:pt x="64700" y="1810"/>
                  <a:pt x="62251" y="1799"/>
                  <a:pt x="60567" y="1773"/>
                </a:cubicBezTo>
                <a:cubicBezTo>
                  <a:pt x="46982" y="1571"/>
                  <a:pt x="33386" y="1368"/>
                  <a:pt x="19800" y="1166"/>
                </a:cubicBezTo>
                <a:cubicBezTo>
                  <a:pt x="17432" y="1135"/>
                  <a:pt x="14473" y="590"/>
                  <a:pt x="11780" y="590"/>
                </a:cubicBezTo>
                <a:cubicBezTo>
                  <a:pt x="9383" y="590"/>
                  <a:pt x="7196" y="1021"/>
                  <a:pt x="5823" y="2631"/>
                </a:cubicBezTo>
                <a:cubicBezTo>
                  <a:pt x="4287" y="4428"/>
                  <a:pt x="4334" y="8857"/>
                  <a:pt x="4656" y="11203"/>
                </a:cubicBezTo>
                <a:cubicBezTo>
                  <a:pt x="9073" y="43898"/>
                  <a:pt x="0" y="111168"/>
                  <a:pt x="4656" y="141183"/>
                </a:cubicBezTo>
                <a:cubicBezTo>
                  <a:pt x="4906" y="142791"/>
                  <a:pt x="7144" y="142993"/>
                  <a:pt x="8763" y="143076"/>
                </a:cubicBezTo>
                <a:cubicBezTo>
                  <a:pt x="16269" y="143444"/>
                  <a:pt x="22992" y="143592"/>
                  <a:pt x="29104" y="143592"/>
                </a:cubicBezTo>
                <a:cubicBezTo>
                  <a:pt x="54639" y="143592"/>
                  <a:pt x="69514" y="141003"/>
                  <a:pt x="86318" y="141003"/>
                </a:cubicBezTo>
                <a:cubicBezTo>
                  <a:pt x="90106" y="141003"/>
                  <a:pt x="93992" y="141135"/>
                  <a:pt x="98120" y="141457"/>
                </a:cubicBezTo>
                <a:cubicBezTo>
                  <a:pt x="109441" y="142339"/>
                  <a:pt x="120783" y="142673"/>
                  <a:pt x="132134" y="142673"/>
                </a:cubicBezTo>
                <a:cubicBezTo>
                  <a:pt x="152645" y="142673"/>
                  <a:pt x="173184" y="141583"/>
                  <a:pt x="193679" y="140671"/>
                </a:cubicBezTo>
                <a:cubicBezTo>
                  <a:pt x="194430" y="140638"/>
                  <a:pt x="195267" y="140623"/>
                  <a:pt x="196181" y="140623"/>
                </a:cubicBezTo>
                <a:cubicBezTo>
                  <a:pt x="207210" y="140623"/>
                  <a:pt x="229426" y="142867"/>
                  <a:pt x="245705" y="142867"/>
                </a:cubicBezTo>
                <a:cubicBezTo>
                  <a:pt x="255508" y="142867"/>
                  <a:pt x="263157" y="142053"/>
                  <a:pt x="264914" y="139445"/>
                </a:cubicBezTo>
                <a:cubicBezTo>
                  <a:pt x="272511" y="128170"/>
                  <a:pt x="267462" y="96213"/>
                  <a:pt x="268034" y="81259"/>
                </a:cubicBezTo>
                <a:cubicBezTo>
                  <a:pt x="269272" y="49362"/>
                  <a:pt x="268332" y="42707"/>
                  <a:pt x="267308" y="7107"/>
                </a:cubicBezTo>
                <a:cubicBezTo>
                  <a:pt x="267164" y="2261"/>
                  <a:pt x="265009" y="1"/>
                  <a:pt x="25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6000" dirty="0">
              <a:solidFill>
                <a:srgbClr val="EE6137"/>
              </a:solidFill>
              <a:latin typeface="Barrio"/>
              <a:ea typeface="Barrio"/>
              <a:cs typeface="Barrio"/>
              <a:sym typeface="Barrio"/>
            </a:endParaRPr>
          </a:p>
        </p:txBody>
      </p:sp>
      <p:sp>
        <p:nvSpPr>
          <p:cNvPr id="9" name="תיבת טקסט 8">
            <a:extLst>
              <a:ext uri="{FF2B5EF4-FFF2-40B4-BE49-F238E27FC236}">
                <a16:creationId xmlns:a16="http://schemas.microsoft.com/office/drawing/2014/main" id="{D75643CA-9776-FD40-4C49-96AF17D75F68}"/>
              </a:ext>
            </a:extLst>
          </p:cNvPr>
          <p:cNvSpPr txBox="1"/>
          <p:nvPr/>
        </p:nvSpPr>
        <p:spPr>
          <a:xfrm>
            <a:off x="1153127" y="4027021"/>
            <a:ext cx="5162182" cy="1963294"/>
          </a:xfrm>
          <a:prstGeom prst="rect">
            <a:avLst/>
          </a:prstGeom>
          <a:noFill/>
        </p:spPr>
        <p:txBody>
          <a:bodyPr wrap="square">
            <a:spAutoFit/>
          </a:bodyPr>
          <a:lstStyle/>
          <a:p>
            <a:pPr algn="l" rtl="1">
              <a:lnSpc>
                <a:spcPct val="107000"/>
              </a:lnSpc>
              <a:spcAft>
                <a:spcPts val="800"/>
              </a:spcAft>
            </a:pPr>
            <a:r>
              <a:rPr lang="en-US" sz="2400" b="1" dirty="0">
                <a:effectLst/>
                <a:latin typeface="+mj-lt"/>
                <a:ea typeface="Arial" panose="020B0604020202020204" pitchFamily="34" charset="0"/>
                <a:cs typeface="Arial" panose="020B0604020202020204" pitchFamily="34" charset="0"/>
              </a:rPr>
              <a:t>Presenting:</a:t>
            </a:r>
          </a:p>
          <a:p>
            <a:pPr algn="l" rtl="1">
              <a:lnSpc>
                <a:spcPct val="107000"/>
              </a:lnSpc>
              <a:spcAft>
                <a:spcPts val="800"/>
              </a:spcAft>
            </a:pPr>
            <a:r>
              <a:rPr lang="en-US" sz="2400" b="1" dirty="0">
                <a:effectLst/>
                <a:latin typeface="+mj-lt"/>
                <a:ea typeface="Arial" panose="020B0604020202020204" pitchFamily="34" charset="0"/>
                <a:cs typeface="Arial" panose="020B0604020202020204" pitchFamily="34" charset="0"/>
              </a:rPr>
              <a:t>Liad Ben Yechiel – 207637414</a:t>
            </a:r>
          </a:p>
          <a:p>
            <a:pPr algn="l" rtl="1">
              <a:lnSpc>
                <a:spcPct val="107000"/>
              </a:lnSpc>
              <a:spcAft>
                <a:spcPts val="800"/>
              </a:spcAft>
            </a:pPr>
            <a:r>
              <a:rPr lang="en-US" sz="2400" b="1" dirty="0">
                <a:latin typeface="+mj-lt"/>
                <a:ea typeface="Arial" panose="020B0604020202020204" pitchFamily="34" charset="0"/>
                <a:cs typeface="Arial" panose="020B0604020202020204" pitchFamily="34" charset="0"/>
              </a:rPr>
              <a:t>Rotem Levi – 313472334</a:t>
            </a:r>
          </a:p>
          <a:p>
            <a:pPr algn="l" rtl="1">
              <a:lnSpc>
                <a:spcPct val="107000"/>
              </a:lnSpc>
              <a:spcAft>
                <a:spcPts val="800"/>
              </a:spcAft>
            </a:pPr>
            <a:r>
              <a:rPr lang="en-US" sz="2400" b="1" dirty="0">
                <a:effectLst/>
                <a:latin typeface="+mj-lt"/>
                <a:ea typeface="Arial" panose="020B0604020202020204" pitchFamily="34" charset="0"/>
                <a:cs typeface="Arial" panose="020B0604020202020204" pitchFamily="34" charset="0"/>
              </a:rPr>
              <a:t>Ben Ezra - 203260021</a:t>
            </a:r>
            <a:endParaRPr lang="en-US" sz="2400" dirty="0">
              <a:effectLst/>
              <a:latin typeface="+mj-lt"/>
              <a:ea typeface="Arial" panose="020B0604020202020204" pitchFamily="34" charset="0"/>
              <a:cs typeface="Arial" panose="020B0604020202020204" pitchFamily="34" charset="0"/>
            </a:endParaRPr>
          </a:p>
        </p:txBody>
      </p:sp>
      <p:sp>
        <p:nvSpPr>
          <p:cNvPr id="10" name="Google Shape;439;p31">
            <a:extLst>
              <a:ext uri="{FF2B5EF4-FFF2-40B4-BE49-F238E27FC236}">
                <a16:creationId xmlns:a16="http://schemas.microsoft.com/office/drawing/2014/main" id="{9F187CD4-92CF-ACB4-389E-0D9A8060ECAD}"/>
              </a:ext>
            </a:extLst>
          </p:cNvPr>
          <p:cNvSpPr/>
          <p:nvPr/>
        </p:nvSpPr>
        <p:spPr>
          <a:xfrm>
            <a:off x="6096000" y="3942714"/>
            <a:ext cx="4749716" cy="2304579"/>
          </a:xfrm>
          <a:custGeom>
            <a:avLst/>
            <a:gdLst/>
            <a:ahLst/>
            <a:cxnLst/>
            <a:rect l="l" t="t" r="r" b="b"/>
            <a:pathLst>
              <a:path w="272511" h="143593" extrusionOk="0">
                <a:moveTo>
                  <a:pt x="251027" y="1"/>
                </a:moveTo>
                <a:cubicBezTo>
                  <a:pt x="245294" y="1"/>
                  <a:pt x="237572" y="381"/>
                  <a:pt x="227184" y="1118"/>
                </a:cubicBezTo>
                <a:cubicBezTo>
                  <a:pt x="222766" y="1431"/>
                  <a:pt x="215826" y="1538"/>
                  <a:pt x="208362" y="1538"/>
                </a:cubicBezTo>
                <a:cubicBezTo>
                  <a:pt x="195627" y="1538"/>
                  <a:pt x="181370" y="1225"/>
                  <a:pt x="175522" y="1083"/>
                </a:cubicBezTo>
                <a:cubicBezTo>
                  <a:pt x="174989" y="1069"/>
                  <a:pt x="173989" y="1063"/>
                  <a:pt x="172589" y="1063"/>
                </a:cubicBezTo>
                <a:cubicBezTo>
                  <a:pt x="157097" y="1063"/>
                  <a:pt x="92556" y="1810"/>
                  <a:pt x="67749" y="1810"/>
                </a:cubicBezTo>
                <a:cubicBezTo>
                  <a:pt x="64700" y="1810"/>
                  <a:pt x="62251" y="1799"/>
                  <a:pt x="60567" y="1773"/>
                </a:cubicBezTo>
                <a:cubicBezTo>
                  <a:pt x="46982" y="1571"/>
                  <a:pt x="33386" y="1368"/>
                  <a:pt x="19800" y="1166"/>
                </a:cubicBezTo>
                <a:cubicBezTo>
                  <a:pt x="17432" y="1135"/>
                  <a:pt x="14473" y="590"/>
                  <a:pt x="11780" y="590"/>
                </a:cubicBezTo>
                <a:cubicBezTo>
                  <a:pt x="9383" y="590"/>
                  <a:pt x="7196" y="1021"/>
                  <a:pt x="5823" y="2631"/>
                </a:cubicBezTo>
                <a:cubicBezTo>
                  <a:pt x="4287" y="4428"/>
                  <a:pt x="4334" y="8857"/>
                  <a:pt x="4656" y="11203"/>
                </a:cubicBezTo>
                <a:cubicBezTo>
                  <a:pt x="9073" y="43898"/>
                  <a:pt x="0" y="111168"/>
                  <a:pt x="4656" y="141183"/>
                </a:cubicBezTo>
                <a:cubicBezTo>
                  <a:pt x="4906" y="142791"/>
                  <a:pt x="7144" y="142993"/>
                  <a:pt x="8763" y="143076"/>
                </a:cubicBezTo>
                <a:cubicBezTo>
                  <a:pt x="16269" y="143444"/>
                  <a:pt x="22992" y="143592"/>
                  <a:pt x="29104" y="143592"/>
                </a:cubicBezTo>
                <a:cubicBezTo>
                  <a:pt x="54639" y="143592"/>
                  <a:pt x="69514" y="141003"/>
                  <a:pt x="86318" y="141003"/>
                </a:cubicBezTo>
                <a:cubicBezTo>
                  <a:pt x="90106" y="141003"/>
                  <a:pt x="93992" y="141135"/>
                  <a:pt x="98120" y="141457"/>
                </a:cubicBezTo>
                <a:cubicBezTo>
                  <a:pt x="109441" y="142339"/>
                  <a:pt x="120783" y="142673"/>
                  <a:pt x="132134" y="142673"/>
                </a:cubicBezTo>
                <a:cubicBezTo>
                  <a:pt x="152645" y="142673"/>
                  <a:pt x="173184" y="141583"/>
                  <a:pt x="193679" y="140671"/>
                </a:cubicBezTo>
                <a:cubicBezTo>
                  <a:pt x="194430" y="140638"/>
                  <a:pt x="195267" y="140623"/>
                  <a:pt x="196181" y="140623"/>
                </a:cubicBezTo>
                <a:cubicBezTo>
                  <a:pt x="207210" y="140623"/>
                  <a:pt x="229426" y="142867"/>
                  <a:pt x="245705" y="142867"/>
                </a:cubicBezTo>
                <a:cubicBezTo>
                  <a:pt x="255508" y="142867"/>
                  <a:pt x="263157" y="142053"/>
                  <a:pt x="264914" y="139445"/>
                </a:cubicBezTo>
                <a:cubicBezTo>
                  <a:pt x="272511" y="128170"/>
                  <a:pt x="267462" y="96213"/>
                  <a:pt x="268034" y="81259"/>
                </a:cubicBezTo>
                <a:cubicBezTo>
                  <a:pt x="269272" y="49362"/>
                  <a:pt x="268332" y="42707"/>
                  <a:pt x="267308" y="7107"/>
                </a:cubicBezTo>
                <a:cubicBezTo>
                  <a:pt x="267164" y="2261"/>
                  <a:pt x="265009" y="1"/>
                  <a:pt x="251027" y="1"/>
                </a:cubicBezTo>
                <a:close/>
              </a:path>
            </a:pathLst>
          </a:custGeom>
          <a:solidFill>
            <a:schemeClr val="lt1"/>
          </a:solidFill>
          <a:ln>
            <a:noFill/>
          </a:ln>
        </p:spPr>
        <p:txBody>
          <a:bodyPr spcFirstLastPara="1" wrap="square" lIns="91425" tIns="91425" rIns="91425" bIns="91425" anchor="ctr" anchorCtr="0">
            <a:noAutofit/>
          </a:bodyPr>
          <a:lstStyle/>
          <a:p>
            <a:pPr lvl="0" indent="0" algn="l">
              <a:lnSpc>
                <a:spcPct val="107000"/>
              </a:lnSpc>
              <a:spcBef>
                <a:spcPts val="0"/>
              </a:spcBef>
              <a:spcAft>
                <a:spcPts val="800"/>
              </a:spcAft>
              <a:buNone/>
            </a:pPr>
            <a:r>
              <a:rPr lang="en-US" sz="2400" b="1" dirty="0">
                <a:latin typeface="+mj-lt"/>
                <a:cs typeface="Arial" panose="020B0604020202020204" pitchFamily="34" charset="0"/>
              </a:rPr>
              <a:t>  Course: Data Mining</a:t>
            </a:r>
          </a:p>
          <a:p>
            <a:pPr lvl="0" indent="0" algn="l">
              <a:lnSpc>
                <a:spcPct val="107000"/>
              </a:lnSpc>
              <a:spcBef>
                <a:spcPts val="0"/>
              </a:spcBef>
              <a:spcAft>
                <a:spcPts val="800"/>
              </a:spcAft>
              <a:buNone/>
            </a:pPr>
            <a:r>
              <a:rPr lang="en-US" sz="2400" b="1" dirty="0">
                <a:latin typeface="+mj-lt"/>
                <a:cs typeface="Arial" panose="020B0604020202020204" pitchFamily="34" charset="0"/>
              </a:rPr>
              <a:t>  Instructor: Dr. Chen Hajaj </a:t>
            </a:r>
          </a:p>
          <a:p>
            <a:pPr lvl="0" indent="0" algn="l">
              <a:lnSpc>
                <a:spcPct val="107000"/>
              </a:lnSpc>
              <a:spcBef>
                <a:spcPts val="0"/>
              </a:spcBef>
              <a:spcAft>
                <a:spcPts val="800"/>
              </a:spcAft>
              <a:buNone/>
            </a:pPr>
            <a:r>
              <a:rPr lang="en-US" sz="2400" b="1" dirty="0">
                <a:latin typeface="+mj-lt"/>
                <a:cs typeface="Arial" panose="020B0604020202020204" pitchFamily="34" charset="0"/>
              </a:rPr>
              <a:t>  Date: 09/05/2022</a:t>
            </a:r>
          </a:p>
        </p:txBody>
      </p:sp>
    </p:spTree>
    <p:extLst>
      <p:ext uri="{BB962C8B-B14F-4D97-AF65-F5344CB8AC3E}">
        <p14:creationId xmlns:p14="http://schemas.microsoft.com/office/powerpoint/2010/main" val="898847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C8DEFF12-B67A-0D54-73D7-F4D4F7888D86}"/>
              </a:ext>
            </a:extLst>
          </p:cNvPr>
          <p:cNvPicPr>
            <a:picLocks noChangeAspect="1" noChangeArrowheads="1"/>
          </p:cNvPicPr>
          <p:nvPr/>
        </p:nvPicPr>
        <p:blipFill>
          <a:blip r:embed="rId2">
            <a:alphaModFix amt="70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53300" y="0"/>
            <a:ext cx="3738700" cy="1585609"/>
          </a:xfrm>
          <a:prstGeom prst="rect">
            <a:avLst/>
          </a:prstGeom>
          <a:solidFill>
            <a:schemeClr val="bg1">
              <a:alpha val="48000"/>
            </a:schemeClr>
          </a:solidFill>
          <a:effectLst>
            <a:reflection stA="43000" dist="50800" dir="5400000" sy="-100000" algn="bl" rotWithShape="0"/>
          </a:effectLst>
        </p:spPr>
      </p:pic>
      <p:sp>
        <p:nvSpPr>
          <p:cNvPr id="7" name="מציין מיקום של מספר שקופית 6">
            <a:extLst>
              <a:ext uri="{FF2B5EF4-FFF2-40B4-BE49-F238E27FC236}">
                <a16:creationId xmlns:a16="http://schemas.microsoft.com/office/drawing/2014/main" id="{91EC7A61-650A-CEBE-CB7D-85C0E38BE4D0}"/>
              </a:ext>
            </a:extLst>
          </p:cNvPr>
          <p:cNvSpPr>
            <a:spLocks noGrp="1"/>
          </p:cNvSpPr>
          <p:nvPr>
            <p:ph type="sldNum" sz="quarter" idx="12"/>
          </p:nvPr>
        </p:nvSpPr>
        <p:spPr/>
        <p:txBody>
          <a:bodyPr/>
          <a:lstStyle/>
          <a:p>
            <a:fld id="{CBC545FA-BFE6-4E44-8927-014D7F7D1FC8}" type="slidenum">
              <a:rPr lang="he-IL" b="1" smtClean="0"/>
              <a:t>10</a:t>
            </a:fld>
            <a:endParaRPr lang="he-IL" b="1" dirty="0"/>
          </a:p>
        </p:txBody>
      </p:sp>
      <p:sp>
        <p:nvSpPr>
          <p:cNvPr id="4" name="Rectangle 5">
            <a:extLst>
              <a:ext uri="{FF2B5EF4-FFF2-40B4-BE49-F238E27FC236}">
                <a16:creationId xmlns:a16="http://schemas.microsoft.com/office/drawing/2014/main" id="{6FB6244B-DBF5-6EDA-47CE-AC347A31E81C}"/>
              </a:ext>
            </a:extLst>
          </p:cNvPr>
          <p:cNvSpPr>
            <a:spLocks noChangeArrowheads="1"/>
          </p:cNvSpPr>
          <p:nvPr/>
        </p:nvSpPr>
        <p:spPr bwMode="auto">
          <a:xfrm>
            <a:off x="1035698" y="32283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pic>
        <p:nvPicPr>
          <p:cNvPr id="8" name="תמונה 7" descr="תמונה שמכילה טקסט&#10;&#10;התיאור נוצר באופן אוטומטי">
            <a:extLst>
              <a:ext uri="{FF2B5EF4-FFF2-40B4-BE49-F238E27FC236}">
                <a16:creationId xmlns:a16="http://schemas.microsoft.com/office/drawing/2014/main" id="{A6006795-2B8F-A541-EEC3-9F50D543BB2F}"/>
              </a:ext>
            </a:extLst>
          </p:cNvPr>
          <p:cNvPicPr>
            <a:picLocks noChangeAspect="1"/>
          </p:cNvPicPr>
          <p:nvPr/>
        </p:nvPicPr>
        <p:blipFill rotWithShape="1">
          <a:blip r:embed="rId4"/>
          <a:srcRect t="1" b="2337"/>
          <a:stretch/>
        </p:blipFill>
        <p:spPr bwMode="auto">
          <a:xfrm>
            <a:off x="6271202" y="3778370"/>
            <a:ext cx="5504031" cy="2634560"/>
          </a:xfrm>
          <a:prstGeom prst="rect">
            <a:avLst/>
          </a:prstGeom>
          <a:ln>
            <a:noFill/>
          </a:ln>
          <a:extLst>
            <a:ext uri="{53640926-AAD7-44D8-BBD7-CCE9431645EC}">
              <a14:shadowObscured xmlns:a14="http://schemas.microsoft.com/office/drawing/2010/main"/>
            </a:ext>
          </a:extLst>
        </p:spPr>
      </p:pic>
      <p:pic>
        <p:nvPicPr>
          <p:cNvPr id="9" name="תמונה 8" descr="תמונה שמכילה טקסט&#10;&#10;התיאור נוצר באופן אוטומטי">
            <a:extLst>
              <a:ext uri="{FF2B5EF4-FFF2-40B4-BE49-F238E27FC236}">
                <a16:creationId xmlns:a16="http://schemas.microsoft.com/office/drawing/2014/main" id="{AAE80540-E151-7877-918B-5E7371AFCD60}"/>
              </a:ext>
            </a:extLst>
          </p:cNvPr>
          <p:cNvPicPr>
            <a:picLocks noChangeAspect="1"/>
          </p:cNvPicPr>
          <p:nvPr/>
        </p:nvPicPr>
        <p:blipFill>
          <a:blip r:embed="rId5"/>
          <a:stretch>
            <a:fillRect/>
          </a:stretch>
        </p:blipFill>
        <p:spPr>
          <a:xfrm>
            <a:off x="562909" y="3741011"/>
            <a:ext cx="5357890" cy="2709278"/>
          </a:xfrm>
          <a:prstGeom prst="rect">
            <a:avLst/>
          </a:prstGeom>
        </p:spPr>
      </p:pic>
      <p:sp>
        <p:nvSpPr>
          <p:cNvPr id="10" name="תיבת טקסט 9">
            <a:extLst>
              <a:ext uri="{FF2B5EF4-FFF2-40B4-BE49-F238E27FC236}">
                <a16:creationId xmlns:a16="http://schemas.microsoft.com/office/drawing/2014/main" id="{E6C5DD62-6740-2409-74BB-3806258DA532}"/>
              </a:ext>
            </a:extLst>
          </p:cNvPr>
          <p:cNvSpPr txBox="1"/>
          <p:nvPr/>
        </p:nvSpPr>
        <p:spPr>
          <a:xfrm>
            <a:off x="1561285" y="1884218"/>
            <a:ext cx="8497114" cy="862800"/>
          </a:xfrm>
          <a:prstGeom prst="rect">
            <a:avLst/>
          </a:prstGeom>
          <a:noFill/>
        </p:spPr>
        <p:txBody>
          <a:bodyPr wrap="square">
            <a:spAutoFit/>
          </a:bodyPr>
          <a:lstStyle/>
          <a:p>
            <a:pPr eaLnBrk="0" fontAlgn="base" hangingPunct="0">
              <a:lnSpc>
                <a:spcPct val="107000"/>
              </a:lnSpc>
              <a:spcBef>
                <a:spcPct val="0"/>
              </a:spcBef>
              <a:spcAft>
                <a:spcPct val="0"/>
              </a:spcAft>
            </a:pPr>
            <a:r>
              <a:rPr lang="he-IL" sz="2400" b="1" dirty="0">
                <a:cs typeface="Arial" panose="020B0604020202020204" pitchFamily="34" charset="0"/>
              </a:rPr>
              <a:t>כדי לקבל תמונה רחבה יותר ייצאנו </a:t>
            </a:r>
            <a:r>
              <a:rPr lang="en-US" sz="2400" b="1" dirty="0" err="1">
                <a:cs typeface="Arial" panose="020B0604020202020204" pitchFamily="34" charset="0"/>
              </a:rPr>
              <a:t>worldcloud</a:t>
            </a:r>
            <a:r>
              <a:rPr lang="he-IL" sz="2400" b="1" dirty="0">
                <a:cs typeface="Arial" panose="020B0604020202020204" pitchFamily="34" charset="0"/>
              </a:rPr>
              <a:t> של המילים המאפיינות את הציוצים על המלחמה בהקשרים החיוביים והשלילים:</a:t>
            </a:r>
            <a:endParaRPr lang="en-US" sz="2400" b="1" dirty="0">
              <a:cs typeface="Arial" panose="020B0604020202020204" pitchFamily="34" charset="0"/>
            </a:endParaRPr>
          </a:p>
        </p:txBody>
      </p:sp>
      <p:sp>
        <p:nvSpPr>
          <p:cNvPr id="11" name="תיבת טקסט 10">
            <a:extLst>
              <a:ext uri="{FF2B5EF4-FFF2-40B4-BE49-F238E27FC236}">
                <a16:creationId xmlns:a16="http://schemas.microsoft.com/office/drawing/2014/main" id="{1628960E-DCA0-EC2D-9937-B379AFF720FE}"/>
              </a:ext>
            </a:extLst>
          </p:cNvPr>
          <p:cNvSpPr txBox="1"/>
          <p:nvPr/>
        </p:nvSpPr>
        <p:spPr>
          <a:xfrm>
            <a:off x="8375784" y="3315606"/>
            <a:ext cx="1169947" cy="461665"/>
          </a:xfrm>
          <a:prstGeom prst="rect">
            <a:avLst/>
          </a:prstGeom>
          <a:noFill/>
        </p:spPr>
        <p:txBody>
          <a:bodyPr wrap="square">
            <a:spAutoFit/>
          </a:bodyPr>
          <a:lstStyle/>
          <a:p>
            <a:pPr eaLnBrk="0" fontAlgn="base" hangingPunct="0">
              <a:spcBef>
                <a:spcPct val="0"/>
              </a:spcBef>
              <a:spcAft>
                <a:spcPct val="0"/>
              </a:spcAft>
            </a:pPr>
            <a:r>
              <a:rPr lang="he-IL" altLang="he-IL" sz="2400" b="1" dirty="0">
                <a:cs typeface="Arial" panose="020B0604020202020204" pitchFamily="34" charset="0"/>
              </a:rPr>
              <a:t>חיוביים:</a:t>
            </a:r>
          </a:p>
        </p:txBody>
      </p:sp>
      <p:sp>
        <p:nvSpPr>
          <p:cNvPr id="13" name="תיבת טקסט 12">
            <a:extLst>
              <a:ext uri="{FF2B5EF4-FFF2-40B4-BE49-F238E27FC236}">
                <a16:creationId xmlns:a16="http://schemas.microsoft.com/office/drawing/2014/main" id="{0D045010-6CD3-807E-0A18-E687DE61F94C}"/>
              </a:ext>
            </a:extLst>
          </p:cNvPr>
          <p:cNvSpPr txBox="1"/>
          <p:nvPr/>
        </p:nvSpPr>
        <p:spPr>
          <a:xfrm>
            <a:off x="2575249" y="3285159"/>
            <a:ext cx="1240969" cy="461665"/>
          </a:xfrm>
          <a:prstGeom prst="rect">
            <a:avLst/>
          </a:prstGeom>
          <a:noFill/>
        </p:spPr>
        <p:txBody>
          <a:bodyPr wrap="square">
            <a:spAutoFit/>
          </a:bodyPr>
          <a:lstStyle/>
          <a:p>
            <a:pPr eaLnBrk="0" fontAlgn="base" hangingPunct="0">
              <a:spcBef>
                <a:spcPct val="0"/>
              </a:spcBef>
              <a:spcAft>
                <a:spcPct val="0"/>
              </a:spcAft>
            </a:pPr>
            <a:r>
              <a:rPr lang="he-IL" altLang="he-IL" sz="2400" b="1" dirty="0">
                <a:cs typeface="Arial" panose="020B0604020202020204" pitchFamily="34" charset="0"/>
              </a:rPr>
              <a:t>שליליים:</a:t>
            </a:r>
          </a:p>
        </p:txBody>
      </p:sp>
      <p:sp>
        <p:nvSpPr>
          <p:cNvPr id="14" name="Shape">
            <a:extLst>
              <a:ext uri="{FF2B5EF4-FFF2-40B4-BE49-F238E27FC236}">
                <a16:creationId xmlns:a16="http://schemas.microsoft.com/office/drawing/2014/main" id="{D8B148AD-DE37-8BF4-FE58-E0100449DAB8}"/>
              </a:ext>
            </a:extLst>
          </p:cNvPr>
          <p:cNvSpPr/>
          <p:nvPr/>
        </p:nvSpPr>
        <p:spPr>
          <a:xfrm>
            <a:off x="0" y="515565"/>
            <a:ext cx="5663682" cy="856035"/>
          </a:xfrm>
          <a:custGeom>
            <a:avLst/>
            <a:gdLst/>
            <a:ahLst/>
            <a:cxnLst>
              <a:cxn ang="0">
                <a:pos x="wd2" y="hd2"/>
              </a:cxn>
              <a:cxn ang="5400000">
                <a:pos x="wd2" y="hd2"/>
              </a:cxn>
              <a:cxn ang="10800000">
                <a:pos x="wd2" y="hd2"/>
              </a:cxn>
              <a:cxn ang="16200000">
                <a:pos x="wd2" y="hd2"/>
              </a:cxn>
            </a:cxnLst>
            <a:rect l="0" t="0" r="r" b="b"/>
            <a:pathLst>
              <a:path w="21600" h="21600" extrusionOk="0">
                <a:moveTo>
                  <a:pt x="2" y="0"/>
                </a:moveTo>
                <a:lnTo>
                  <a:pt x="0" y="21600"/>
                </a:lnTo>
                <a:lnTo>
                  <a:pt x="19134" y="21600"/>
                </a:lnTo>
                <a:lnTo>
                  <a:pt x="21600" y="0"/>
                </a:lnTo>
                <a:lnTo>
                  <a:pt x="2" y="0"/>
                </a:lnTo>
                <a:close/>
              </a:path>
            </a:pathLst>
          </a:custGeom>
          <a:solidFill>
            <a:srgbClr val="FFFFFF"/>
          </a:solidFill>
          <a:ln w="12700">
            <a:miter lim="400000"/>
          </a:ln>
          <a:effectLst>
            <a:outerShdw blurRad="317500" dist="157388" dir="5400000" rotWithShape="0">
              <a:srgbClr val="000000">
                <a:alpha val="32666"/>
              </a:srgbClr>
            </a:outerShdw>
          </a:effectLst>
        </p:spPr>
        <p:txBody>
          <a:bodyPr lIns="50800" tIns="50800" rIns="50800" bIns="50800" anchor="ctr"/>
          <a:lstStyle/>
          <a:p>
            <a:pPr algn="l" defTabSz="2438337" hangingPunct="0"/>
            <a:r>
              <a:rPr lang="en-US" sz="4000" dirty="0">
                <a:solidFill>
                  <a:srgbClr val="023D7B"/>
                </a:solidFill>
                <a:latin typeface="Calibri" panose="020F0502020204030204" pitchFamily="34" charset="0"/>
                <a:cs typeface="Calibri" panose="020F0502020204030204" pitchFamily="34" charset="0"/>
                <a:sym typeface="NarkissNewMF Medium"/>
              </a:rPr>
              <a:t>  Processing &amp; Analysis</a:t>
            </a:r>
          </a:p>
        </p:txBody>
      </p:sp>
    </p:spTree>
    <p:extLst>
      <p:ext uri="{BB962C8B-B14F-4D97-AF65-F5344CB8AC3E}">
        <p14:creationId xmlns:p14="http://schemas.microsoft.com/office/powerpoint/2010/main" val="2763341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C8DEFF12-B67A-0D54-73D7-F4D4F7888D86}"/>
              </a:ext>
            </a:extLst>
          </p:cNvPr>
          <p:cNvPicPr>
            <a:picLocks noChangeAspect="1" noChangeArrowheads="1"/>
          </p:cNvPicPr>
          <p:nvPr/>
        </p:nvPicPr>
        <p:blipFill>
          <a:blip r:embed="rId2">
            <a:alphaModFix amt="70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53300" y="0"/>
            <a:ext cx="3738700" cy="1585609"/>
          </a:xfrm>
          <a:prstGeom prst="rect">
            <a:avLst/>
          </a:prstGeom>
          <a:solidFill>
            <a:schemeClr val="bg1">
              <a:alpha val="48000"/>
            </a:schemeClr>
          </a:solidFill>
          <a:effectLst>
            <a:reflection stA="43000" dist="50800" dir="5400000" sy="-100000" algn="bl" rotWithShape="0"/>
          </a:effectLst>
        </p:spPr>
      </p:pic>
      <p:sp>
        <p:nvSpPr>
          <p:cNvPr id="7" name="מציין מיקום של מספר שקופית 6">
            <a:extLst>
              <a:ext uri="{FF2B5EF4-FFF2-40B4-BE49-F238E27FC236}">
                <a16:creationId xmlns:a16="http://schemas.microsoft.com/office/drawing/2014/main" id="{91EC7A61-650A-CEBE-CB7D-85C0E38BE4D0}"/>
              </a:ext>
            </a:extLst>
          </p:cNvPr>
          <p:cNvSpPr>
            <a:spLocks noGrp="1"/>
          </p:cNvSpPr>
          <p:nvPr>
            <p:ph type="sldNum" sz="quarter" idx="12"/>
          </p:nvPr>
        </p:nvSpPr>
        <p:spPr/>
        <p:txBody>
          <a:bodyPr/>
          <a:lstStyle/>
          <a:p>
            <a:fld id="{CBC545FA-BFE6-4E44-8927-014D7F7D1FC8}" type="slidenum">
              <a:rPr lang="he-IL" b="1" smtClean="0"/>
              <a:t>11</a:t>
            </a:fld>
            <a:endParaRPr lang="he-IL" b="1" dirty="0"/>
          </a:p>
        </p:txBody>
      </p:sp>
      <p:sp>
        <p:nvSpPr>
          <p:cNvPr id="4" name="Rectangle 5">
            <a:extLst>
              <a:ext uri="{FF2B5EF4-FFF2-40B4-BE49-F238E27FC236}">
                <a16:creationId xmlns:a16="http://schemas.microsoft.com/office/drawing/2014/main" id="{6FB6244B-DBF5-6EDA-47CE-AC347A31E81C}"/>
              </a:ext>
            </a:extLst>
          </p:cNvPr>
          <p:cNvSpPr>
            <a:spLocks noChangeArrowheads="1"/>
          </p:cNvSpPr>
          <p:nvPr/>
        </p:nvSpPr>
        <p:spPr bwMode="auto">
          <a:xfrm>
            <a:off x="1035698" y="32283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sp>
        <p:nvSpPr>
          <p:cNvPr id="8" name="Shape">
            <a:extLst>
              <a:ext uri="{FF2B5EF4-FFF2-40B4-BE49-F238E27FC236}">
                <a16:creationId xmlns:a16="http://schemas.microsoft.com/office/drawing/2014/main" id="{E8E267E5-CE7F-11C6-1CED-13D0E8851ABC}"/>
              </a:ext>
            </a:extLst>
          </p:cNvPr>
          <p:cNvSpPr/>
          <p:nvPr/>
        </p:nvSpPr>
        <p:spPr>
          <a:xfrm>
            <a:off x="0" y="729574"/>
            <a:ext cx="5663682" cy="856035"/>
          </a:xfrm>
          <a:custGeom>
            <a:avLst/>
            <a:gdLst/>
            <a:ahLst/>
            <a:cxnLst>
              <a:cxn ang="0">
                <a:pos x="wd2" y="hd2"/>
              </a:cxn>
              <a:cxn ang="5400000">
                <a:pos x="wd2" y="hd2"/>
              </a:cxn>
              <a:cxn ang="10800000">
                <a:pos x="wd2" y="hd2"/>
              </a:cxn>
              <a:cxn ang="16200000">
                <a:pos x="wd2" y="hd2"/>
              </a:cxn>
            </a:cxnLst>
            <a:rect l="0" t="0" r="r" b="b"/>
            <a:pathLst>
              <a:path w="21600" h="21600" extrusionOk="0">
                <a:moveTo>
                  <a:pt x="2" y="0"/>
                </a:moveTo>
                <a:lnTo>
                  <a:pt x="0" y="21600"/>
                </a:lnTo>
                <a:lnTo>
                  <a:pt x="19134" y="21600"/>
                </a:lnTo>
                <a:lnTo>
                  <a:pt x="21600" y="0"/>
                </a:lnTo>
                <a:lnTo>
                  <a:pt x="2" y="0"/>
                </a:lnTo>
                <a:close/>
              </a:path>
            </a:pathLst>
          </a:custGeom>
          <a:solidFill>
            <a:srgbClr val="FFFFFF"/>
          </a:solidFill>
          <a:ln w="12700">
            <a:miter lim="400000"/>
          </a:ln>
          <a:effectLst>
            <a:outerShdw blurRad="317500" dist="157388" dir="5400000" rotWithShape="0">
              <a:srgbClr val="000000">
                <a:alpha val="32666"/>
              </a:srgbClr>
            </a:outerShdw>
          </a:effectLst>
        </p:spPr>
        <p:txBody>
          <a:bodyPr lIns="50800" tIns="50800" rIns="50800" bIns="50800" anchor="ctr"/>
          <a:lstStyle/>
          <a:p>
            <a:pPr algn="l" defTabSz="2438337" hangingPunct="0"/>
            <a:r>
              <a:rPr lang="en-US" sz="4000" dirty="0">
                <a:solidFill>
                  <a:srgbClr val="023D7B"/>
                </a:solidFill>
                <a:latin typeface="Calibri" panose="020F0502020204030204" pitchFamily="34" charset="0"/>
                <a:cs typeface="Calibri" panose="020F0502020204030204" pitchFamily="34" charset="0"/>
                <a:sym typeface="NarkissNewMF Medium"/>
              </a:rPr>
              <a:t>  Processing &amp; Analysis</a:t>
            </a:r>
          </a:p>
        </p:txBody>
      </p:sp>
      <p:pic>
        <p:nvPicPr>
          <p:cNvPr id="5122" name="Picture 2">
            <a:extLst>
              <a:ext uri="{FF2B5EF4-FFF2-40B4-BE49-F238E27FC236}">
                <a16:creationId xmlns:a16="http://schemas.microsoft.com/office/drawing/2014/main" id="{DDC2E724-502A-EFA4-7874-628208B8C9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189" y="1942226"/>
            <a:ext cx="6397884" cy="4524928"/>
          </a:xfrm>
          <a:prstGeom prst="rect">
            <a:avLst/>
          </a:prstGeom>
          <a:noFill/>
          <a:extLst>
            <a:ext uri="{909E8E84-426E-40DD-AFC4-6F175D3DCCD1}">
              <a14:hiddenFill xmlns:a14="http://schemas.microsoft.com/office/drawing/2010/main">
                <a:solidFill>
                  <a:srgbClr val="FFFFFF"/>
                </a:solidFill>
              </a14:hiddenFill>
            </a:ext>
          </a:extLst>
        </p:spPr>
      </p:pic>
      <p:sp>
        <p:nvSpPr>
          <p:cNvPr id="10" name="תיבת טקסט 9">
            <a:extLst>
              <a:ext uri="{FF2B5EF4-FFF2-40B4-BE49-F238E27FC236}">
                <a16:creationId xmlns:a16="http://schemas.microsoft.com/office/drawing/2014/main" id="{97EEB416-F743-2963-99E7-A197C6787DA1}"/>
              </a:ext>
            </a:extLst>
          </p:cNvPr>
          <p:cNvSpPr txBox="1"/>
          <p:nvPr/>
        </p:nvSpPr>
        <p:spPr>
          <a:xfrm>
            <a:off x="7433582" y="2444820"/>
            <a:ext cx="4114797" cy="3139321"/>
          </a:xfrm>
          <a:prstGeom prst="rect">
            <a:avLst/>
          </a:prstGeom>
          <a:noFill/>
        </p:spPr>
        <p:txBody>
          <a:bodyPr wrap="square">
            <a:spAutoFit/>
          </a:bodyPr>
          <a:lstStyle/>
          <a:p>
            <a:r>
              <a:rPr lang="he-IL" sz="1800" b="1" dirty="0">
                <a:effectLst/>
                <a:ea typeface="Arial" panose="020B0604020202020204" pitchFamily="34" charset="0"/>
                <a:cs typeface="Arial" panose="020B0604020202020204" pitchFamily="34" charset="0"/>
              </a:rPr>
              <a:t>בחנו האם ביחס לכמות העוקבים של כל מצייץ, בהתחשב בכך שככל שיש למצייץ יותר עוקבים, כך ההשפעה שלו על כלל האנשים הרואים את הציוץ גדולה יותר וכמות האנשים שנחשפים לציוץ גדול יותר.</a:t>
            </a:r>
          </a:p>
          <a:p>
            <a:endParaRPr lang="he-IL" b="1" dirty="0">
              <a:cs typeface="Arial" panose="020B0604020202020204" pitchFamily="34" charset="0"/>
            </a:endParaRPr>
          </a:p>
          <a:p>
            <a:r>
              <a:rPr lang="he-IL" b="1" dirty="0">
                <a:cs typeface="Arial" panose="020B0604020202020204" pitchFamily="34" charset="0"/>
              </a:rPr>
              <a:t>על פי הגרף נראית לעין התפלגות פעמון כאשר מתרכזת ב0. כלומר מרבית המשתמשים הפופולריים עם ציוצים בעלי אופי ניטרלי ופחות בעלי ציוצים חיוביים</a:t>
            </a:r>
            <a:r>
              <a:rPr lang="en-US" b="1" dirty="0">
                <a:cs typeface="Arial" panose="020B0604020202020204" pitchFamily="34" charset="0"/>
              </a:rPr>
              <a:t>/</a:t>
            </a:r>
            <a:r>
              <a:rPr lang="he-IL" b="1" dirty="0">
                <a:cs typeface="Arial" panose="020B0604020202020204" pitchFamily="34" charset="0"/>
              </a:rPr>
              <a:t>שליליים.</a:t>
            </a:r>
            <a:endParaRPr lang="he-IL" b="1" dirty="0"/>
          </a:p>
        </p:txBody>
      </p:sp>
    </p:spTree>
    <p:extLst>
      <p:ext uri="{BB962C8B-B14F-4D97-AF65-F5344CB8AC3E}">
        <p14:creationId xmlns:p14="http://schemas.microsoft.com/office/powerpoint/2010/main" val="2867332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C8DEFF12-B67A-0D54-73D7-F4D4F7888D86}"/>
              </a:ext>
            </a:extLst>
          </p:cNvPr>
          <p:cNvPicPr>
            <a:picLocks noChangeAspect="1" noChangeArrowheads="1"/>
          </p:cNvPicPr>
          <p:nvPr/>
        </p:nvPicPr>
        <p:blipFill>
          <a:blip r:embed="rId2">
            <a:alphaModFix amt="70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53300" y="0"/>
            <a:ext cx="3738700" cy="1585609"/>
          </a:xfrm>
          <a:prstGeom prst="rect">
            <a:avLst/>
          </a:prstGeom>
          <a:solidFill>
            <a:schemeClr val="bg1">
              <a:alpha val="48000"/>
            </a:schemeClr>
          </a:solidFill>
          <a:effectLst>
            <a:reflection stA="43000" dist="50800" dir="5400000" sy="-100000" algn="bl" rotWithShape="0"/>
          </a:effectLst>
        </p:spPr>
      </p:pic>
      <p:sp>
        <p:nvSpPr>
          <p:cNvPr id="7" name="מציין מיקום של מספר שקופית 6">
            <a:extLst>
              <a:ext uri="{FF2B5EF4-FFF2-40B4-BE49-F238E27FC236}">
                <a16:creationId xmlns:a16="http://schemas.microsoft.com/office/drawing/2014/main" id="{91EC7A61-650A-CEBE-CB7D-85C0E38BE4D0}"/>
              </a:ext>
            </a:extLst>
          </p:cNvPr>
          <p:cNvSpPr>
            <a:spLocks noGrp="1"/>
          </p:cNvSpPr>
          <p:nvPr>
            <p:ph type="sldNum" sz="quarter" idx="12"/>
          </p:nvPr>
        </p:nvSpPr>
        <p:spPr/>
        <p:txBody>
          <a:bodyPr/>
          <a:lstStyle/>
          <a:p>
            <a:fld id="{CBC545FA-BFE6-4E44-8927-014D7F7D1FC8}" type="slidenum">
              <a:rPr lang="he-IL" b="1" smtClean="0"/>
              <a:t>12</a:t>
            </a:fld>
            <a:endParaRPr lang="he-IL" b="1" dirty="0"/>
          </a:p>
        </p:txBody>
      </p:sp>
      <p:sp>
        <p:nvSpPr>
          <p:cNvPr id="4" name="Rectangle 5">
            <a:extLst>
              <a:ext uri="{FF2B5EF4-FFF2-40B4-BE49-F238E27FC236}">
                <a16:creationId xmlns:a16="http://schemas.microsoft.com/office/drawing/2014/main" id="{6FB6244B-DBF5-6EDA-47CE-AC347A31E81C}"/>
              </a:ext>
            </a:extLst>
          </p:cNvPr>
          <p:cNvSpPr>
            <a:spLocks noChangeArrowheads="1"/>
          </p:cNvSpPr>
          <p:nvPr/>
        </p:nvSpPr>
        <p:spPr bwMode="auto">
          <a:xfrm>
            <a:off x="1035698" y="32283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sp>
        <p:nvSpPr>
          <p:cNvPr id="8" name="Shape">
            <a:extLst>
              <a:ext uri="{FF2B5EF4-FFF2-40B4-BE49-F238E27FC236}">
                <a16:creationId xmlns:a16="http://schemas.microsoft.com/office/drawing/2014/main" id="{E8E267E5-CE7F-11C6-1CED-13D0E8851ABC}"/>
              </a:ext>
            </a:extLst>
          </p:cNvPr>
          <p:cNvSpPr/>
          <p:nvPr/>
        </p:nvSpPr>
        <p:spPr>
          <a:xfrm>
            <a:off x="0" y="729574"/>
            <a:ext cx="5663682" cy="856035"/>
          </a:xfrm>
          <a:custGeom>
            <a:avLst/>
            <a:gdLst/>
            <a:ahLst/>
            <a:cxnLst>
              <a:cxn ang="0">
                <a:pos x="wd2" y="hd2"/>
              </a:cxn>
              <a:cxn ang="5400000">
                <a:pos x="wd2" y="hd2"/>
              </a:cxn>
              <a:cxn ang="10800000">
                <a:pos x="wd2" y="hd2"/>
              </a:cxn>
              <a:cxn ang="16200000">
                <a:pos x="wd2" y="hd2"/>
              </a:cxn>
            </a:cxnLst>
            <a:rect l="0" t="0" r="r" b="b"/>
            <a:pathLst>
              <a:path w="21600" h="21600" extrusionOk="0">
                <a:moveTo>
                  <a:pt x="2" y="0"/>
                </a:moveTo>
                <a:lnTo>
                  <a:pt x="0" y="21600"/>
                </a:lnTo>
                <a:lnTo>
                  <a:pt x="19134" y="21600"/>
                </a:lnTo>
                <a:lnTo>
                  <a:pt x="21600" y="0"/>
                </a:lnTo>
                <a:lnTo>
                  <a:pt x="2" y="0"/>
                </a:lnTo>
                <a:close/>
              </a:path>
            </a:pathLst>
          </a:custGeom>
          <a:solidFill>
            <a:srgbClr val="FFFFFF"/>
          </a:solidFill>
          <a:ln w="12700">
            <a:miter lim="400000"/>
          </a:ln>
          <a:effectLst>
            <a:outerShdw blurRad="317500" dist="157388" dir="5400000" rotWithShape="0">
              <a:srgbClr val="000000">
                <a:alpha val="32666"/>
              </a:srgbClr>
            </a:outerShdw>
          </a:effectLst>
        </p:spPr>
        <p:txBody>
          <a:bodyPr lIns="50800" tIns="50800" rIns="50800" bIns="50800" anchor="ctr"/>
          <a:lstStyle/>
          <a:p>
            <a:pPr algn="l" defTabSz="2438337" hangingPunct="0"/>
            <a:r>
              <a:rPr lang="en-US" sz="4000" dirty="0">
                <a:solidFill>
                  <a:srgbClr val="023D7B"/>
                </a:solidFill>
                <a:latin typeface="Calibri" panose="020F0502020204030204" pitchFamily="34" charset="0"/>
                <a:cs typeface="Calibri" panose="020F0502020204030204" pitchFamily="34" charset="0"/>
                <a:sym typeface="NarkissNewMF Medium"/>
              </a:rPr>
              <a:t>  Processing &amp; Analysis</a:t>
            </a:r>
          </a:p>
        </p:txBody>
      </p:sp>
      <p:pic>
        <p:nvPicPr>
          <p:cNvPr id="9" name="תמונה 8">
            <a:extLst>
              <a:ext uri="{FF2B5EF4-FFF2-40B4-BE49-F238E27FC236}">
                <a16:creationId xmlns:a16="http://schemas.microsoft.com/office/drawing/2014/main" id="{996693A8-8FB0-2F35-9215-A1A5FFE8EDF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1252" y="2811611"/>
            <a:ext cx="4982548" cy="3612161"/>
          </a:xfrm>
          <a:prstGeom prst="rect">
            <a:avLst/>
          </a:prstGeom>
          <a:noFill/>
        </p:spPr>
      </p:pic>
      <p:pic>
        <p:nvPicPr>
          <p:cNvPr id="10" name="תמונה 9">
            <a:extLst>
              <a:ext uri="{FF2B5EF4-FFF2-40B4-BE49-F238E27FC236}">
                <a16:creationId xmlns:a16="http://schemas.microsoft.com/office/drawing/2014/main" id="{871691F6-CD2F-20A6-344B-F7F34D34A44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732" y="2774253"/>
            <a:ext cx="4790258" cy="3602961"/>
          </a:xfrm>
          <a:prstGeom prst="rect">
            <a:avLst/>
          </a:prstGeom>
          <a:noFill/>
        </p:spPr>
      </p:pic>
      <p:sp>
        <p:nvSpPr>
          <p:cNvPr id="11" name="תיבת טקסט 10">
            <a:extLst>
              <a:ext uri="{FF2B5EF4-FFF2-40B4-BE49-F238E27FC236}">
                <a16:creationId xmlns:a16="http://schemas.microsoft.com/office/drawing/2014/main" id="{B933531A-02CE-BB90-2A78-D9D9BCB4CE1E}"/>
              </a:ext>
            </a:extLst>
          </p:cNvPr>
          <p:cNvSpPr txBox="1"/>
          <p:nvPr/>
        </p:nvSpPr>
        <p:spPr>
          <a:xfrm>
            <a:off x="7977674" y="2442279"/>
            <a:ext cx="1996750" cy="369332"/>
          </a:xfrm>
          <a:prstGeom prst="rect">
            <a:avLst/>
          </a:prstGeom>
          <a:noFill/>
        </p:spPr>
        <p:txBody>
          <a:bodyPr wrap="square">
            <a:spAutoFit/>
          </a:bodyPr>
          <a:lstStyle/>
          <a:p>
            <a:r>
              <a:rPr lang="he-IL" sz="1800" b="1" dirty="0">
                <a:solidFill>
                  <a:srgbClr val="171717"/>
                </a:solidFill>
                <a:effectLst/>
                <a:ea typeface="Arial" panose="020B0604020202020204" pitchFamily="34" charset="0"/>
                <a:cs typeface="Arial" panose="020B0604020202020204" pitchFamily="34" charset="0"/>
              </a:rPr>
              <a:t>ממוצע רמת חיוביות</a:t>
            </a:r>
            <a:endParaRPr lang="he-IL" b="1" dirty="0"/>
          </a:p>
        </p:txBody>
      </p:sp>
      <p:sp>
        <p:nvSpPr>
          <p:cNvPr id="12" name="תיבת טקסט 11">
            <a:extLst>
              <a:ext uri="{FF2B5EF4-FFF2-40B4-BE49-F238E27FC236}">
                <a16:creationId xmlns:a16="http://schemas.microsoft.com/office/drawing/2014/main" id="{A4EE0E0E-CC4E-EFC2-D458-02E0D0553277}"/>
              </a:ext>
            </a:extLst>
          </p:cNvPr>
          <p:cNvSpPr txBox="1"/>
          <p:nvPr/>
        </p:nvSpPr>
        <p:spPr>
          <a:xfrm>
            <a:off x="2055846" y="2443349"/>
            <a:ext cx="2158482" cy="369332"/>
          </a:xfrm>
          <a:prstGeom prst="rect">
            <a:avLst/>
          </a:prstGeom>
          <a:noFill/>
        </p:spPr>
        <p:txBody>
          <a:bodyPr wrap="square">
            <a:spAutoFit/>
          </a:bodyPr>
          <a:lstStyle/>
          <a:p>
            <a:r>
              <a:rPr lang="he-IL" sz="1800" b="1" dirty="0">
                <a:solidFill>
                  <a:srgbClr val="171717"/>
                </a:solidFill>
                <a:effectLst/>
                <a:ea typeface="Arial" panose="020B0604020202020204" pitchFamily="34" charset="0"/>
                <a:cs typeface="Arial" panose="020B0604020202020204" pitchFamily="34" charset="0"/>
              </a:rPr>
              <a:t>ממוצע רמת שליליות</a:t>
            </a:r>
            <a:endParaRPr lang="he-IL" b="1" dirty="0"/>
          </a:p>
        </p:txBody>
      </p:sp>
      <p:sp>
        <p:nvSpPr>
          <p:cNvPr id="13" name="תיבת טקסט 12">
            <a:extLst>
              <a:ext uri="{FF2B5EF4-FFF2-40B4-BE49-F238E27FC236}">
                <a16:creationId xmlns:a16="http://schemas.microsoft.com/office/drawing/2014/main" id="{929D07E2-CFA1-BD0B-C923-68832EB35070}"/>
              </a:ext>
            </a:extLst>
          </p:cNvPr>
          <p:cNvSpPr txBox="1"/>
          <p:nvPr/>
        </p:nvSpPr>
        <p:spPr>
          <a:xfrm>
            <a:off x="1729236" y="1915513"/>
            <a:ext cx="9036736" cy="467629"/>
          </a:xfrm>
          <a:prstGeom prst="rect">
            <a:avLst/>
          </a:prstGeom>
          <a:noFill/>
        </p:spPr>
        <p:txBody>
          <a:bodyPr wrap="square">
            <a:spAutoFit/>
          </a:bodyPr>
          <a:lstStyle/>
          <a:p>
            <a:pPr eaLnBrk="0" fontAlgn="base" hangingPunct="0">
              <a:lnSpc>
                <a:spcPct val="107000"/>
              </a:lnSpc>
              <a:spcBef>
                <a:spcPct val="0"/>
              </a:spcBef>
              <a:spcAft>
                <a:spcPct val="0"/>
              </a:spcAft>
            </a:pPr>
            <a:r>
              <a:rPr lang="he-IL" sz="2400" b="1" dirty="0">
                <a:cs typeface="Arial" panose="020B0604020202020204" pitchFamily="34" charset="0"/>
              </a:rPr>
              <a:t>בחנו את ממוצע הציוצים החיוביים והשליליים לאורך עשרת ימי הלחימה.</a:t>
            </a:r>
            <a:endParaRPr lang="en-US" sz="2400" b="1" dirty="0">
              <a:cs typeface="Arial" panose="020B0604020202020204" pitchFamily="34" charset="0"/>
            </a:endParaRPr>
          </a:p>
        </p:txBody>
      </p:sp>
    </p:spTree>
    <p:extLst>
      <p:ext uri="{BB962C8B-B14F-4D97-AF65-F5344CB8AC3E}">
        <p14:creationId xmlns:p14="http://schemas.microsoft.com/office/powerpoint/2010/main" val="2516621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C8DEFF12-B67A-0D54-73D7-F4D4F7888D86}"/>
              </a:ext>
            </a:extLst>
          </p:cNvPr>
          <p:cNvPicPr>
            <a:picLocks noChangeAspect="1" noChangeArrowheads="1"/>
          </p:cNvPicPr>
          <p:nvPr/>
        </p:nvPicPr>
        <p:blipFill>
          <a:blip r:embed="rId2">
            <a:alphaModFix amt="70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53300" y="0"/>
            <a:ext cx="3738700" cy="1585609"/>
          </a:xfrm>
          <a:prstGeom prst="rect">
            <a:avLst/>
          </a:prstGeom>
          <a:solidFill>
            <a:schemeClr val="bg1">
              <a:alpha val="48000"/>
            </a:schemeClr>
          </a:solidFill>
          <a:effectLst>
            <a:reflection stA="43000" dist="50800" dir="5400000" sy="-100000" algn="bl" rotWithShape="0"/>
          </a:effectLst>
        </p:spPr>
      </p:pic>
      <p:sp>
        <p:nvSpPr>
          <p:cNvPr id="7" name="מציין מיקום של מספר שקופית 6">
            <a:extLst>
              <a:ext uri="{FF2B5EF4-FFF2-40B4-BE49-F238E27FC236}">
                <a16:creationId xmlns:a16="http://schemas.microsoft.com/office/drawing/2014/main" id="{91EC7A61-650A-CEBE-CB7D-85C0E38BE4D0}"/>
              </a:ext>
            </a:extLst>
          </p:cNvPr>
          <p:cNvSpPr>
            <a:spLocks noGrp="1"/>
          </p:cNvSpPr>
          <p:nvPr>
            <p:ph type="sldNum" sz="quarter" idx="12"/>
          </p:nvPr>
        </p:nvSpPr>
        <p:spPr/>
        <p:txBody>
          <a:bodyPr/>
          <a:lstStyle/>
          <a:p>
            <a:fld id="{CBC545FA-BFE6-4E44-8927-014D7F7D1FC8}" type="slidenum">
              <a:rPr lang="he-IL" smtClean="0"/>
              <a:t>13</a:t>
            </a:fld>
            <a:endParaRPr lang="he-IL"/>
          </a:p>
        </p:txBody>
      </p:sp>
      <p:sp>
        <p:nvSpPr>
          <p:cNvPr id="4" name="Rectangle 5">
            <a:extLst>
              <a:ext uri="{FF2B5EF4-FFF2-40B4-BE49-F238E27FC236}">
                <a16:creationId xmlns:a16="http://schemas.microsoft.com/office/drawing/2014/main" id="{6FB6244B-DBF5-6EDA-47CE-AC347A31E81C}"/>
              </a:ext>
            </a:extLst>
          </p:cNvPr>
          <p:cNvSpPr>
            <a:spLocks noChangeArrowheads="1"/>
          </p:cNvSpPr>
          <p:nvPr/>
        </p:nvSpPr>
        <p:spPr bwMode="auto">
          <a:xfrm>
            <a:off x="1035698" y="32283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sp>
        <p:nvSpPr>
          <p:cNvPr id="8" name="Shape">
            <a:extLst>
              <a:ext uri="{FF2B5EF4-FFF2-40B4-BE49-F238E27FC236}">
                <a16:creationId xmlns:a16="http://schemas.microsoft.com/office/drawing/2014/main" id="{E8E267E5-CE7F-11C6-1CED-13D0E8851ABC}"/>
              </a:ext>
            </a:extLst>
          </p:cNvPr>
          <p:cNvSpPr/>
          <p:nvPr/>
        </p:nvSpPr>
        <p:spPr>
          <a:xfrm>
            <a:off x="0" y="729574"/>
            <a:ext cx="5663682" cy="856035"/>
          </a:xfrm>
          <a:custGeom>
            <a:avLst/>
            <a:gdLst/>
            <a:ahLst/>
            <a:cxnLst>
              <a:cxn ang="0">
                <a:pos x="wd2" y="hd2"/>
              </a:cxn>
              <a:cxn ang="5400000">
                <a:pos x="wd2" y="hd2"/>
              </a:cxn>
              <a:cxn ang="10800000">
                <a:pos x="wd2" y="hd2"/>
              </a:cxn>
              <a:cxn ang="16200000">
                <a:pos x="wd2" y="hd2"/>
              </a:cxn>
            </a:cxnLst>
            <a:rect l="0" t="0" r="r" b="b"/>
            <a:pathLst>
              <a:path w="21600" h="21600" extrusionOk="0">
                <a:moveTo>
                  <a:pt x="2" y="0"/>
                </a:moveTo>
                <a:lnTo>
                  <a:pt x="0" y="21600"/>
                </a:lnTo>
                <a:lnTo>
                  <a:pt x="19134" y="21600"/>
                </a:lnTo>
                <a:lnTo>
                  <a:pt x="21600" y="0"/>
                </a:lnTo>
                <a:lnTo>
                  <a:pt x="2" y="0"/>
                </a:lnTo>
                <a:close/>
              </a:path>
            </a:pathLst>
          </a:custGeom>
          <a:solidFill>
            <a:srgbClr val="FFFFFF"/>
          </a:solidFill>
          <a:ln w="12700">
            <a:miter lim="400000"/>
          </a:ln>
          <a:effectLst>
            <a:outerShdw blurRad="317500" dist="157388" dir="5400000" rotWithShape="0">
              <a:srgbClr val="000000">
                <a:alpha val="32666"/>
              </a:srgbClr>
            </a:outerShdw>
          </a:effectLst>
        </p:spPr>
        <p:txBody>
          <a:bodyPr lIns="50800" tIns="50800" rIns="50800" bIns="50800" anchor="ctr"/>
          <a:lstStyle/>
          <a:p>
            <a:pPr algn="l" defTabSz="2438337" hangingPunct="0"/>
            <a:r>
              <a:rPr lang="en-US" sz="4000" dirty="0">
                <a:solidFill>
                  <a:srgbClr val="023D7B"/>
                </a:solidFill>
                <a:latin typeface="Calibri" panose="020F0502020204030204" pitchFamily="34" charset="0"/>
                <a:cs typeface="Calibri" panose="020F0502020204030204" pitchFamily="34" charset="0"/>
                <a:sym typeface="NarkissNewMF Medium"/>
              </a:rPr>
              <a:t>  Processing &amp; Analysis</a:t>
            </a:r>
          </a:p>
        </p:txBody>
      </p:sp>
      <p:pic>
        <p:nvPicPr>
          <p:cNvPr id="9" name="תמונה 8" descr="תמונה שמכילה טקסט&#10;&#10;התיאור נוצר באופן אוטומטי">
            <a:extLst>
              <a:ext uri="{FF2B5EF4-FFF2-40B4-BE49-F238E27FC236}">
                <a16:creationId xmlns:a16="http://schemas.microsoft.com/office/drawing/2014/main" id="{D76DF533-D3C9-41E8-B0BF-74626011E9FF}"/>
              </a:ext>
            </a:extLst>
          </p:cNvPr>
          <p:cNvPicPr>
            <a:picLocks noChangeAspect="1"/>
          </p:cNvPicPr>
          <p:nvPr/>
        </p:nvPicPr>
        <p:blipFill rotWithShape="1">
          <a:blip r:embed="rId4"/>
          <a:srcRect l="664" t="12087" r="59450" b="47488"/>
          <a:stretch/>
        </p:blipFill>
        <p:spPr bwMode="auto">
          <a:xfrm>
            <a:off x="498177" y="2817073"/>
            <a:ext cx="5298103" cy="3641242"/>
          </a:xfrm>
          <a:prstGeom prst="rect">
            <a:avLst/>
          </a:prstGeom>
          <a:ln>
            <a:noFill/>
          </a:ln>
          <a:extLst>
            <a:ext uri="{53640926-AAD7-44D8-BBD7-CCE9431645EC}">
              <a14:shadowObscured xmlns:a14="http://schemas.microsoft.com/office/drawing/2010/main"/>
            </a:ext>
          </a:extLst>
        </p:spPr>
      </p:pic>
      <p:pic>
        <p:nvPicPr>
          <p:cNvPr id="10" name="תמונה 9">
            <a:extLst>
              <a:ext uri="{FF2B5EF4-FFF2-40B4-BE49-F238E27FC236}">
                <a16:creationId xmlns:a16="http://schemas.microsoft.com/office/drawing/2014/main" id="{77C7F320-0B8C-C797-6205-0A0AD11FCFB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75874" y="3270380"/>
            <a:ext cx="4417949" cy="3237505"/>
          </a:xfrm>
          <a:prstGeom prst="rect">
            <a:avLst/>
          </a:prstGeom>
          <a:noFill/>
        </p:spPr>
      </p:pic>
      <p:sp>
        <p:nvSpPr>
          <p:cNvPr id="11" name="תיבת טקסט 10">
            <a:extLst>
              <a:ext uri="{FF2B5EF4-FFF2-40B4-BE49-F238E27FC236}">
                <a16:creationId xmlns:a16="http://schemas.microsoft.com/office/drawing/2014/main" id="{519753ED-74EC-40E4-F3C9-5597F0A01F65}"/>
              </a:ext>
            </a:extLst>
          </p:cNvPr>
          <p:cNvSpPr txBox="1"/>
          <p:nvPr/>
        </p:nvSpPr>
        <p:spPr>
          <a:xfrm>
            <a:off x="5884506" y="2817073"/>
            <a:ext cx="6307494" cy="369332"/>
          </a:xfrm>
          <a:prstGeom prst="rect">
            <a:avLst/>
          </a:prstGeom>
          <a:noFill/>
        </p:spPr>
        <p:txBody>
          <a:bodyPr wrap="square">
            <a:spAutoFit/>
          </a:bodyPr>
          <a:lstStyle/>
          <a:p>
            <a:r>
              <a:rPr lang="he-IL" sz="1800" b="1" dirty="0">
                <a:cs typeface="Arial" panose="020B0604020202020204" pitchFamily="34" charset="0"/>
              </a:rPr>
              <a:t>ממוצע סובייקטיביות הציוצים לאורך עשרת ימי הלחימה.</a:t>
            </a:r>
            <a:endParaRPr lang="he-IL" dirty="0"/>
          </a:p>
        </p:txBody>
      </p:sp>
      <p:sp>
        <p:nvSpPr>
          <p:cNvPr id="12" name="תיבת טקסט 11">
            <a:extLst>
              <a:ext uri="{FF2B5EF4-FFF2-40B4-BE49-F238E27FC236}">
                <a16:creationId xmlns:a16="http://schemas.microsoft.com/office/drawing/2014/main" id="{B590C4A1-89D8-2A7D-1941-71C073EF8085}"/>
              </a:ext>
            </a:extLst>
          </p:cNvPr>
          <p:cNvSpPr txBox="1"/>
          <p:nvPr/>
        </p:nvSpPr>
        <p:spPr>
          <a:xfrm>
            <a:off x="-1418252" y="2468735"/>
            <a:ext cx="6288832" cy="369332"/>
          </a:xfrm>
          <a:prstGeom prst="rect">
            <a:avLst/>
          </a:prstGeom>
          <a:noFill/>
        </p:spPr>
        <p:txBody>
          <a:bodyPr wrap="square">
            <a:spAutoFit/>
          </a:bodyPr>
          <a:lstStyle/>
          <a:p>
            <a:r>
              <a:rPr lang="he-IL" b="1" dirty="0">
                <a:cs typeface="Arial" panose="020B0604020202020204" pitchFamily="34" charset="0"/>
              </a:rPr>
              <a:t>רמת פולריות ביחס לסובייקטיביות</a:t>
            </a:r>
          </a:p>
        </p:txBody>
      </p:sp>
    </p:spTree>
    <p:extLst>
      <p:ext uri="{BB962C8B-B14F-4D97-AF65-F5344CB8AC3E}">
        <p14:creationId xmlns:p14="http://schemas.microsoft.com/office/powerpoint/2010/main" val="824440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C8DEFF12-B67A-0D54-73D7-F4D4F7888D86}"/>
              </a:ext>
            </a:extLst>
          </p:cNvPr>
          <p:cNvPicPr>
            <a:picLocks noChangeAspect="1" noChangeArrowheads="1"/>
          </p:cNvPicPr>
          <p:nvPr/>
        </p:nvPicPr>
        <p:blipFill>
          <a:blip r:embed="rId2">
            <a:alphaModFix amt="70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53300" y="0"/>
            <a:ext cx="3738700" cy="1585609"/>
          </a:xfrm>
          <a:prstGeom prst="rect">
            <a:avLst/>
          </a:prstGeom>
          <a:solidFill>
            <a:schemeClr val="bg1">
              <a:alpha val="48000"/>
            </a:schemeClr>
          </a:solidFill>
          <a:effectLst>
            <a:reflection stA="43000" dist="50800" dir="5400000" sy="-100000" algn="bl" rotWithShape="0"/>
          </a:effectLst>
        </p:spPr>
      </p:pic>
      <p:sp>
        <p:nvSpPr>
          <p:cNvPr id="7" name="מציין מיקום של מספר שקופית 6">
            <a:extLst>
              <a:ext uri="{FF2B5EF4-FFF2-40B4-BE49-F238E27FC236}">
                <a16:creationId xmlns:a16="http://schemas.microsoft.com/office/drawing/2014/main" id="{91EC7A61-650A-CEBE-CB7D-85C0E38BE4D0}"/>
              </a:ext>
            </a:extLst>
          </p:cNvPr>
          <p:cNvSpPr>
            <a:spLocks noGrp="1"/>
          </p:cNvSpPr>
          <p:nvPr>
            <p:ph type="sldNum" sz="quarter" idx="12"/>
          </p:nvPr>
        </p:nvSpPr>
        <p:spPr>
          <a:xfrm>
            <a:off x="838200" y="6356350"/>
            <a:ext cx="496078" cy="365125"/>
          </a:xfrm>
        </p:spPr>
        <p:txBody>
          <a:bodyPr/>
          <a:lstStyle/>
          <a:p>
            <a:fld id="{CBC545FA-BFE6-4E44-8927-014D7F7D1FC8}" type="slidenum">
              <a:rPr lang="he-IL" b="1" smtClean="0"/>
              <a:t>14</a:t>
            </a:fld>
            <a:endParaRPr lang="he-IL" b="1" dirty="0"/>
          </a:p>
        </p:txBody>
      </p:sp>
      <p:sp>
        <p:nvSpPr>
          <p:cNvPr id="4" name="Rectangle 5">
            <a:extLst>
              <a:ext uri="{FF2B5EF4-FFF2-40B4-BE49-F238E27FC236}">
                <a16:creationId xmlns:a16="http://schemas.microsoft.com/office/drawing/2014/main" id="{6FB6244B-DBF5-6EDA-47CE-AC347A31E81C}"/>
              </a:ext>
            </a:extLst>
          </p:cNvPr>
          <p:cNvSpPr>
            <a:spLocks noChangeArrowheads="1"/>
          </p:cNvSpPr>
          <p:nvPr/>
        </p:nvSpPr>
        <p:spPr bwMode="auto">
          <a:xfrm>
            <a:off x="1035698" y="32283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sp>
        <p:nvSpPr>
          <p:cNvPr id="8" name="Shape">
            <a:extLst>
              <a:ext uri="{FF2B5EF4-FFF2-40B4-BE49-F238E27FC236}">
                <a16:creationId xmlns:a16="http://schemas.microsoft.com/office/drawing/2014/main" id="{E8E267E5-CE7F-11C6-1CED-13D0E8851ABC}"/>
              </a:ext>
            </a:extLst>
          </p:cNvPr>
          <p:cNvSpPr/>
          <p:nvPr/>
        </p:nvSpPr>
        <p:spPr>
          <a:xfrm>
            <a:off x="0" y="729574"/>
            <a:ext cx="5980922" cy="856035"/>
          </a:xfrm>
          <a:custGeom>
            <a:avLst/>
            <a:gdLst/>
            <a:ahLst/>
            <a:cxnLst>
              <a:cxn ang="0">
                <a:pos x="wd2" y="hd2"/>
              </a:cxn>
              <a:cxn ang="5400000">
                <a:pos x="wd2" y="hd2"/>
              </a:cxn>
              <a:cxn ang="10800000">
                <a:pos x="wd2" y="hd2"/>
              </a:cxn>
              <a:cxn ang="16200000">
                <a:pos x="wd2" y="hd2"/>
              </a:cxn>
            </a:cxnLst>
            <a:rect l="0" t="0" r="r" b="b"/>
            <a:pathLst>
              <a:path w="21600" h="21600" extrusionOk="0">
                <a:moveTo>
                  <a:pt x="2" y="0"/>
                </a:moveTo>
                <a:lnTo>
                  <a:pt x="0" y="21600"/>
                </a:lnTo>
                <a:lnTo>
                  <a:pt x="19134" y="21600"/>
                </a:lnTo>
                <a:lnTo>
                  <a:pt x="21600" y="0"/>
                </a:lnTo>
                <a:lnTo>
                  <a:pt x="2" y="0"/>
                </a:lnTo>
                <a:close/>
              </a:path>
            </a:pathLst>
          </a:custGeom>
          <a:solidFill>
            <a:srgbClr val="FFFFFF"/>
          </a:solidFill>
          <a:ln w="12700">
            <a:miter lim="400000"/>
          </a:ln>
          <a:effectLst>
            <a:outerShdw blurRad="317500" dist="157388" dir="5400000" rotWithShape="0">
              <a:srgbClr val="000000">
                <a:alpha val="32666"/>
              </a:srgbClr>
            </a:outerShdw>
          </a:effectLst>
        </p:spPr>
        <p:txBody>
          <a:bodyPr lIns="50800" tIns="50800" rIns="50800" bIns="50800" anchor="ctr"/>
          <a:lstStyle/>
          <a:p>
            <a:pPr algn="l" defTabSz="2438337" hangingPunct="0"/>
            <a:r>
              <a:rPr lang="en-US" sz="4000" dirty="0">
                <a:solidFill>
                  <a:srgbClr val="023D7B"/>
                </a:solidFill>
                <a:latin typeface="Calibri" panose="020F0502020204030204" pitchFamily="34" charset="0"/>
                <a:cs typeface="Calibri" panose="020F0502020204030204" pitchFamily="34" charset="0"/>
                <a:sym typeface="NarkissNewMF Medium"/>
              </a:rPr>
              <a:t>  Discussion &amp; Conclusion</a:t>
            </a:r>
          </a:p>
        </p:txBody>
      </p:sp>
      <p:sp>
        <p:nvSpPr>
          <p:cNvPr id="10" name="Google Shape;439;p31">
            <a:extLst>
              <a:ext uri="{FF2B5EF4-FFF2-40B4-BE49-F238E27FC236}">
                <a16:creationId xmlns:a16="http://schemas.microsoft.com/office/drawing/2014/main" id="{5CB08C24-B911-65C9-33E5-E09273FA692A}"/>
              </a:ext>
            </a:extLst>
          </p:cNvPr>
          <p:cNvSpPr/>
          <p:nvPr/>
        </p:nvSpPr>
        <p:spPr>
          <a:xfrm>
            <a:off x="838201" y="1866681"/>
            <a:ext cx="11420670" cy="4489669"/>
          </a:xfrm>
          <a:custGeom>
            <a:avLst/>
            <a:gdLst/>
            <a:ahLst/>
            <a:cxnLst/>
            <a:rect l="l" t="t" r="r" b="b"/>
            <a:pathLst>
              <a:path w="272511" h="143593" extrusionOk="0">
                <a:moveTo>
                  <a:pt x="251027" y="1"/>
                </a:moveTo>
                <a:cubicBezTo>
                  <a:pt x="245294" y="1"/>
                  <a:pt x="237572" y="381"/>
                  <a:pt x="227184" y="1118"/>
                </a:cubicBezTo>
                <a:cubicBezTo>
                  <a:pt x="222766" y="1431"/>
                  <a:pt x="215826" y="1538"/>
                  <a:pt x="208362" y="1538"/>
                </a:cubicBezTo>
                <a:cubicBezTo>
                  <a:pt x="195627" y="1538"/>
                  <a:pt x="181370" y="1225"/>
                  <a:pt x="175522" y="1083"/>
                </a:cubicBezTo>
                <a:cubicBezTo>
                  <a:pt x="174989" y="1069"/>
                  <a:pt x="173989" y="1063"/>
                  <a:pt x="172589" y="1063"/>
                </a:cubicBezTo>
                <a:cubicBezTo>
                  <a:pt x="157097" y="1063"/>
                  <a:pt x="92556" y="1810"/>
                  <a:pt x="67749" y="1810"/>
                </a:cubicBezTo>
                <a:cubicBezTo>
                  <a:pt x="64700" y="1810"/>
                  <a:pt x="62251" y="1799"/>
                  <a:pt x="60567" y="1773"/>
                </a:cubicBezTo>
                <a:cubicBezTo>
                  <a:pt x="46982" y="1571"/>
                  <a:pt x="33386" y="1368"/>
                  <a:pt x="19800" y="1166"/>
                </a:cubicBezTo>
                <a:cubicBezTo>
                  <a:pt x="17432" y="1135"/>
                  <a:pt x="14473" y="590"/>
                  <a:pt x="11780" y="590"/>
                </a:cubicBezTo>
                <a:cubicBezTo>
                  <a:pt x="9383" y="590"/>
                  <a:pt x="7196" y="1021"/>
                  <a:pt x="5823" y="2631"/>
                </a:cubicBezTo>
                <a:cubicBezTo>
                  <a:pt x="4287" y="4428"/>
                  <a:pt x="4334" y="8857"/>
                  <a:pt x="4656" y="11203"/>
                </a:cubicBezTo>
                <a:cubicBezTo>
                  <a:pt x="9073" y="43898"/>
                  <a:pt x="0" y="111168"/>
                  <a:pt x="4656" y="141183"/>
                </a:cubicBezTo>
                <a:cubicBezTo>
                  <a:pt x="4906" y="142791"/>
                  <a:pt x="7144" y="142993"/>
                  <a:pt x="8763" y="143076"/>
                </a:cubicBezTo>
                <a:cubicBezTo>
                  <a:pt x="16269" y="143444"/>
                  <a:pt x="22992" y="143592"/>
                  <a:pt x="29104" y="143592"/>
                </a:cubicBezTo>
                <a:cubicBezTo>
                  <a:pt x="54639" y="143592"/>
                  <a:pt x="69514" y="141003"/>
                  <a:pt x="86318" y="141003"/>
                </a:cubicBezTo>
                <a:cubicBezTo>
                  <a:pt x="90106" y="141003"/>
                  <a:pt x="93992" y="141135"/>
                  <a:pt x="98120" y="141457"/>
                </a:cubicBezTo>
                <a:cubicBezTo>
                  <a:pt x="109441" y="142339"/>
                  <a:pt x="120783" y="142673"/>
                  <a:pt x="132134" y="142673"/>
                </a:cubicBezTo>
                <a:cubicBezTo>
                  <a:pt x="152645" y="142673"/>
                  <a:pt x="173184" y="141583"/>
                  <a:pt x="193679" y="140671"/>
                </a:cubicBezTo>
                <a:cubicBezTo>
                  <a:pt x="194430" y="140638"/>
                  <a:pt x="195267" y="140623"/>
                  <a:pt x="196181" y="140623"/>
                </a:cubicBezTo>
                <a:cubicBezTo>
                  <a:pt x="207210" y="140623"/>
                  <a:pt x="229426" y="142867"/>
                  <a:pt x="245705" y="142867"/>
                </a:cubicBezTo>
                <a:cubicBezTo>
                  <a:pt x="255508" y="142867"/>
                  <a:pt x="263157" y="142053"/>
                  <a:pt x="264914" y="139445"/>
                </a:cubicBezTo>
                <a:cubicBezTo>
                  <a:pt x="272511" y="128170"/>
                  <a:pt x="267462" y="96213"/>
                  <a:pt x="268034" y="81259"/>
                </a:cubicBezTo>
                <a:cubicBezTo>
                  <a:pt x="269272" y="49362"/>
                  <a:pt x="268332" y="42707"/>
                  <a:pt x="267308" y="7107"/>
                </a:cubicBezTo>
                <a:cubicBezTo>
                  <a:pt x="267164" y="2261"/>
                  <a:pt x="265009" y="1"/>
                  <a:pt x="251027" y="1"/>
                </a:cubicBezTo>
                <a:close/>
              </a:path>
            </a:pathLst>
          </a:custGeom>
          <a:solidFill>
            <a:schemeClr val="lt1"/>
          </a:solidFill>
          <a:ln>
            <a:noFill/>
          </a:ln>
        </p:spPr>
        <p:txBody>
          <a:bodyPr spcFirstLastPara="1" wrap="square" lIns="91425" tIns="91425" rIns="91425" bIns="91425" anchor="ctr" anchorCtr="0">
            <a:noAutofit/>
          </a:bodyPr>
          <a:lstStyle/>
          <a:p>
            <a:pPr algn="r" rtl="1">
              <a:lnSpc>
                <a:spcPct val="107000"/>
              </a:lnSpc>
              <a:spcAft>
                <a:spcPts val="800"/>
              </a:spcAft>
            </a:pPr>
            <a:r>
              <a:rPr lang="he-IL" sz="2400" b="1" dirty="0">
                <a:effectLst/>
                <a:ea typeface="Calibri" panose="020F0502020204030204" pitchFamily="34" charset="0"/>
                <a:cs typeface="Arial" panose="020B0604020202020204" pitchFamily="34" charset="0"/>
              </a:rPr>
              <a:t>	לסיכום, נראה שמרבית מן המצייצים נמצאים במצב הרגשי הניטרלי. גם הכותבים וגם 	האנשים בעלי מספר העוקבים הגדול נמצאים טווח הרגש הניטרלי. בנוסף, נראה שאם 	הינך בעל דעה קיצונית ישנו סיכוי יותר גבוה שתהיה בטווח הפולרי החיובי. מכאן אנו 	למדים שישנם מעט אנשים עם רגשות ודעות שליליות בנושא.</a:t>
            </a:r>
            <a:endParaRPr lang="en-US" sz="2400" b="1" dirty="0">
              <a:effectLst/>
              <a:ea typeface="Calibri" panose="020F0502020204030204" pitchFamily="34" charset="0"/>
              <a:cs typeface="Arial" panose="020B0604020202020204" pitchFamily="34" charset="0"/>
            </a:endParaRPr>
          </a:p>
          <a:p>
            <a:pPr algn="r" rtl="1">
              <a:lnSpc>
                <a:spcPct val="107000"/>
              </a:lnSpc>
              <a:spcAft>
                <a:spcPts val="800"/>
              </a:spcAft>
            </a:pPr>
            <a:r>
              <a:rPr lang="he-IL" sz="2400" b="1" dirty="0">
                <a:effectLst/>
                <a:ea typeface="Calibri" panose="020F0502020204030204" pitchFamily="34" charset="0"/>
                <a:cs typeface="Arial" panose="020B0604020202020204" pitchFamily="34" charset="0"/>
              </a:rPr>
              <a:t>	ניתן לראות כי בתחילת הלחימה רמת הסובייקטיביות לא הייתה גבוה, אך כן ממוצע 	רמת החיוביות הייתה גבוהה משמעותית לעומת ממוצע השליליות. </a:t>
            </a:r>
            <a:endParaRPr lang="en-US" sz="2400" b="1" dirty="0">
              <a:effectLst/>
              <a:ea typeface="Calibri" panose="020F0502020204030204" pitchFamily="34" charset="0"/>
              <a:cs typeface="Arial" panose="020B0604020202020204" pitchFamily="34" charset="0"/>
            </a:endParaRPr>
          </a:p>
          <a:p>
            <a:pPr algn="r" rtl="1">
              <a:lnSpc>
                <a:spcPct val="107000"/>
              </a:lnSpc>
              <a:spcAft>
                <a:spcPts val="800"/>
              </a:spcAft>
            </a:pPr>
            <a:r>
              <a:rPr lang="he-IL" sz="2400" b="1" dirty="0">
                <a:effectLst/>
                <a:ea typeface="Calibri" panose="020F0502020204030204" pitchFamily="34" charset="0"/>
                <a:cs typeface="Arial" panose="020B0604020202020204" pitchFamily="34" charset="0"/>
              </a:rPr>
              <a:t>	במשך ימי הלחימה חלה ירידה ברמת הסובייקטיבית החיוביות והשליליות, נראה כי 	היציאה של רוסיה משטחי אוקראינה השפיעה על הציוצים, והיה פחות רגש בכתיבה.</a:t>
            </a:r>
            <a:endParaRPr lang="en-US" sz="2400" b="1"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48855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lum/>
          </a:blip>
          <a:srcRect/>
          <a:stretch>
            <a:fillRect/>
          </a:stretch>
        </a:blipFill>
        <a:effectLst/>
      </p:bgPr>
    </p:bg>
    <p:spTree>
      <p:nvGrpSpPr>
        <p:cNvPr id="1" name=""/>
        <p:cNvGrpSpPr/>
        <p:nvPr/>
      </p:nvGrpSpPr>
      <p:grpSpPr>
        <a:xfrm>
          <a:off x="0" y="0"/>
          <a:ext cx="0" cy="0"/>
          <a:chOff x="0" y="0"/>
          <a:chExt cx="0" cy="0"/>
        </a:xfrm>
      </p:grpSpPr>
      <p:sp>
        <p:nvSpPr>
          <p:cNvPr id="2" name="מציין מיקום של מספר שקופית 1">
            <a:extLst>
              <a:ext uri="{FF2B5EF4-FFF2-40B4-BE49-F238E27FC236}">
                <a16:creationId xmlns:a16="http://schemas.microsoft.com/office/drawing/2014/main" id="{DC839073-F322-9DC0-142A-03BD68BF08AD}"/>
              </a:ext>
            </a:extLst>
          </p:cNvPr>
          <p:cNvSpPr>
            <a:spLocks noGrp="1"/>
          </p:cNvSpPr>
          <p:nvPr>
            <p:ph type="sldNum" sz="quarter" idx="12"/>
          </p:nvPr>
        </p:nvSpPr>
        <p:spPr/>
        <p:txBody>
          <a:bodyPr/>
          <a:lstStyle/>
          <a:p>
            <a:fld id="{CBC545FA-BFE6-4E44-8927-014D7F7D1FC8}" type="slidenum">
              <a:rPr lang="he-IL" b="1" smtClean="0"/>
              <a:t>15</a:t>
            </a:fld>
            <a:endParaRPr lang="he-IL" b="1" dirty="0"/>
          </a:p>
        </p:txBody>
      </p:sp>
      <p:pic>
        <p:nvPicPr>
          <p:cNvPr id="3" name="Picture 4">
            <a:extLst>
              <a:ext uri="{FF2B5EF4-FFF2-40B4-BE49-F238E27FC236}">
                <a16:creationId xmlns:a16="http://schemas.microsoft.com/office/drawing/2014/main" id="{F5390612-9686-6B93-8D8E-CEA02E19DCF0}"/>
              </a:ext>
            </a:extLst>
          </p:cNvPr>
          <p:cNvPicPr>
            <a:picLocks noChangeAspect="1" noChangeArrowheads="1"/>
          </p:cNvPicPr>
          <p:nvPr/>
        </p:nvPicPr>
        <p:blipFill>
          <a:blip r:embed="rId3">
            <a:alphaModFix amt="70000"/>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0858" y="0"/>
            <a:ext cx="3738700" cy="1585609"/>
          </a:xfrm>
          <a:prstGeom prst="rect">
            <a:avLst/>
          </a:prstGeom>
          <a:solidFill>
            <a:schemeClr val="bg1">
              <a:alpha val="48000"/>
            </a:schemeClr>
          </a:solidFill>
          <a:effectLst>
            <a:reflection stA="43000" dist="50800" dir="5400000" sy="-100000" algn="bl" rotWithShape="0"/>
          </a:effectLst>
        </p:spPr>
      </p:pic>
      <p:sp>
        <p:nvSpPr>
          <p:cNvPr id="7" name="Google Shape;439;p31">
            <a:extLst>
              <a:ext uri="{FF2B5EF4-FFF2-40B4-BE49-F238E27FC236}">
                <a16:creationId xmlns:a16="http://schemas.microsoft.com/office/drawing/2014/main" id="{53DC5227-1D5D-CE60-28D3-97A96792EE5F}"/>
              </a:ext>
            </a:extLst>
          </p:cNvPr>
          <p:cNvSpPr/>
          <p:nvPr/>
        </p:nvSpPr>
        <p:spPr>
          <a:xfrm>
            <a:off x="2114958" y="1802630"/>
            <a:ext cx="8069902" cy="1923063"/>
          </a:xfrm>
          <a:custGeom>
            <a:avLst/>
            <a:gdLst/>
            <a:ahLst/>
            <a:cxnLst/>
            <a:rect l="l" t="t" r="r" b="b"/>
            <a:pathLst>
              <a:path w="272511" h="143593" extrusionOk="0">
                <a:moveTo>
                  <a:pt x="251027" y="1"/>
                </a:moveTo>
                <a:cubicBezTo>
                  <a:pt x="245294" y="1"/>
                  <a:pt x="237572" y="381"/>
                  <a:pt x="227184" y="1118"/>
                </a:cubicBezTo>
                <a:cubicBezTo>
                  <a:pt x="222766" y="1431"/>
                  <a:pt x="215826" y="1538"/>
                  <a:pt x="208362" y="1538"/>
                </a:cubicBezTo>
                <a:cubicBezTo>
                  <a:pt x="195627" y="1538"/>
                  <a:pt x="181370" y="1225"/>
                  <a:pt x="175522" y="1083"/>
                </a:cubicBezTo>
                <a:cubicBezTo>
                  <a:pt x="174989" y="1069"/>
                  <a:pt x="173989" y="1063"/>
                  <a:pt x="172589" y="1063"/>
                </a:cubicBezTo>
                <a:cubicBezTo>
                  <a:pt x="157097" y="1063"/>
                  <a:pt x="92556" y="1810"/>
                  <a:pt x="67749" y="1810"/>
                </a:cubicBezTo>
                <a:cubicBezTo>
                  <a:pt x="64700" y="1810"/>
                  <a:pt x="62251" y="1799"/>
                  <a:pt x="60567" y="1773"/>
                </a:cubicBezTo>
                <a:cubicBezTo>
                  <a:pt x="46982" y="1571"/>
                  <a:pt x="33386" y="1368"/>
                  <a:pt x="19800" y="1166"/>
                </a:cubicBezTo>
                <a:cubicBezTo>
                  <a:pt x="17432" y="1135"/>
                  <a:pt x="14473" y="590"/>
                  <a:pt x="11780" y="590"/>
                </a:cubicBezTo>
                <a:cubicBezTo>
                  <a:pt x="9383" y="590"/>
                  <a:pt x="7196" y="1021"/>
                  <a:pt x="5823" y="2631"/>
                </a:cubicBezTo>
                <a:cubicBezTo>
                  <a:pt x="4287" y="4428"/>
                  <a:pt x="4334" y="8857"/>
                  <a:pt x="4656" y="11203"/>
                </a:cubicBezTo>
                <a:cubicBezTo>
                  <a:pt x="9073" y="43898"/>
                  <a:pt x="0" y="111168"/>
                  <a:pt x="4656" y="141183"/>
                </a:cubicBezTo>
                <a:cubicBezTo>
                  <a:pt x="4906" y="142791"/>
                  <a:pt x="7144" y="142993"/>
                  <a:pt x="8763" y="143076"/>
                </a:cubicBezTo>
                <a:cubicBezTo>
                  <a:pt x="16269" y="143444"/>
                  <a:pt x="22992" y="143592"/>
                  <a:pt x="29104" y="143592"/>
                </a:cubicBezTo>
                <a:cubicBezTo>
                  <a:pt x="54639" y="143592"/>
                  <a:pt x="69514" y="141003"/>
                  <a:pt x="86318" y="141003"/>
                </a:cubicBezTo>
                <a:cubicBezTo>
                  <a:pt x="90106" y="141003"/>
                  <a:pt x="93992" y="141135"/>
                  <a:pt x="98120" y="141457"/>
                </a:cubicBezTo>
                <a:cubicBezTo>
                  <a:pt x="109441" y="142339"/>
                  <a:pt x="120783" y="142673"/>
                  <a:pt x="132134" y="142673"/>
                </a:cubicBezTo>
                <a:cubicBezTo>
                  <a:pt x="152645" y="142673"/>
                  <a:pt x="173184" y="141583"/>
                  <a:pt x="193679" y="140671"/>
                </a:cubicBezTo>
                <a:cubicBezTo>
                  <a:pt x="194430" y="140638"/>
                  <a:pt x="195267" y="140623"/>
                  <a:pt x="196181" y="140623"/>
                </a:cubicBezTo>
                <a:cubicBezTo>
                  <a:pt x="207210" y="140623"/>
                  <a:pt x="229426" y="142867"/>
                  <a:pt x="245705" y="142867"/>
                </a:cubicBezTo>
                <a:cubicBezTo>
                  <a:pt x="255508" y="142867"/>
                  <a:pt x="263157" y="142053"/>
                  <a:pt x="264914" y="139445"/>
                </a:cubicBezTo>
                <a:cubicBezTo>
                  <a:pt x="272511" y="128170"/>
                  <a:pt x="267462" y="96213"/>
                  <a:pt x="268034" y="81259"/>
                </a:cubicBezTo>
                <a:cubicBezTo>
                  <a:pt x="269272" y="49362"/>
                  <a:pt x="268332" y="42707"/>
                  <a:pt x="267308" y="7107"/>
                </a:cubicBezTo>
                <a:cubicBezTo>
                  <a:pt x="267164" y="2261"/>
                  <a:pt x="265009" y="1"/>
                  <a:pt x="25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6000" dirty="0">
              <a:solidFill>
                <a:srgbClr val="EE6137"/>
              </a:solidFill>
              <a:latin typeface="Barrio"/>
              <a:ea typeface="Barrio"/>
              <a:cs typeface="Barrio"/>
              <a:sym typeface="Barrio"/>
            </a:endParaRPr>
          </a:p>
        </p:txBody>
      </p:sp>
      <p:sp>
        <p:nvSpPr>
          <p:cNvPr id="5" name="תיבת טקסט 4">
            <a:extLst>
              <a:ext uri="{FF2B5EF4-FFF2-40B4-BE49-F238E27FC236}">
                <a16:creationId xmlns:a16="http://schemas.microsoft.com/office/drawing/2014/main" id="{7F1105A6-9F0C-F9D7-9F42-AA82942E17C5}"/>
              </a:ext>
            </a:extLst>
          </p:cNvPr>
          <p:cNvSpPr txBox="1"/>
          <p:nvPr/>
        </p:nvSpPr>
        <p:spPr>
          <a:xfrm>
            <a:off x="2569721" y="1802630"/>
            <a:ext cx="7507321" cy="1740541"/>
          </a:xfrm>
          <a:prstGeom prst="rect">
            <a:avLst/>
          </a:prstGeom>
          <a:noFill/>
        </p:spPr>
        <p:txBody>
          <a:bodyPr wrap="square">
            <a:spAutoFit/>
          </a:bodyPr>
          <a:lstStyle/>
          <a:p>
            <a:pPr algn="ctr" rtl="1">
              <a:lnSpc>
                <a:spcPct val="107000"/>
              </a:lnSpc>
              <a:spcAft>
                <a:spcPts val="800"/>
              </a:spcAft>
            </a:pPr>
            <a:r>
              <a:rPr lang="en-US" sz="4800" b="1" dirty="0">
                <a:effectLst/>
                <a:latin typeface="+mj-lt"/>
                <a:ea typeface="Arial" panose="020B0604020202020204" pitchFamily="34" charset="0"/>
                <a:cs typeface="Arial" panose="020B0604020202020204" pitchFamily="34" charset="0"/>
              </a:rPr>
              <a:t>T</a:t>
            </a:r>
            <a:r>
              <a:rPr lang="en-US" sz="4800" b="1" dirty="0">
                <a:latin typeface="+mj-lt"/>
                <a:ea typeface="Arial" panose="020B0604020202020204" pitchFamily="34" charset="0"/>
                <a:cs typeface="Arial" panose="020B0604020202020204" pitchFamily="34" charset="0"/>
              </a:rPr>
              <a:t>hank you for listening!</a:t>
            </a:r>
          </a:p>
          <a:p>
            <a:pPr algn="ctr" rtl="1">
              <a:lnSpc>
                <a:spcPct val="107000"/>
              </a:lnSpc>
              <a:spcAft>
                <a:spcPts val="800"/>
              </a:spcAft>
            </a:pPr>
            <a:r>
              <a:rPr lang="en-US" sz="4800" b="1" dirty="0">
                <a:effectLst/>
                <a:latin typeface="+mj-lt"/>
                <a:ea typeface="Arial" panose="020B0604020202020204" pitchFamily="34" charset="0"/>
                <a:cs typeface="Arial" panose="020B0604020202020204" pitchFamily="34" charset="0"/>
              </a:rPr>
              <a:t>An</a:t>
            </a:r>
            <a:r>
              <a:rPr lang="en-US" sz="4800" b="1" dirty="0">
                <a:latin typeface="+mj-lt"/>
                <a:ea typeface="Arial" panose="020B0604020202020204" pitchFamily="34" charset="0"/>
                <a:cs typeface="Arial" panose="020B0604020202020204" pitchFamily="34" charset="0"/>
              </a:rPr>
              <a:t>y Questions?</a:t>
            </a:r>
            <a:endParaRPr lang="en-US" sz="4800" dirty="0">
              <a:effectLst/>
              <a:latin typeface="+mj-lt"/>
              <a:ea typeface="Arial" panose="020B0604020202020204" pitchFamily="34" charset="0"/>
              <a:cs typeface="Arial" panose="020B0604020202020204" pitchFamily="34" charset="0"/>
            </a:endParaRPr>
          </a:p>
        </p:txBody>
      </p:sp>
      <p:sp>
        <p:nvSpPr>
          <p:cNvPr id="8" name="Google Shape;439;p31">
            <a:extLst>
              <a:ext uri="{FF2B5EF4-FFF2-40B4-BE49-F238E27FC236}">
                <a16:creationId xmlns:a16="http://schemas.microsoft.com/office/drawing/2014/main" id="{2B600DCA-4A4D-5003-E7D2-53CD3288F640}"/>
              </a:ext>
            </a:extLst>
          </p:cNvPr>
          <p:cNvSpPr/>
          <p:nvPr/>
        </p:nvSpPr>
        <p:spPr>
          <a:xfrm>
            <a:off x="897226" y="3942714"/>
            <a:ext cx="5513302" cy="2304579"/>
          </a:xfrm>
          <a:custGeom>
            <a:avLst/>
            <a:gdLst/>
            <a:ahLst/>
            <a:cxnLst/>
            <a:rect l="l" t="t" r="r" b="b"/>
            <a:pathLst>
              <a:path w="272511" h="143593" extrusionOk="0">
                <a:moveTo>
                  <a:pt x="251027" y="1"/>
                </a:moveTo>
                <a:cubicBezTo>
                  <a:pt x="245294" y="1"/>
                  <a:pt x="237572" y="381"/>
                  <a:pt x="227184" y="1118"/>
                </a:cubicBezTo>
                <a:cubicBezTo>
                  <a:pt x="222766" y="1431"/>
                  <a:pt x="215826" y="1538"/>
                  <a:pt x="208362" y="1538"/>
                </a:cubicBezTo>
                <a:cubicBezTo>
                  <a:pt x="195627" y="1538"/>
                  <a:pt x="181370" y="1225"/>
                  <a:pt x="175522" y="1083"/>
                </a:cubicBezTo>
                <a:cubicBezTo>
                  <a:pt x="174989" y="1069"/>
                  <a:pt x="173989" y="1063"/>
                  <a:pt x="172589" y="1063"/>
                </a:cubicBezTo>
                <a:cubicBezTo>
                  <a:pt x="157097" y="1063"/>
                  <a:pt x="92556" y="1810"/>
                  <a:pt x="67749" y="1810"/>
                </a:cubicBezTo>
                <a:cubicBezTo>
                  <a:pt x="64700" y="1810"/>
                  <a:pt x="62251" y="1799"/>
                  <a:pt x="60567" y="1773"/>
                </a:cubicBezTo>
                <a:cubicBezTo>
                  <a:pt x="46982" y="1571"/>
                  <a:pt x="33386" y="1368"/>
                  <a:pt x="19800" y="1166"/>
                </a:cubicBezTo>
                <a:cubicBezTo>
                  <a:pt x="17432" y="1135"/>
                  <a:pt x="14473" y="590"/>
                  <a:pt x="11780" y="590"/>
                </a:cubicBezTo>
                <a:cubicBezTo>
                  <a:pt x="9383" y="590"/>
                  <a:pt x="7196" y="1021"/>
                  <a:pt x="5823" y="2631"/>
                </a:cubicBezTo>
                <a:cubicBezTo>
                  <a:pt x="4287" y="4428"/>
                  <a:pt x="4334" y="8857"/>
                  <a:pt x="4656" y="11203"/>
                </a:cubicBezTo>
                <a:cubicBezTo>
                  <a:pt x="9073" y="43898"/>
                  <a:pt x="0" y="111168"/>
                  <a:pt x="4656" y="141183"/>
                </a:cubicBezTo>
                <a:cubicBezTo>
                  <a:pt x="4906" y="142791"/>
                  <a:pt x="7144" y="142993"/>
                  <a:pt x="8763" y="143076"/>
                </a:cubicBezTo>
                <a:cubicBezTo>
                  <a:pt x="16269" y="143444"/>
                  <a:pt x="22992" y="143592"/>
                  <a:pt x="29104" y="143592"/>
                </a:cubicBezTo>
                <a:cubicBezTo>
                  <a:pt x="54639" y="143592"/>
                  <a:pt x="69514" y="141003"/>
                  <a:pt x="86318" y="141003"/>
                </a:cubicBezTo>
                <a:cubicBezTo>
                  <a:pt x="90106" y="141003"/>
                  <a:pt x="93992" y="141135"/>
                  <a:pt x="98120" y="141457"/>
                </a:cubicBezTo>
                <a:cubicBezTo>
                  <a:pt x="109441" y="142339"/>
                  <a:pt x="120783" y="142673"/>
                  <a:pt x="132134" y="142673"/>
                </a:cubicBezTo>
                <a:cubicBezTo>
                  <a:pt x="152645" y="142673"/>
                  <a:pt x="173184" y="141583"/>
                  <a:pt x="193679" y="140671"/>
                </a:cubicBezTo>
                <a:cubicBezTo>
                  <a:pt x="194430" y="140638"/>
                  <a:pt x="195267" y="140623"/>
                  <a:pt x="196181" y="140623"/>
                </a:cubicBezTo>
                <a:cubicBezTo>
                  <a:pt x="207210" y="140623"/>
                  <a:pt x="229426" y="142867"/>
                  <a:pt x="245705" y="142867"/>
                </a:cubicBezTo>
                <a:cubicBezTo>
                  <a:pt x="255508" y="142867"/>
                  <a:pt x="263157" y="142053"/>
                  <a:pt x="264914" y="139445"/>
                </a:cubicBezTo>
                <a:cubicBezTo>
                  <a:pt x="272511" y="128170"/>
                  <a:pt x="267462" y="96213"/>
                  <a:pt x="268034" y="81259"/>
                </a:cubicBezTo>
                <a:cubicBezTo>
                  <a:pt x="269272" y="49362"/>
                  <a:pt x="268332" y="42707"/>
                  <a:pt x="267308" y="7107"/>
                </a:cubicBezTo>
                <a:cubicBezTo>
                  <a:pt x="267164" y="2261"/>
                  <a:pt x="265009" y="1"/>
                  <a:pt x="25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6000" dirty="0">
              <a:solidFill>
                <a:srgbClr val="EE6137"/>
              </a:solidFill>
              <a:latin typeface="Barrio"/>
              <a:ea typeface="Barrio"/>
              <a:cs typeface="Barrio"/>
              <a:sym typeface="Barrio"/>
            </a:endParaRPr>
          </a:p>
        </p:txBody>
      </p:sp>
      <p:sp>
        <p:nvSpPr>
          <p:cNvPr id="9" name="תיבת טקסט 8">
            <a:extLst>
              <a:ext uri="{FF2B5EF4-FFF2-40B4-BE49-F238E27FC236}">
                <a16:creationId xmlns:a16="http://schemas.microsoft.com/office/drawing/2014/main" id="{D75643CA-9776-FD40-4C49-96AF17D75F68}"/>
              </a:ext>
            </a:extLst>
          </p:cNvPr>
          <p:cNvSpPr txBox="1"/>
          <p:nvPr/>
        </p:nvSpPr>
        <p:spPr>
          <a:xfrm>
            <a:off x="1153127" y="4027021"/>
            <a:ext cx="5162182" cy="1758110"/>
          </a:xfrm>
          <a:prstGeom prst="rect">
            <a:avLst/>
          </a:prstGeom>
          <a:noFill/>
        </p:spPr>
        <p:txBody>
          <a:bodyPr wrap="square">
            <a:spAutoFit/>
          </a:bodyPr>
          <a:lstStyle/>
          <a:p>
            <a:pPr algn="l" rtl="1">
              <a:lnSpc>
                <a:spcPct val="107000"/>
              </a:lnSpc>
              <a:spcAft>
                <a:spcPts val="800"/>
              </a:spcAft>
            </a:pPr>
            <a:r>
              <a:rPr lang="en-US" sz="2400" dirty="0">
                <a:effectLst/>
                <a:latin typeface="+mj-lt"/>
                <a:ea typeface="Arial" panose="020B0604020202020204" pitchFamily="34" charset="0"/>
                <a:cs typeface="Arial" panose="020B0604020202020204" pitchFamily="34" charset="0"/>
              </a:rPr>
              <a:t>GitHub link: </a:t>
            </a:r>
            <a:r>
              <a:rPr lang="en-US" sz="2400" dirty="0">
                <a:effectLst/>
                <a:latin typeface="+mj-lt"/>
                <a:ea typeface="Arial" panose="020B0604020202020204" pitchFamily="34" charset="0"/>
                <a:cs typeface="Arial" panose="020B0604020202020204" pitchFamily="34" charset="0"/>
                <a:hlinkClick r:id="rId5"/>
              </a:rPr>
              <a:t>https://github.com/BeninGitHub/RussiaUkrainWAR</a:t>
            </a:r>
            <a:r>
              <a:rPr lang="en-US" sz="2400" dirty="0">
                <a:effectLst/>
                <a:latin typeface="+mj-lt"/>
                <a:ea typeface="Arial" panose="020B0604020202020204" pitchFamily="34" charset="0"/>
                <a:cs typeface="Arial" panose="020B0604020202020204" pitchFamily="34" charset="0"/>
              </a:rPr>
              <a:t> </a:t>
            </a:r>
          </a:p>
          <a:p>
            <a:pPr algn="l" rtl="1">
              <a:lnSpc>
                <a:spcPct val="107000"/>
              </a:lnSpc>
              <a:spcAft>
                <a:spcPts val="800"/>
              </a:spcAft>
            </a:pPr>
            <a:endParaRPr lang="en-US" sz="2400" dirty="0">
              <a:effectLst/>
              <a:latin typeface="+mj-lt"/>
              <a:ea typeface="Arial" panose="020B0604020202020204" pitchFamily="34" charset="0"/>
              <a:cs typeface="Arial" panose="020B0604020202020204" pitchFamily="34" charset="0"/>
            </a:endParaRPr>
          </a:p>
        </p:txBody>
      </p:sp>
      <p:sp>
        <p:nvSpPr>
          <p:cNvPr id="10" name="Google Shape;439;p31">
            <a:extLst>
              <a:ext uri="{FF2B5EF4-FFF2-40B4-BE49-F238E27FC236}">
                <a16:creationId xmlns:a16="http://schemas.microsoft.com/office/drawing/2014/main" id="{9F187CD4-92CF-ACB4-389E-0D9A8060ECAD}"/>
              </a:ext>
            </a:extLst>
          </p:cNvPr>
          <p:cNvSpPr/>
          <p:nvPr/>
        </p:nvSpPr>
        <p:spPr>
          <a:xfrm>
            <a:off x="6761684" y="3942713"/>
            <a:ext cx="4533090" cy="2304580"/>
          </a:xfrm>
          <a:custGeom>
            <a:avLst/>
            <a:gdLst/>
            <a:ahLst/>
            <a:cxnLst/>
            <a:rect l="l" t="t" r="r" b="b"/>
            <a:pathLst>
              <a:path w="272511" h="143593" extrusionOk="0">
                <a:moveTo>
                  <a:pt x="251027" y="1"/>
                </a:moveTo>
                <a:cubicBezTo>
                  <a:pt x="245294" y="1"/>
                  <a:pt x="237572" y="381"/>
                  <a:pt x="227184" y="1118"/>
                </a:cubicBezTo>
                <a:cubicBezTo>
                  <a:pt x="222766" y="1431"/>
                  <a:pt x="215826" y="1538"/>
                  <a:pt x="208362" y="1538"/>
                </a:cubicBezTo>
                <a:cubicBezTo>
                  <a:pt x="195627" y="1538"/>
                  <a:pt x="181370" y="1225"/>
                  <a:pt x="175522" y="1083"/>
                </a:cubicBezTo>
                <a:cubicBezTo>
                  <a:pt x="174989" y="1069"/>
                  <a:pt x="173989" y="1063"/>
                  <a:pt x="172589" y="1063"/>
                </a:cubicBezTo>
                <a:cubicBezTo>
                  <a:pt x="157097" y="1063"/>
                  <a:pt x="92556" y="1810"/>
                  <a:pt x="67749" y="1810"/>
                </a:cubicBezTo>
                <a:cubicBezTo>
                  <a:pt x="64700" y="1810"/>
                  <a:pt x="62251" y="1799"/>
                  <a:pt x="60567" y="1773"/>
                </a:cubicBezTo>
                <a:cubicBezTo>
                  <a:pt x="46982" y="1571"/>
                  <a:pt x="33386" y="1368"/>
                  <a:pt x="19800" y="1166"/>
                </a:cubicBezTo>
                <a:cubicBezTo>
                  <a:pt x="17432" y="1135"/>
                  <a:pt x="14473" y="590"/>
                  <a:pt x="11780" y="590"/>
                </a:cubicBezTo>
                <a:cubicBezTo>
                  <a:pt x="9383" y="590"/>
                  <a:pt x="7196" y="1021"/>
                  <a:pt x="5823" y="2631"/>
                </a:cubicBezTo>
                <a:cubicBezTo>
                  <a:pt x="4287" y="4428"/>
                  <a:pt x="4334" y="8857"/>
                  <a:pt x="4656" y="11203"/>
                </a:cubicBezTo>
                <a:cubicBezTo>
                  <a:pt x="9073" y="43898"/>
                  <a:pt x="0" y="111168"/>
                  <a:pt x="4656" y="141183"/>
                </a:cubicBezTo>
                <a:cubicBezTo>
                  <a:pt x="4906" y="142791"/>
                  <a:pt x="7144" y="142993"/>
                  <a:pt x="8763" y="143076"/>
                </a:cubicBezTo>
                <a:cubicBezTo>
                  <a:pt x="16269" y="143444"/>
                  <a:pt x="22992" y="143592"/>
                  <a:pt x="29104" y="143592"/>
                </a:cubicBezTo>
                <a:cubicBezTo>
                  <a:pt x="54639" y="143592"/>
                  <a:pt x="69514" y="141003"/>
                  <a:pt x="86318" y="141003"/>
                </a:cubicBezTo>
                <a:cubicBezTo>
                  <a:pt x="90106" y="141003"/>
                  <a:pt x="93992" y="141135"/>
                  <a:pt x="98120" y="141457"/>
                </a:cubicBezTo>
                <a:cubicBezTo>
                  <a:pt x="109441" y="142339"/>
                  <a:pt x="120783" y="142673"/>
                  <a:pt x="132134" y="142673"/>
                </a:cubicBezTo>
                <a:cubicBezTo>
                  <a:pt x="152645" y="142673"/>
                  <a:pt x="173184" y="141583"/>
                  <a:pt x="193679" y="140671"/>
                </a:cubicBezTo>
                <a:cubicBezTo>
                  <a:pt x="194430" y="140638"/>
                  <a:pt x="195267" y="140623"/>
                  <a:pt x="196181" y="140623"/>
                </a:cubicBezTo>
                <a:cubicBezTo>
                  <a:pt x="207210" y="140623"/>
                  <a:pt x="229426" y="142867"/>
                  <a:pt x="245705" y="142867"/>
                </a:cubicBezTo>
                <a:cubicBezTo>
                  <a:pt x="255508" y="142867"/>
                  <a:pt x="263157" y="142053"/>
                  <a:pt x="264914" y="139445"/>
                </a:cubicBezTo>
                <a:cubicBezTo>
                  <a:pt x="272511" y="128170"/>
                  <a:pt x="267462" y="96213"/>
                  <a:pt x="268034" y="81259"/>
                </a:cubicBezTo>
                <a:cubicBezTo>
                  <a:pt x="269272" y="49362"/>
                  <a:pt x="268332" y="42707"/>
                  <a:pt x="267308" y="7107"/>
                </a:cubicBezTo>
                <a:cubicBezTo>
                  <a:pt x="267164" y="2261"/>
                  <a:pt x="265009" y="1"/>
                  <a:pt x="251027" y="1"/>
                </a:cubicBezTo>
                <a:close/>
              </a:path>
            </a:pathLst>
          </a:custGeom>
          <a:solidFill>
            <a:schemeClr val="lt1"/>
          </a:solidFill>
          <a:ln>
            <a:noFill/>
          </a:ln>
        </p:spPr>
        <p:txBody>
          <a:bodyPr spcFirstLastPara="1" wrap="square" lIns="91425" tIns="91425" rIns="91425" bIns="91425" anchor="ctr" anchorCtr="0">
            <a:noAutofit/>
          </a:bodyPr>
          <a:lstStyle/>
          <a:p>
            <a:pPr lvl="0" indent="0" algn="l">
              <a:lnSpc>
                <a:spcPct val="107000"/>
              </a:lnSpc>
              <a:spcBef>
                <a:spcPts val="0"/>
              </a:spcBef>
              <a:spcAft>
                <a:spcPts val="800"/>
              </a:spcAft>
              <a:buNone/>
            </a:pPr>
            <a:r>
              <a:rPr lang="en-US" sz="2400" b="0" i="0" dirty="0">
                <a:solidFill>
                  <a:srgbClr val="24292F"/>
                </a:solidFill>
                <a:effectLst/>
                <a:latin typeface="-apple-system"/>
              </a:rPr>
              <a:t> Authors contact information:</a:t>
            </a:r>
          </a:p>
          <a:p>
            <a:pPr lvl="0" indent="0" algn="l">
              <a:lnSpc>
                <a:spcPct val="107000"/>
              </a:lnSpc>
              <a:spcBef>
                <a:spcPts val="0"/>
              </a:spcBef>
              <a:spcAft>
                <a:spcPts val="800"/>
              </a:spcAft>
              <a:buNone/>
            </a:pPr>
            <a:r>
              <a:rPr lang="en-US" sz="2400" b="0" i="0" dirty="0">
                <a:solidFill>
                  <a:srgbClr val="24292F"/>
                </a:solidFill>
                <a:effectLst/>
                <a:latin typeface="-apple-system"/>
              </a:rPr>
              <a:t> </a:t>
            </a:r>
            <a:r>
              <a:rPr lang="en-US" sz="2400" b="0" i="0" u="sng" dirty="0">
                <a:effectLst/>
                <a:latin typeface="-apple-system"/>
                <a:hlinkClick r:id="rId6"/>
              </a:rPr>
              <a:t>Benezra977@gmail.com</a:t>
            </a:r>
            <a:r>
              <a:rPr lang="en-US" sz="2400" b="0" i="0" dirty="0">
                <a:solidFill>
                  <a:srgbClr val="24292F"/>
                </a:solidFill>
                <a:effectLst/>
                <a:latin typeface="-apple-system"/>
              </a:rPr>
              <a:t> /</a:t>
            </a:r>
          </a:p>
          <a:p>
            <a:pPr lvl="0" indent="0" algn="l">
              <a:lnSpc>
                <a:spcPct val="107000"/>
              </a:lnSpc>
              <a:spcBef>
                <a:spcPts val="0"/>
              </a:spcBef>
              <a:spcAft>
                <a:spcPts val="800"/>
              </a:spcAft>
              <a:buNone/>
            </a:pPr>
            <a:r>
              <a:rPr lang="en-US" sz="2400" b="0" i="0" dirty="0">
                <a:solidFill>
                  <a:srgbClr val="24292F"/>
                </a:solidFill>
                <a:effectLst/>
                <a:latin typeface="-apple-system"/>
              </a:rPr>
              <a:t> </a:t>
            </a:r>
            <a:r>
              <a:rPr lang="en-US" sz="2400" b="0" i="0" u="none" strike="noStrike" dirty="0">
                <a:effectLst/>
                <a:latin typeface="-apple-system"/>
                <a:hlinkClick r:id="rId7"/>
              </a:rPr>
              <a:t>Liadby1105@gmail.com</a:t>
            </a:r>
            <a:r>
              <a:rPr lang="en-US" sz="2400" b="0" i="0" dirty="0">
                <a:solidFill>
                  <a:srgbClr val="24292F"/>
                </a:solidFill>
                <a:effectLst/>
                <a:latin typeface="-apple-system"/>
              </a:rPr>
              <a:t> /</a:t>
            </a:r>
          </a:p>
          <a:p>
            <a:pPr lvl="0" indent="0" algn="l">
              <a:lnSpc>
                <a:spcPct val="107000"/>
              </a:lnSpc>
              <a:spcBef>
                <a:spcPts val="0"/>
              </a:spcBef>
              <a:spcAft>
                <a:spcPts val="800"/>
              </a:spcAft>
              <a:buNone/>
            </a:pPr>
            <a:r>
              <a:rPr lang="en-US" sz="2400" b="0" i="0" dirty="0">
                <a:solidFill>
                  <a:srgbClr val="24292F"/>
                </a:solidFill>
                <a:effectLst/>
                <a:latin typeface="-apple-system"/>
              </a:rPr>
              <a:t> </a:t>
            </a:r>
            <a:r>
              <a:rPr lang="en-US" sz="2400" b="0" i="0" u="none" strike="noStrike" dirty="0">
                <a:effectLst/>
                <a:latin typeface="-apple-system"/>
                <a:hlinkClick r:id="rId8"/>
              </a:rPr>
              <a:t>Levirotem4@gmail.com</a:t>
            </a:r>
            <a:endParaRPr lang="en-US" sz="2400" b="1" dirty="0">
              <a:latin typeface="+mj-lt"/>
              <a:cs typeface="Arial" panose="020B0604020202020204" pitchFamily="34" charset="0"/>
            </a:endParaRPr>
          </a:p>
        </p:txBody>
      </p:sp>
    </p:spTree>
    <p:extLst>
      <p:ext uri="{BB962C8B-B14F-4D97-AF65-F5344CB8AC3E}">
        <p14:creationId xmlns:p14="http://schemas.microsoft.com/office/powerpoint/2010/main" val="953969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Google Shape;91;p18">
            <a:extLst>
              <a:ext uri="{FF2B5EF4-FFF2-40B4-BE49-F238E27FC236}">
                <a16:creationId xmlns:a16="http://schemas.microsoft.com/office/drawing/2014/main" id="{63260FD6-FB42-431A-F450-865D389FA70E}"/>
              </a:ext>
            </a:extLst>
          </p:cNvPr>
          <p:cNvCxnSpPr/>
          <p:nvPr/>
        </p:nvCxnSpPr>
        <p:spPr>
          <a:xfrm rot="10800000">
            <a:off x="4716423" y="4492288"/>
            <a:ext cx="0" cy="518800"/>
          </a:xfrm>
          <a:prstGeom prst="straightConnector1">
            <a:avLst/>
          </a:prstGeom>
          <a:noFill/>
          <a:ln w="19050" cap="flat" cmpd="sng">
            <a:solidFill>
              <a:schemeClr val="accent2"/>
            </a:solidFill>
            <a:prstDash val="solid"/>
            <a:round/>
            <a:headEnd type="none" w="med" len="med"/>
            <a:tailEnd type="none" w="med" len="med"/>
          </a:ln>
        </p:spPr>
      </p:cxnSp>
      <p:cxnSp>
        <p:nvCxnSpPr>
          <p:cNvPr id="50" name="Google Shape;92;p18">
            <a:extLst>
              <a:ext uri="{FF2B5EF4-FFF2-40B4-BE49-F238E27FC236}">
                <a16:creationId xmlns:a16="http://schemas.microsoft.com/office/drawing/2014/main" id="{5B09D27C-FBC2-D449-D8E4-63EFDE4D5BA4}"/>
              </a:ext>
            </a:extLst>
          </p:cNvPr>
          <p:cNvCxnSpPr/>
          <p:nvPr/>
        </p:nvCxnSpPr>
        <p:spPr>
          <a:xfrm rot="10800000">
            <a:off x="10196435" y="4492288"/>
            <a:ext cx="0" cy="518800"/>
          </a:xfrm>
          <a:prstGeom prst="straightConnector1">
            <a:avLst/>
          </a:prstGeom>
          <a:noFill/>
          <a:ln w="19050" cap="flat" cmpd="sng">
            <a:solidFill>
              <a:schemeClr val="accent4"/>
            </a:solidFill>
            <a:prstDash val="solid"/>
            <a:round/>
            <a:headEnd type="none" w="med" len="med"/>
            <a:tailEnd type="none" w="med" len="med"/>
          </a:ln>
        </p:spPr>
      </p:cxnSp>
      <p:cxnSp>
        <p:nvCxnSpPr>
          <p:cNvPr id="51" name="Google Shape;93;p18">
            <a:extLst>
              <a:ext uri="{FF2B5EF4-FFF2-40B4-BE49-F238E27FC236}">
                <a16:creationId xmlns:a16="http://schemas.microsoft.com/office/drawing/2014/main" id="{3A8D61D1-167A-095D-20A3-8F737C37F771}"/>
              </a:ext>
            </a:extLst>
          </p:cNvPr>
          <p:cNvCxnSpPr/>
          <p:nvPr/>
        </p:nvCxnSpPr>
        <p:spPr>
          <a:xfrm flipH="1">
            <a:off x="2032298" y="2508290"/>
            <a:ext cx="2712400" cy="3048000"/>
          </a:xfrm>
          <a:prstGeom prst="straightConnector1">
            <a:avLst/>
          </a:prstGeom>
          <a:noFill/>
          <a:ln w="19050" cap="flat" cmpd="sng">
            <a:solidFill>
              <a:schemeClr val="dk2"/>
            </a:solidFill>
            <a:prstDash val="solid"/>
            <a:round/>
            <a:headEnd type="none" w="med" len="med"/>
            <a:tailEnd type="none" w="med" len="med"/>
          </a:ln>
        </p:spPr>
      </p:cxnSp>
      <p:cxnSp>
        <p:nvCxnSpPr>
          <p:cNvPr id="52" name="Google Shape;94;p18">
            <a:extLst>
              <a:ext uri="{FF2B5EF4-FFF2-40B4-BE49-F238E27FC236}">
                <a16:creationId xmlns:a16="http://schemas.microsoft.com/office/drawing/2014/main" id="{E37EFCA3-F75B-F668-FD72-8D8313A0CA65}"/>
              </a:ext>
            </a:extLst>
          </p:cNvPr>
          <p:cNvCxnSpPr/>
          <p:nvPr/>
        </p:nvCxnSpPr>
        <p:spPr>
          <a:xfrm flipH="1">
            <a:off x="7457143" y="2508290"/>
            <a:ext cx="2712400" cy="3048000"/>
          </a:xfrm>
          <a:prstGeom prst="straightConnector1">
            <a:avLst/>
          </a:prstGeom>
          <a:noFill/>
          <a:ln w="19050" cap="flat" cmpd="sng">
            <a:solidFill>
              <a:schemeClr val="dk2"/>
            </a:solidFill>
            <a:prstDash val="solid"/>
            <a:round/>
            <a:headEnd type="none" w="med" len="med"/>
            <a:tailEnd type="none" w="med" len="med"/>
          </a:ln>
        </p:spPr>
      </p:cxnSp>
      <p:cxnSp>
        <p:nvCxnSpPr>
          <p:cNvPr id="53" name="Google Shape;95;p18">
            <a:extLst>
              <a:ext uri="{FF2B5EF4-FFF2-40B4-BE49-F238E27FC236}">
                <a16:creationId xmlns:a16="http://schemas.microsoft.com/office/drawing/2014/main" id="{47116983-1AF2-732E-82AD-E0B03DBBFAED}"/>
              </a:ext>
            </a:extLst>
          </p:cNvPr>
          <p:cNvCxnSpPr/>
          <p:nvPr/>
        </p:nvCxnSpPr>
        <p:spPr>
          <a:xfrm>
            <a:off x="4744698" y="2508290"/>
            <a:ext cx="2712400" cy="3048000"/>
          </a:xfrm>
          <a:prstGeom prst="straightConnector1">
            <a:avLst/>
          </a:prstGeom>
          <a:noFill/>
          <a:ln w="19050" cap="flat" cmpd="sng">
            <a:solidFill>
              <a:schemeClr val="dk2"/>
            </a:solidFill>
            <a:prstDash val="solid"/>
            <a:round/>
            <a:headEnd type="none" w="med" len="med"/>
            <a:tailEnd type="none" w="med" len="med"/>
          </a:ln>
        </p:spPr>
      </p:cxnSp>
      <p:cxnSp>
        <p:nvCxnSpPr>
          <p:cNvPr id="54" name="Google Shape;96;p18">
            <a:extLst>
              <a:ext uri="{FF2B5EF4-FFF2-40B4-BE49-F238E27FC236}">
                <a16:creationId xmlns:a16="http://schemas.microsoft.com/office/drawing/2014/main" id="{D1643925-79CD-3783-0AC4-B88DBD121F68}"/>
              </a:ext>
            </a:extLst>
          </p:cNvPr>
          <p:cNvCxnSpPr/>
          <p:nvPr/>
        </p:nvCxnSpPr>
        <p:spPr>
          <a:xfrm>
            <a:off x="10158576" y="2508290"/>
            <a:ext cx="1360400" cy="1526800"/>
          </a:xfrm>
          <a:prstGeom prst="straightConnector1">
            <a:avLst/>
          </a:prstGeom>
          <a:noFill/>
          <a:ln w="19050" cap="flat" cmpd="sng">
            <a:solidFill>
              <a:schemeClr val="dk2"/>
            </a:solidFill>
            <a:prstDash val="solid"/>
            <a:round/>
            <a:headEnd type="none" w="med" len="med"/>
            <a:tailEnd type="none" w="med" len="med"/>
          </a:ln>
        </p:spPr>
      </p:cxnSp>
      <p:cxnSp>
        <p:nvCxnSpPr>
          <p:cNvPr id="55" name="Google Shape;97;p18">
            <a:extLst>
              <a:ext uri="{FF2B5EF4-FFF2-40B4-BE49-F238E27FC236}">
                <a16:creationId xmlns:a16="http://schemas.microsoft.com/office/drawing/2014/main" id="{25D6419D-2AB4-F662-11E5-DD6277EFF7AC}"/>
              </a:ext>
            </a:extLst>
          </p:cNvPr>
          <p:cNvCxnSpPr/>
          <p:nvPr/>
        </p:nvCxnSpPr>
        <p:spPr>
          <a:xfrm>
            <a:off x="831535" y="4201606"/>
            <a:ext cx="1211600" cy="1360400"/>
          </a:xfrm>
          <a:prstGeom prst="straightConnector1">
            <a:avLst/>
          </a:prstGeom>
          <a:noFill/>
          <a:ln w="19050" cap="flat" cmpd="sng">
            <a:solidFill>
              <a:schemeClr val="dk2"/>
            </a:solidFill>
            <a:prstDash val="solid"/>
            <a:round/>
            <a:headEnd type="none" w="med" len="med"/>
            <a:tailEnd type="none" w="med" len="med"/>
          </a:ln>
        </p:spPr>
      </p:cxnSp>
      <p:sp>
        <p:nvSpPr>
          <p:cNvPr id="56" name="Google Shape;98;p18">
            <a:extLst>
              <a:ext uri="{FF2B5EF4-FFF2-40B4-BE49-F238E27FC236}">
                <a16:creationId xmlns:a16="http://schemas.microsoft.com/office/drawing/2014/main" id="{EB42D519-F5FE-6FC6-4447-DF8893F45843}"/>
              </a:ext>
            </a:extLst>
          </p:cNvPr>
          <p:cNvSpPr txBox="1"/>
          <p:nvPr/>
        </p:nvSpPr>
        <p:spPr>
          <a:xfrm>
            <a:off x="3448742" y="5011088"/>
            <a:ext cx="2535200" cy="1190800"/>
          </a:xfrm>
          <a:prstGeom prst="rect">
            <a:avLst/>
          </a:prstGeom>
          <a:no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rtl="1"/>
            <a:r>
              <a:rPr lang="he-IL" sz="1600" b="1" dirty="0">
                <a:solidFill>
                  <a:srgbClr val="252525"/>
                </a:solidFill>
                <a:latin typeface="Roboto"/>
                <a:ea typeface="Roboto"/>
                <a:cs typeface="Roboto"/>
                <a:sym typeface="Roboto"/>
              </a:rPr>
              <a:t>שאיבת הנתונים – מבט כללי אודות הנתונים</a:t>
            </a:r>
            <a:r>
              <a:rPr lang="en-US" sz="1600" b="1" dirty="0">
                <a:solidFill>
                  <a:srgbClr val="252525"/>
                </a:solidFill>
                <a:latin typeface="Roboto"/>
                <a:ea typeface="Roboto"/>
                <a:cs typeface="Roboto"/>
                <a:sym typeface="Roboto"/>
              </a:rPr>
              <a:t> ,</a:t>
            </a:r>
            <a:r>
              <a:rPr lang="he-IL" sz="1600" b="1" dirty="0">
                <a:solidFill>
                  <a:srgbClr val="252525"/>
                </a:solidFill>
                <a:latin typeface="Roboto"/>
                <a:ea typeface="Roboto"/>
                <a:cs typeface="Roboto"/>
                <a:sym typeface="Roboto"/>
              </a:rPr>
              <a:t> ניקוי וטיפול בחריגים</a:t>
            </a:r>
            <a:endParaRPr sz="1600" b="1" dirty="0">
              <a:solidFill>
                <a:srgbClr val="252525"/>
              </a:solidFill>
              <a:latin typeface="Roboto"/>
              <a:ea typeface="Roboto"/>
              <a:cs typeface="Roboto"/>
              <a:sym typeface="Roboto"/>
            </a:endParaRPr>
          </a:p>
        </p:txBody>
      </p:sp>
      <p:sp>
        <p:nvSpPr>
          <p:cNvPr id="57" name="Google Shape;99;p18">
            <a:extLst>
              <a:ext uri="{FF2B5EF4-FFF2-40B4-BE49-F238E27FC236}">
                <a16:creationId xmlns:a16="http://schemas.microsoft.com/office/drawing/2014/main" id="{FBBB79EE-84DB-481C-80BA-185D3B42A747}"/>
              </a:ext>
            </a:extLst>
          </p:cNvPr>
          <p:cNvSpPr/>
          <p:nvPr/>
        </p:nvSpPr>
        <p:spPr>
          <a:xfrm>
            <a:off x="8878030" y="3577978"/>
            <a:ext cx="2636855" cy="914343"/>
          </a:xfrm>
          <a:custGeom>
            <a:avLst/>
            <a:gdLst/>
            <a:ahLst/>
            <a:cxnLst/>
            <a:rect l="l" t="t" r="r" b="b"/>
            <a:pathLst>
              <a:path w="35440" h="12289" extrusionOk="0">
                <a:moveTo>
                  <a:pt x="0" y="1"/>
                </a:moveTo>
                <a:lnTo>
                  <a:pt x="0" y="12288"/>
                </a:lnTo>
                <a:lnTo>
                  <a:pt x="35439" y="12288"/>
                </a:lnTo>
                <a:lnTo>
                  <a:pt x="35439" y="1"/>
                </a:lnTo>
                <a:close/>
              </a:path>
            </a:pathLst>
          </a:custGeom>
          <a:solidFill>
            <a:schemeClr val="accent4"/>
          </a:solidFill>
          <a:ln>
            <a:noFill/>
          </a:ln>
        </p:spPr>
        <p:txBody>
          <a:bodyPr spcFirstLastPara="1" wrap="square" lIns="121900" tIns="121900" rIns="121900" bIns="121900" anchor="ctr" anchorCtr="0">
            <a:noAutofit/>
          </a:bodyPr>
          <a:lstStyle/>
          <a:p>
            <a:pPr algn="l"/>
            <a:endParaRPr sz="3200"/>
          </a:p>
        </p:txBody>
      </p:sp>
      <p:sp>
        <p:nvSpPr>
          <p:cNvPr id="58" name="Google Shape;100;p18">
            <a:extLst>
              <a:ext uri="{FF2B5EF4-FFF2-40B4-BE49-F238E27FC236}">
                <a16:creationId xmlns:a16="http://schemas.microsoft.com/office/drawing/2014/main" id="{13CFE92D-9BE9-9FC3-7B24-414C7AECB2D2}"/>
              </a:ext>
            </a:extLst>
          </p:cNvPr>
          <p:cNvSpPr/>
          <p:nvPr/>
        </p:nvSpPr>
        <p:spPr>
          <a:xfrm>
            <a:off x="6143081" y="3577978"/>
            <a:ext cx="2950836" cy="914343"/>
          </a:xfrm>
          <a:custGeom>
            <a:avLst/>
            <a:gdLst/>
            <a:ahLst/>
            <a:cxnLst/>
            <a:rect l="l" t="t" r="r" b="b"/>
            <a:pathLst>
              <a:path w="39660" h="12289" extrusionOk="0">
                <a:moveTo>
                  <a:pt x="1" y="1"/>
                </a:moveTo>
                <a:lnTo>
                  <a:pt x="1" y="12288"/>
                </a:lnTo>
                <a:lnTo>
                  <a:pt x="35440" y="12288"/>
                </a:lnTo>
                <a:lnTo>
                  <a:pt x="35440" y="10364"/>
                </a:lnTo>
                <a:lnTo>
                  <a:pt x="39659" y="6144"/>
                </a:lnTo>
                <a:lnTo>
                  <a:pt x="35440" y="1928"/>
                </a:lnTo>
                <a:lnTo>
                  <a:pt x="35440" y="1"/>
                </a:lnTo>
                <a:close/>
              </a:path>
            </a:pathLst>
          </a:custGeom>
          <a:solidFill>
            <a:schemeClr val="accent3"/>
          </a:soli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l"/>
            <a:endParaRPr sz="3200"/>
          </a:p>
        </p:txBody>
      </p:sp>
      <p:sp>
        <p:nvSpPr>
          <p:cNvPr id="59" name="Google Shape;101;p18">
            <a:extLst>
              <a:ext uri="{FF2B5EF4-FFF2-40B4-BE49-F238E27FC236}">
                <a16:creationId xmlns:a16="http://schemas.microsoft.com/office/drawing/2014/main" id="{8756116A-1CD0-C8AC-E259-D1E5F7E1B6F7}"/>
              </a:ext>
            </a:extLst>
          </p:cNvPr>
          <p:cNvSpPr/>
          <p:nvPr/>
        </p:nvSpPr>
        <p:spPr>
          <a:xfrm>
            <a:off x="3408058" y="3577978"/>
            <a:ext cx="2950836" cy="914343"/>
          </a:xfrm>
          <a:custGeom>
            <a:avLst/>
            <a:gdLst/>
            <a:ahLst/>
            <a:cxnLst/>
            <a:rect l="l" t="t" r="r" b="b"/>
            <a:pathLst>
              <a:path w="39660" h="12289" extrusionOk="0">
                <a:moveTo>
                  <a:pt x="1" y="1"/>
                </a:moveTo>
                <a:lnTo>
                  <a:pt x="1" y="12288"/>
                </a:lnTo>
                <a:lnTo>
                  <a:pt x="35440" y="12288"/>
                </a:lnTo>
                <a:lnTo>
                  <a:pt x="35440" y="10364"/>
                </a:lnTo>
                <a:lnTo>
                  <a:pt x="39659" y="6144"/>
                </a:lnTo>
                <a:lnTo>
                  <a:pt x="35440" y="1928"/>
                </a:lnTo>
                <a:lnTo>
                  <a:pt x="35440" y="1"/>
                </a:lnTo>
                <a:close/>
              </a:path>
            </a:pathLst>
          </a:custGeom>
          <a:solidFill>
            <a:schemeClr val="accent2"/>
          </a:soli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l"/>
            <a:endParaRPr sz="3200"/>
          </a:p>
        </p:txBody>
      </p:sp>
      <p:sp>
        <p:nvSpPr>
          <p:cNvPr id="60" name="Google Shape;102;p18">
            <a:extLst>
              <a:ext uri="{FF2B5EF4-FFF2-40B4-BE49-F238E27FC236}">
                <a16:creationId xmlns:a16="http://schemas.microsoft.com/office/drawing/2014/main" id="{85A0C2E3-F977-2D73-9223-7DEA60AE30BB}"/>
              </a:ext>
            </a:extLst>
          </p:cNvPr>
          <p:cNvSpPr txBox="1"/>
          <p:nvPr/>
        </p:nvSpPr>
        <p:spPr>
          <a:xfrm>
            <a:off x="8928738" y="5011088"/>
            <a:ext cx="2535200" cy="1190800"/>
          </a:xfrm>
          <a:prstGeom prst="rect">
            <a:avLst/>
          </a:prstGeom>
          <a:noFill/>
          <a:ln w="19050"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a:buClr>
                <a:srgbClr val="252525"/>
              </a:buClr>
              <a:buSzPts val="1100"/>
            </a:pPr>
            <a:endParaRPr sz="1600" dirty="0">
              <a:solidFill>
                <a:srgbClr val="252525"/>
              </a:solidFill>
              <a:latin typeface="Roboto"/>
              <a:ea typeface="Roboto"/>
              <a:cs typeface="Roboto"/>
              <a:sym typeface="Roboto"/>
            </a:endParaRPr>
          </a:p>
        </p:txBody>
      </p:sp>
      <p:cxnSp>
        <p:nvCxnSpPr>
          <p:cNvPr id="61" name="Google Shape;103;p18">
            <a:extLst>
              <a:ext uri="{FF2B5EF4-FFF2-40B4-BE49-F238E27FC236}">
                <a16:creationId xmlns:a16="http://schemas.microsoft.com/office/drawing/2014/main" id="{93ED1706-8166-D0A4-2FEC-F5C02566434C}"/>
              </a:ext>
            </a:extLst>
          </p:cNvPr>
          <p:cNvCxnSpPr>
            <a:cxnSpLocks/>
            <a:endCxn id="62" idx="2"/>
          </p:cNvCxnSpPr>
          <p:nvPr/>
        </p:nvCxnSpPr>
        <p:spPr>
          <a:xfrm rot="10800000">
            <a:off x="2058113" y="3059802"/>
            <a:ext cx="0" cy="500400"/>
          </a:xfrm>
          <a:prstGeom prst="straightConnector1">
            <a:avLst/>
          </a:prstGeom>
          <a:noFill/>
          <a:ln w="19050" cap="flat" cmpd="sng">
            <a:solidFill>
              <a:schemeClr val="accent1"/>
            </a:solidFill>
            <a:prstDash val="solid"/>
            <a:round/>
            <a:headEnd type="none" w="med" len="med"/>
            <a:tailEnd type="none" w="med" len="med"/>
          </a:ln>
        </p:spPr>
      </p:cxnSp>
      <p:sp>
        <p:nvSpPr>
          <p:cNvPr id="62" name="Google Shape;104;p18">
            <a:extLst>
              <a:ext uri="{FF2B5EF4-FFF2-40B4-BE49-F238E27FC236}">
                <a16:creationId xmlns:a16="http://schemas.microsoft.com/office/drawing/2014/main" id="{B00A14FA-1E7F-C6DC-3E43-87C03DB1262F}"/>
              </a:ext>
            </a:extLst>
          </p:cNvPr>
          <p:cNvSpPr txBox="1"/>
          <p:nvPr/>
        </p:nvSpPr>
        <p:spPr>
          <a:xfrm>
            <a:off x="790513" y="1869002"/>
            <a:ext cx="2535200" cy="1190800"/>
          </a:xfrm>
          <a:prstGeom prst="rect">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r>
              <a:rPr lang="he-IL" sz="1600" b="1" dirty="0">
                <a:solidFill>
                  <a:srgbClr val="252525"/>
                </a:solidFill>
                <a:latin typeface="Roboto"/>
                <a:ea typeface="Roboto"/>
                <a:cs typeface="Roboto"/>
                <a:sym typeface="Roboto"/>
              </a:rPr>
              <a:t>מעבר שוטף על רקע המלחמה</a:t>
            </a:r>
            <a:r>
              <a:rPr lang="en-US" sz="1600" b="1" dirty="0">
                <a:solidFill>
                  <a:srgbClr val="252525"/>
                </a:solidFill>
                <a:latin typeface="Roboto"/>
                <a:ea typeface="Roboto"/>
                <a:cs typeface="Roboto"/>
                <a:sym typeface="Roboto"/>
              </a:rPr>
              <a:t>,</a:t>
            </a:r>
            <a:r>
              <a:rPr lang="he-IL" sz="1600" b="1" dirty="0">
                <a:solidFill>
                  <a:srgbClr val="252525"/>
                </a:solidFill>
                <a:latin typeface="Roboto"/>
                <a:ea typeface="Roboto"/>
                <a:cs typeface="Roboto"/>
                <a:sym typeface="Roboto"/>
              </a:rPr>
              <a:t> הנתונים והמטרות.</a:t>
            </a:r>
            <a:endParaRPr sz="1600" b="1" dirty="0">
              <a:solidFill>
                <a:srgbClr val="252525"/>
              </a:solidFill>
              <a:latin typeface="Roboto"/>
              <a:ea typeface="Roboto"/>
              <a:cs typeface="Roboto"/>
              <a:sym typeface="Roboto"/>
            </a:endParaRPr>
          </a:p>
        </p:txBody>
      </p:sp>
      <p:cxnSp>
        <p:nvCxnSpPr>
          <p:cNvPr id="63" name="Google Shape;105;p18">
            <a:extLst>
              <a:ext uri="{FF2B5EF4-FFF2-40B4-BE49-F238E27FC236}">
                <a16:creationId xmlns:a16="http://schemas.microsoft.com/office/drawing/2014/main" id="{47DC4F3A-B860-C92C-3D9F-8952BECB5E50}"/>
              </a:ext>
            </a:extLst>
          </p:cNvPr>
          <p:cNvCxnSpPr/>
          <p:nvPr/>
        </p:nvCxnSpPr>
        <p:spPr>
          <a:xfrm rot="10800000">
            <a:off x="7457120" y="3077544"/>
            <a:ext cx="0" cy="500400"/>
          </a:xfrm>
          <a:prstGeom prst="straightConnector1">
            <a:avLst/>
          </a:prstGeom>
          <a:noFill/>
          <a:ln w="19050" cap="flat" cmpd="sng">
            <a:solidFill>
              <a:schemeClr val="accent3"/>
            </a:solidFill>
            <a:prstDash val="solid"/>
            <a:round/>
            <a:headEnd type="none" w="med" len="med"/>
            <a:tailEnd type="none" w="med" len="med"/>
          </a:ln>
        </p:spPr>
      </p:cxnSp>
      <p:sp>
        <p:nvSpPr>
          <p:cNvPr id="64" name="Google Shape;106;p18">
            <a:extLst>
              <a:ext uri="{FF2B5EF4-FFF2-40B4-BE49-F238E27FC236}">
                <a16:creationId xmlns:a16="http://schemas.microsoft.com/office/drawing/2014/main" id="{4B278AB1-9CD9-AD73-011F-BB6ACC5B4B9B}"/>
              </a:ext>
            </a:extLst>
          </p:cNvPr>
          <p:cNvSpPr txBox="1"/>
          <p:nvPr/>
        </p:nvSpPr>
        <p:spPr>
          <a:xfrm>
            <a:off x="6183972" y="1886786"/>
            <a:ext cx="2535200" cy="1190800"/>
          </a:xfrm>
          <a:prstGeom prst="rect">
            <a:avLst/>
          </a:prstGeom>
          <a:noFill/>
          <a:ln w="19050"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1600" dirty="0">
              <a:solidFill>
                <a:srgbClr val="252525"/>
              </a:solidFill>
              <a:latin typeface="Roboto"/>
              <a:ea typeface="Roboto"/>
              <a:cs typeface="Roboto"/>
              <a:sym typeface="Roboto"/>
            </a:endParaRPr>
          </a:p>
        </p:txBody>
      </p:sp>
      <p:sp>
        <p:nvSpPr>
          <p:cNvPr id="65" name="Google Shape;107;p18">
            <a:extLst>
              <a:ext uri="{FF2B5EF4-FFF2-40B4-BE49-F238E27FC236}">
                <a16:creationId xmlns:a16="http://schemas.microsoft.com/office/drawing/2014/main" id="{E16EA8A4-F850-0757-3CA6-7BA98C360159}"/>
              </a:ext>
            </a:extLst>
          </p:cNvPr>
          <p:cNvSpPr/>
          <p:nvPr/>
        </p:nvSpPr>
        <p:spPr>
          <a:xfrm>
            <a:off x="1605475" y="5556290"/>
            <a:ext cx="853600" cy="853600"/>
          </a:xfrm>
          <a:prstGeom prst="ellipse">
            <a:avLst/>
          </a:prstGeom>
          <a:solidFill>
            <a:schemeClr val="accent1"/>
          </a:soli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l"/>
            <a:endParaRPr sz="3200"/>
          </a:p>
        </p:txBody>
      </p:sp>
      <p:sp>
        <p:nvSpPr>
          <p:cNvPr id="66" name="Google Shape;108;p18">
            <a:extLst>
              <a:ext uri="{FF2B5EF4-FFF2-40B4-BE49-F238E27FC236}">
                <a16:creationId xmlns:a16="http://schemas.microsoft.com/office/drawing/2014/main" id="{999D11B8-5701-D961-B921-86C84A6ABC82}"/>
              </a:ext>
            </a:extLst>
          </p:cNvPr>
          <p:cNvSpPr/>
          <p:nvPr/>
        </p:nvSpPr>
        <p:spPr>
          <a:xfrm>
            <a:off x="7029543" y="5084595"/>
            <a:ext cx="853600" cy="853600"/>
          </a:xfrm>
          <a:prstGeom prst="ellipse">
            <a:avLst/>
          </a:prstGeom>
          <a:solidFill>
            <a:schemeClr val="accent3"/>
          </a:soli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l"/>
            <a:endParaRPr sz="3200"/>
          </a:p>
        </p:txBody>
      </p:sp>
      <p:sp>
        <p:nvSpPr>
          <p:cNvPr id="68" name="Google Shape;113;p18">
            <a:extLst>
              <a:ext uri="{FF2B5EF4-FFF2-40B4-BE49-F238E27FC236}">
                <a16:creationId xmlns:a16="http://schemas.microsoft.com/office/drawing/2014/main" id="{AF95D39D-9F73-35A9-68FE-90D492FD95BC}"/>
              </a:ext>
            </a:extLst>
          </p:cNvPr>
          <p:cNvSpPr/>
          <p:nvPr/>
        </p:nvSpPr>
        <p:spPr>
          <a:xfrm rot="10800000">
            <a:off x="4295992" y="2055391"/>
            <a:ext cx="853600" cy="853600"/>
          </a:xfrm>
          <a:prstGeom prst="ellipse">
            <a:avLst/>
          </a:prstGeom>
          <a:solidFill>
            <a:schemeClr val="accent2"/>
          </a:soli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l"/>
            <a:endParaRPr sz="3200"/>
          </a:p>
        </p:txBody>
      </p:sp>
      <p:sp>
        <p:nvSpPr>
          <p:cNvPr id="69" name="Google Shape;114;p18">
            <a:extLst>
              <a:ext uri="{FF2B5EF4-FFF2-40B4-BE49-F238E27FC236}">
                <a16:creationId xmlns:a16="http://schemas.microsoft.com/office/drawing/2014/main" id="{778A5814-45B4-3FBC-5D3F-99182CD055A9}"/>
              </a:ext>
            </a:extLst>
          </p:cNvPr>
          <p:cNvSpPr/>
          <p:nvPr/>
        </p:nvSpPr>
        <p:spPr>
          <a:xfrm>
            <a:off x="626606" y="3558168"/>
            <a:ext cx="2950836" cy="914343"/>
          </a:xfrm>
          <a:custGeom>
            <a:avLst/>
            <a:gdLst/>
            <a:ahLst/>
            <a:cxnLst/>
            <a:rect l="l" t="t" r="r" b="b"/>
            <a:pathLst>
              <a:path w="39660" h="12289" extrusionOk="0">
                <a:moveTo>
                  <a:pt x="1" y="1"/>
                </a:moveTo>
                <a:lnTo>
                  <a:pt x="1" y="12288"/>
                </a:lnTo>
                <a:lnTo>
                  <a:pt x="35440" y="12288"/>
                </a:lnTo>
                <a:lnTo>
                  <a:pt x="35440" y="10364"/>
                </a:lnTo>
                <a:lnTo>
                  <a:pt x="39659" y="6144"/>
                </a:lnTo>
                <a:lnTo>
                  <a:pt x="35440" y="1928"/>
                </a:lnTo>
                <a:lnTo>
                  <a:pt x="35440" y="1"/>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l"/>
            <a:endParaRPr sz="3200"/>
          </a:p>
        </p:txBody>
      </p:sp>
      <p:sp>
        <p:nvSpPr>
          <p:cNvPr id="70" name="Google Shape;115;p18">
            <a:extLst>
              <a:ext uri="{FF2B5EF4-FFF2-40B4-BE49-F238E27FC236}">
                <a16:creationId xmlns:a16="http://schemas.microsoft.com/office/drawing/2014/main" id="{8F377C00-7679-50DC-3724-4A5A7679F9E7}"/>
              </a:ext>
            </a:extLst>
          </p:cNvPr>
          <p:cNvSpPr txBox="1"/>
          <p:nvPr/>
        </p:nvSpPr>
        <p:spPr>
          <a:xfrm>
            <a:off x="-292636" y="3814616"/>
            <a:ext cx="3626302" cy="445200"/>
          </a:xfrm>
          <a:prstGeom prst="rect">
            <a:avLst/>
          </a:prstGeom>
          <a:noFill/>
          <a:ln>
            <a:noFill/>
          </a:ln>
        </p:spPr>
        <p:txBody>
          <a:bodyPr spcFirstLastPara="1" wrap="square" lIns="121900" tIns="121900" rIns="121900" bIns="121900" anchor="ctr" anchorCtr="0">
            <a:noAutofit/>
          </a:bodyPr>
          <a:lstStyle/>
          <a:p>
            <a:pPr marR="889000" lvl="0" algn="ctr">
              <a:lnSpc>
                <a:spcPct val="107000"/>
              </a:lnSpc>
              <a:spcAft>
                <a:spcPts val="800"/>
              </a:spcAft>
            </a:pPr>
            <a:r>
              <a:rPr lang="en-US" sz="2534" b="1" dirty="0">
                <a:solidFill>
                  <a:srgbClr val="FFFFFF"/>
                </a:solidFill>
                <a:latin typeface="Gisha" panose="020B0502040204020203" pitchFamily="34" charset="-79"/>
                <a:cs typeface="Gisha" panose="020B0502040204020203" pitchFamily="34" charset="-79"/>
              </a:rPr>
              <a:t>Introduction</a:t>
            </a:r>
          </a:p>
        </p:txBody>
      </p:sp>
      <p:pic>
        <p:nvPicPr>
          <p:cNvPr id="71" name="גרפיקה 70" descr="ספר פתוח עם מילוי מלא">
            <a:extLst>
              <a:ext uri="{FF2B5EF4-FFF2-40B4-BE49-F238E27FC236}">
                <a16:creationId xmlns:a16="http://schemas.microsoft.com/office/drawing/2014/main" id="{98CE003E-D406-60D0-80D2-B334311095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83734" y="5719102"/>
            <a:ext cx="518802" cy="518802"/>
          </a:xfrm>
          <a:prstGeom prst="rect">
            <a:avLst/>
          </a:prstGeom>
          <a:effectLst>
            <a:outerShdw blurRad="50800" dist="50800" dir="5400000" sx="1000" sy="1000" algn="ctr" rotWithShape="0">
              <a:srgbClr val="000000">
                <a:alpha val="43137"/>
              </a:srgbClr>
            </a:outerShdw>
            <a:softEdge rad="0"/>
          </a:effectLst>
        </p:spPr>
      </p:pic>
      <p:sp>
        <p:nvSpPr>
          <p:cNvPr id="72" name="תיבת טקסט 71">
            <a:extLst>
              <a:ext uri="{FF2B5EF4-FFF2-40B4-BE49-F238E27FC236}">
                <a16:creationId xmlns:a16="http://schemas.microsoft.com/office/drawing/2014/main" id="{0808269D-B151-8300-B0E7-22ED773AA76B}"/>
              </a:ext>
            </a:extLst>
          </p:cNvPr>
          <p:cNvSpPr txBox="1"/>
          <p:nvPr/>
        </p:nvSpPr>
        <p:spPr>
          <a:xfrm>
            <a:off x="8890814" y="3577944"/>
            <a:ext cx="2535200" cy="872290"/>
          </a:xfrm>
          <a:prstGeom prst="rect">
            <a:avLst/>
          </a:prstGeom>
          <a:noFill/>
        </p:spPr>
        <p:txBody>
          <a:bodyPr wrap="square" rtlCol="1">
            <a:spAutoFit/>
          </a:bodyPr>
          <a:lstStyle/>
          <a:p>
            <a:pPr algn="ctr"/>
            <a:r>
              <a:rPr lang="en-US" sz="2534" b="1" dirty="0">
                <a:solidFill>
                  <a:srgbClr val="FFFFFF"/>
                </a:solidFill>
                <a:latin typeface="Gisha" panose="020B0502040204020203" pitchFamily="34" charset="-79"/>
                <a:cs typeface="Gisha" panose="020B0502040204020203" pitchFamily="34" charset="-79"/>
              </a:rPr>
              <a:t>Discussion &amp; Conclusion</a:t>
            </a:r>
            <a:endParaRPr lang="he-IL" sz="2534" b="1" dirty="0">
              <a:solidFill>
                <a:srgbClr val="FFFFFF"/>
              </a:solidFill>
              <a:latin typeface="Gisha" panose="020B0502040204020203" pitchFamily="34" charset="-79"/>
              <a:cs typeface="Gisha" panose="020B0502040204020203" pitchFamily="34" charset="-79"/>
            </a:endParaRPr>
          </a:p>
        </p:txBody>
      </p:sp>
      <p:sp>
        <p:nvSpPr>
          <p:cNvPr id="73" name="תיבת טקסט 72">
            <a:extLst>
              <a:ext uri="{FF2B5EF4-FFF2-40B4-BE49-F238E27FC236}">
                <a16:creationId xmlns:a16="http://schemas.microsoft.com/office/drawing/2014/main" id="{1B7C6BB3-694C-C834-A4AC-888546084E93}"/>
              </a:ext>
            </a:extLst>
          </p:cNvPr>
          <p:cNvSpPr txBox="1"/>
          <p:nvPr/>
        </p:nvSpPr>
        <p:spPr>
          <a:xfrm>
            <a:off x="3623861" y="3788128"/>
            <a:ext cx="2472139" cy="482312"/>
          </a:xfrm>
          <a:prstGeom prst="rect">
            <a:avLst/>
          </a:prstGeom>
          <a:noFill/>
        </p:spPr>
        <p:txBody>
          <a:bodyPr wrap="square" rtlCol="1">
            <a:spAutoFit/>
          </a:bodyPr>
          <a:lstStyle/>
          <a:p>
            <a:pPr algn="ctr"/>
            <a:r>
              <a:rPr lang="en-US" sz="2534" b="1" dirty="0">
                <a:solidFill>
                  <a:srgbClr val="FFFFFF"/>
                </a:solidFill>
                <a:latin typeface="Gisha" panose="020B0502040204020203" pitchFamily="34" charset="-79"/>
                <a:cs typeface="Gisha" panose="020B0502040204020203" pitchFamily="34" charset="-79"/>
              </a:rPr>
              <a:t>Data Cleaning</a:t>
            </a:r>
            <a:endParaRPr lang="he-IL" sz="2534" b="1" dirty="0">
              <a:solidFill>
                <a:srgbClr val="FFFFFF"/>
              </a:solidFill>
              <a:latin typeface="Gisha" panose="020B0502040204020203" pitchFamily="34" charset="-79"/>
              <a:cs typeface="Gisha" panose="020B0502040204020203" pitchFamily="34" charset="-79"/>
            </a:endParaRPr>
          </a:p>
        </p:txBody>
      </p:sp>
      <p:pic>
        <p:nvPicPr>
          <p:cNvPr id="74" name="גרפיקה 73" descr="נורת חשמל וגלגל שיניים עם מילוי מלא">
            <a:extLst>
              <a:ext uri="{FF2B5EF4-FFF2-40B4-BE49-F238E27FC236}">
                <a16:creationId xmlns:a16="http://schemas.microsoft.com/office/drawing/2014/main" id="{ED04B011-CA3A-6E65-55A0-D3DB65A1A9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91454" y="5132304"/>
            <a:ext cx="758182" cy="758182"/>
          </a:xfrm>
          <a:prstGeom prst="rect">
            <a:avLst/>
          </a:prstGeom>
        </p:spPr>
      </p:pic>
      <p:sp>
        <p:nvSpPr>
          <p:cNvPr id="76" name="תיבת טקסט 75">
            <a:extLst>
              <a:ext uri="{FF2B5EF4-FFF2-40B4-BE49-F238E27FC236}">
                <a16:creationId xmlns:a16="http://schemas.microsoft.com/office/drawing/2014/main" id="{33909FDC-0DB0-2E4F-4581-D618C1F23AE5}"/>
              </a:ext>
            </a:extLst>
          </p:cNvPr>
          <p:cNvSpPr txBox="1"/>
          <p:nvPr/>
        </p:nvSpPr>
        <p:spPr>
          <a:xfrm>
            <a:off x="6242166" y="3585508"/>
            <a:ext cx="2045800" cy="872290"/>
          </a:xfrm>
          <a:prstGeom prst="rect">
            <a:avLst/>
          </a:prstGeom>
          <a:noFill/>
        </p:spPr>
        <p:txBody>
          <a:bodyPr wrap="square" rtlCol="1">
            <a:spAutoFit/>
          </a:bodyPr>
          <a:lstStyle/>
          <a:p>
            <a:r>
              <a:rPr lang="en-US" sz="2534" b="1" dirty="0">
                <a:solidFill>
                  <a:srgbClr val="FFFFFF"/>
                </a:solidFill>
                <a:latin typeface="Gisha" panose="020B0502040204020203" pitchFamily="34" charset="-79"/>
                <a:cs typeface="Gisha" panose="020B0502040204020203" pitchFamily="34" charset="-79"/>
              </a:rPr>
              <a:t>Processing &amp; Analysis</a:t>
            </a:r>
            <a:endParaRPr lang="he-IL" sz="2534" b="1" dirty="0">
              <a:solidFill>
                <a:srgbClr val="FFFFFF"/>
              </a:solidFill>
              <a:latin typeface="Gisha" panose="020B0502040204020203" pitchFamily="34" charset="-79"/>
              <a:cs typeface="Gisha" panose="020B0502040204020203" pitchFamily="34" charset="-79"/>
            </a:endParaRPr>
          </a:p>
        </p:txBody>
      </p:sp>
      <p:sp>
        <p:nvSpPr>
          <p:cNvPr id="78" name="תיבת טקסט 77">
            <a:extLst>
              <a:ext uri="{FF2B5EF4-FFF2-40B4-BE49-F238E27FC236}">
                <a16:creationId xmlns:a16="http://schemas.microsoft.com/office/drawing/2014/main" id="{68876CAA-45F6-2CFA-E660-FAA5C2B160A9}"/>
              </a:ext>
            </a:extLst>
          </p:cNvPr>
          <p:cNvSpPr txBox="1"/>
          <p:nvPr/>
        </p:nvSpPr>
        <p:spPr>
          <a:xfrm>
            <a:off x="9163052" y="5132304"/>
            <a:ext cx="1990724" cy="584775"/>
          </a:xfrm>
          <a:prstGeom prst="rect">
            <a:avLst/>
          </a:prstGeom>
          <a:noFill/>
        </p:spPr>
        <p:txBody>
          <a:bodyPr wrap="square" rtlCol="1">
            <a:spAutoFit/>
          </a:bodyPr>
          <a:lstStyle/>
          <a:p>
            <a:pPr algn="ctr"/>
            <a:r>
              <a:rPr lang="he-IL" sz="1600" b="1" dirty="0">
                <a:solidFill>
                  <a:srgbClr val="252525"/>
                </a:solidFill>
                <a:latin typeface="Roboto"/>
                <a:ea typeface="Roboto"/>
              </a:rPr>
              <a:t>סיכום הפרזנטציה דיון והמסקנות שהתקבלו</a:t>
            </a:r>
          </a:p>
        </p:txBody>
      </p:sp>
      <p:pic>
        <p:nvPicPr>
          <p:cNvPr id="79" name="Picture 4" descr="Data cleaning - Free files and folders icons">
            <a:extLst>
              <a:ext uri="{FF2B5EF4-FFF2-40B4-BE49-F238E27FC236}">
                <a16:creationId xmlns:a16="http://schemas.microsoft.com/office/drawing/2014/main" id="{05765095-0111-C058-816B-B9A88F016CA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23258" y="2111028"/>
            <a:ext cx="704898" cy="704898"/>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a:extLst>
              <a:ext uri="{FF2B5EF4-FFF2-40B4-BE49-F238E27FC236}">
                <a16:creationId xmlns:a16="http://schemas.microsoft.com/office/drawing/2014/main" id="{4257841A-61AB-5C52-1197-2F8F62B8B87B}"/>
              </a:ext>
            </a:extLst>
          </p:cNvPr>
          <p:cNvPicPr>
            <a:picLocks noChangeAspect="1" noChangeArrowheads="1"/>
          </p:cNvPicPr>
          <p:nvPr/>
        </p:nvPicPr>
        <p:blipFill>
          <a:blip r:embed="rId7">
            <a:alphaModFix amt="70000"/>
            <a:extLst>
              <a:ext uri="{BEBA8EAE-BF5A-486C-A8C5-ECC9F3942E4B}">
                <a14:imgProps xmlns:a14="http://schemas.microsoft.com/office/drawing/2010/main">
                  <a14:imgLayer r:embed="rId8">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53300" y="0"/>
            <a:ext cx="3738700" cy="1585609"/>
          </a:xfrm>
          <a:prstGeom prst="rect">
            <a:avLst/>
          </a:prstGeom>
          <a:solidFill>
            <a:schemeClr val="bg1">
              <a:alpha val="48000"/>
            </a:schemeClr>
          </a:solidFill>
          <a:effectLst>
            <a:reflection stA="43000" dist="50800" dir="5400000" sy="-100000" algn="bl" rotWithShape="0"/>
          </a:effectLst>
        </p:spPr>
      </p:pic>
      <p:sp>
        <p:nvSpPr>
          <p:cNvPr id="81" name="מציין מיקום של מספר שקופית 80">
            <a:extLst>
              <a:ext uri="{FF2B5EF4-FFF2-40B4-BE49-F238E27FC236}">
                <a16:creationId xmlns:a16="http://schemas.microsoft.com/office/drawing/2014/main" id="{4A1C8E19-7B57-4752-2BC2-71F20758FFBF}"/>
              </a:ext>
            </a:extLst>
          </p:cNvPr>
          <p:cNvSpPr>
            <a:spLocks noGrp="1"/>
          </p:cNvSpPr>
          <p:nvPr>
            <p:ph type="sldNum" sz="quarter" idx="12"/>
          </p:nvPr>
        </p:nvSpPr>
        <p:spPr>
          <a:xfrm>
            <a:off x="838200" y="6356350"/>
            <a:ext cx="231843" cy="365125"/>
          </a:xfrm>
        </p:spPr>
        <p:txBody>
          <a:bodyPr/>
          <a:lstStyle/>
          <a:p>
            <a:fld id="{CBC545FA-BFE6-4E44-8927-014D7F7D1FC8}" type="slidenum">
              <a:rPr lang="he-IL" b="1" smtClean="0">
                <a:solidFill>
                  <a:schemeClr val="tx1"/>
                </a:solidFill>
              </a:rPr>
              <a:t>2</a:t>
            </a:fld>
            <a:endParaRPr lang="he-IL" b="1" dirty="0">
              <a:solidFill>
                <a:schemeClr val="tx1"/>
              </a:solidFill>
            </a:endParaRPr>
          </a:p>
        </p:txBody>
      </p:sp>
      <p:sp>
        <p:nvSpPr>
          <p:cNvPr id="83" name="Shape">
            <a:extLst>
              <a:ext uri="{FF2B5EF4-FFF2-40B4-BE49-F238E27FC236}">
                <a16:creationId xmlns:a16="http://schemas.microsoft.com/office/drawing/2014/main" id="{B70942F1-7702-BB2E-2E6B-407F82787DB2}"/>
              </a:ext>
            </a:extLst>
          </p:cNvPr>
          <p:cNvSpPr/>
          <p:nvPr/>
        </p:nvSpPr>
        <p:spPr>
          <a:xfrm>
            <a:off x="0" y="448110"/>
            <a:ext cx="3738702" cy="856035"/>
          </a:xfrm>
          <a:custGeom>
            <a:avLst/>
            <a:gdLst/>
            <a:ahLst/>
            <a:cxnLst>
              <a:cxn ang="0">
                <a:pos x="wd2" y="hd2"/>
              </a:cxn>
              <a:cxn ang="5400000">
                <a:pos x="wd2" y="hd2"/>
              </a:cxn>
              <a:cxn ang="10800000">
                <a:pos x="wd2" y="hd2"/>
              </a:cxn>
              <a:cxn ang="16200000">
                <a:pos x="wd2" y="hd2"/>
              </a:cxn>
            </a:cxnLst>
            <a:rect l="0" t="0" r="r" b="b"/>
            <a:pathLst>
              <a:path w="21600" h="21600" extrusionOk="0">
                <a:moveTo>
                  <a:pt x="2" y="0"/>
                </a:moveTo>
                <a:lnTo>
                  <a:pt x="0" y="21600"/>
                </a:lnTo>
                <a:lnTo>
                  <a:pt x="19134" y="21600"/>
                </a:lnTo>
                <a:lnTo>
                  <a:pt x="21600" y="0"/>
                </a:lnTo>
                <a:lnTo>
                  <a:pt x="2" y="0"/>
                </a:lnTo>
                <a:close/>
              </a:path>
            </a:pathLst>
          </a:custGeom>
          <a:solidFill>
            <a:srgbClr val="FFFFFF"/>
          </a:solidFill>
          <a:ln w="12700">
            <a:miter lim="400000"/>
          </a:ln>
          <a:effectLst>
            <a:outerShdw blurRad="317500" dist="157388" dir="5400000" rotWithShape="0">
              <a:srgbClr val="000000">
                <a:alpha val="32666"/>
              </a:srgbClr>
            </a:outerShdw>
          </a:effectLst>
        </p:spPr>
        <p:txBody>
          <a:bodyPr vert="horz" lIns="50800" tIns="50800" rIns="50800" bIns="50800" anchor="t" anchorCtr="1"/>
          <a:lstStyle/>
          <a:p>
            <a:pPr algn="r" defTabSz="2438337" rtl="0" hangingPunct="0"/>
            <a:r>
              <a:rPr lang="en-US" sz="3600" dirty="0">
                <a:solidFill>
                  <a:srgbClr val="023D7B"/>
                </a:solidFill>
                <a:latin typeface="Calibri" panose="020F0502020204030204" pitchFamily="34" charset="0"/>
                <a:cs typeface="Calibri" panose="020F0502020204030204" pitchFamily="34" charset="0"/>
                <a:sym typeface="NarkissNewMF Medium"/>
              </a:rPr>
              <a:t>table of contents</a:t>
            </a:r>
            <a:endParaRPr sz="3600" dirty="0">
              <a:solidFill>
                <a:srgbClr val="023D7B"/>
              </a:solidFill>
              <a:latin typeface="Calibri" panose="020F0502020204030204" pitchFamily="34" charset="0"/>
              <a:cs typeface="Calibri" panose="020F0502020204030204" pitchFamily="34" charset="0"/>
              <a:sym typeface="NarkissNewMF Medium"/>
            </a:endParaRPr>
          </a:p>
        </p:txBody>
      </p:sp>
      <p:sp>
        <p:nvSpPr>
          <p:cNvPr id="67" name="Google Shape;109;p18">
            <a:extLst>
              <a:ext uri="{FF2B5EF4-FFF2-40B4-BE49-F238E27FC236}">
                <a16:creationId xmlns:a16="http://schemas.microsoft.com/office/drawing/2014/main" id="{68B35B09-3708-0611-51DF-F95227DCA027}"/>
              </a:ext>
            </a:extLst>
          </p:cNvPr>
          <p:cNvSpPr/>
          <p:nvPr/>
        </p:nvSpPr>
        <p:spPr>
          <a:xfrm rot="10800000">
            <a:off x="9753540" y="2055391"/>
            <a:ext cx="853600" cy="853600"/>
          </a:xfrm>
          <a:prstGeom prst="ellipse">
            <a:avLst/>
          </a:prstGeom>
          <a:solidFill>
            <a:schemeClr val="accent4"/>
          </a:soli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l"/>
            <a:endParaRPr sz="3200"/>
          </a:p>
        </p:txBody>
      </p:sp>
      <p:pic>
        <p:nvPicPr>
          <p:cNvPr id="75" name="גרפיקה 74" descr="לוח עם מילוי מלא">
            <a:extLst>
              <a:ext uri="{FF2B5EF4-FFF2-40B4-BE49-F238E27FC236}">
                <a16:creationId xmlns:a16="http://schemas.microsoft.com/office/drawing/2014/main" id="{ED25291E-5BC8-A306-8815-88417AF0EDB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857019" y="2124158"/>
            <a:ext cx="678638" cy="678638"/>
          </a:xfrm>
          <a:prstGeom prst="rect">
            <a:avLst/>
          </a:prstGeom>
        </p:spPr>
      </p:pic>
      <p:sp>
        <p:nvSpPr>
          <p:cNvPr id="77" name="תיבת טקסט 76">
            <a:extLst>
              <a:ext uri="{FF2B5EF4-FFF2-40B4-BE49-F238E27FC236}">
                <a16:creationId xmlns:a16="http://schemas.microsoft.com/office/drawing/2014/main" id="{5465E585-6D70-245F-A769-4CDB155F44E4}"/>
              </a:ext>
            </a:extLst>
          </p:cNvPr>
          <p:cNvSpPr txBox="1"/>
          <p:nvPr/>
        </p:nvSpPr>
        <p:spPr>
          <a:xfrm>
            <a:off x="6355578" y="1972066"/>
            <a:ext cx="2251412" cy="1077218"/>
          </a:xfrm>
          <a:prstGeom prst="rect">
            <a:avLst/>
          </a:prstGeom>
          <a:noFill/>
        </p:spPr>
        <p:txBody>
          <a:bodyPr wrap="square" rtlCol="1">
            <a:spAutoFit/>
          </a:bodyPr>
          <a:lstStyle/>
          <a:p>
            <a:pPr rtl="1"/>
            <a:r>
              <a:rPr lang="he-IL" sz="1600" b="1" dirty="0">
                <a:solidFill>
                  <a:srgbClr val="252525"/>
                </a:solidFill>
                <a:latin typeface="Roboto" panose="02000000000000000000" pitchFamily="2" charset="0"/>
                <a:ea typeface="Roboto" panose="02000000000000000000" pitchFamily="2" charset="0"/>
              </a:rPr>
              <a:t>שכלול וחקירת הנתונים</a:t>
            </a:r>
            <a:r>
              <a:rPr lang="en-US" sz="1600" b="1" dirty="0">
                <a:solidFill>
                  <a:srgbClr val="252525"/>
                </a:solidFill>
                <a:latin typeface="Roboto"/>
                <a:ea typeface="Roboto"/>
                <a:cs typeface="Roboto"/>
                <a:sym typeface="Roboto"/>
              </a:rPr>
              <a:t> ,</a:t>
            </a:r>
            <a:r>
              <a:rPr lang="he-IL" sz="1600" b="1" dirty="0">
                <a:solidFill>
                  <a:srgbClr val="252525"/>
                </a:solidFill>
                <a:latin typeface="Roboto"/>
                <a:ea typeface="Roboto"/>
                <a:cs typeface="Roboto"/>
                <a:sym typeface="Roboto"/>
              </a:rPr>
              <a:t> מציאת דפוסי התנהגות ותבניות שחוזרות על עצמן.</a:t>
            </a:r>
            <a:endParaRPr lang="he-IL" sz="1600" b="1" dirty="0">
              <a:solidFill>
                <a:srgbClr val="252525"/>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95223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a:extLst>
              <a:ext uri="{FF2B5EF4-FFF2-40B4-BE49-F238E27FC236}">
                <a16:creationId xmlns:a16="http://schemas.microsoft.com/office/drawing/2014/main" id="{EC79990B-54F8-25BF-2415-E24664376F3F}"/>
              </a:ext>
            </a:extLst>
          </p:cNvPr>
          <p:cNvSpPr/>
          <p:nvPr/>
        </p:nvSpPr>
        <p:spPr>
          <a:xfrm>
            <a:off x="-2" y="515565"/>
            <a:ext cx="6270170" cy="856035"/>
          </a:xfrm>
          <a:custGeom>
            <a:avLst/>
            <a:gdLst/>
            <a:ahLst/>
            <a:cxnLst>
              <a:cxn ang="0">
                <a:pos x="wd2" y="hd2"/>
              </a:cxn>
              <a:cxn ang="5400000">
                <a:pos x="wd2" y="hd2"/>
              </a:cxn>
              <a:cxn ang="10800000">
                <a:pos x="wd2" y="hd2"/>
              </a:cxn>
              <a:cxn ang="16200000">
                <a:pos x="wd2" y="hd2"/>
              </a:cxn>
            </a:cxnLst>
            <a:rect l="0" t="0" r="r" b="b"/>
            <a:pathLst>
              <a:path w="21600" h="21600" extrusionOk="0">
                <a:moveTo>
                  <a:pt x="2" y="0"/>
                </a:moveTo>
                <a:lnTo>
                  <a:pt x="0" y="21600"/>
                </a:lnTo>
                <a:lnTo>
                  <a:pt x="19134" y="21600"/>
                </a:lnTo>
                <a:lnTo>
                  <a:pt x="21600" y="0"/>
                </a:lnTo>
                <a:lnTo>
                  <a:pt x="2" y="0"/>
                </a:lnTo>
                <a:close/>
              </a:path>
            </a:pathLst>
          </a:custGeom>
          <a:solidFill>
            <a:srgbClr val="FFFFFF"/>
          </a:solidFill>
          <a:ln w="12700">
            <a:miter lim="400000"/>
          </a:ln>
          <a:effectLst>
            <a:outerShdw blurRad="317500" dist="157388" dir="5400000" rotWithShape="0">
              <a:srgbClr val="000000">
                <a:alpha val="32666"/>
              </a:srgbClr>
            </a:outerShdw>
          </a:effectLst>
        </p:spPr>
        <p:txBody>
          <a:bodyPr lIns="50800" tIns="50800" rIns="50800" bIns="50800" anchor="ctr"/>
          <a:lstStyle/>
          <a:p>
            <a:pPr algn="l" defTabSz="2438337" hangingPunct="0"/>
            <a:r>
              <a:rPr lang="en-US" sz="4000" dirty="0">
                <a:solidFill>
                  <a:srgbClr val="023D7B"/>
                </a:solidFill>
                <a:latin typeface="Calibri" panose="020F0502020204030204" pitchFamily="34" charset="0"/>
                <a:cs typeface="Calibri" panose="020F0502020204030204" pitchFamily="34" charset="0"/>
                <a:sym typeface="NarkissNewMF Medium"/>
              </a:rPr>
              <a:t>  Introduction - Background</a:t>
            </a:r>
          </a:p>
        </p:txBody>
      </p:sp>
      <p:pic>
        <p:nvPicPr>
          <p:cNvPr id="6" name="Picture 4">
            <a:extLst>
              <a:ext uri="{FF2B5EF4-FFF2-40B4-BE49-F238E27FC236}">
                <a16:creationId xmlns:a16="http://schemas.microsoft.com/office/drawing/2014/main" id="{C8DEFF12-B67A-0D54-73D7-F4D4F7888D86}"/>
              </a:ext>
            </a:extLst>
          </p:cNvPr>
          <p:cNvPicPr>
            <a:picLocks noChangeAspect="1" noChangeArrowheads="1"/>
          </p:cNvPicPr>
          <p:nvPr/>
        </p:nvPicPr>
        <p:blipFill>
          <a:blip r:embed="rId2">
            <a:alphaModFix amt="70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53300" y="0"/>
            <a:ext cx="3738700" cy="1585609"/>
          </a:xfrm>
          <a:prstGeom prst="rect">
            <a:avLst/>
          </a:prstGeom>
          <a:solidFill>
            <a:schemeClr val="bg1">
              <a:alpha val="48000"/>
            </a:schemeClr>
          </a:solidFill>
          <a:effectLst>
            <a:reflection stA="43000" dist="50800" dir="5400000" sy="-100000" algn="bl" rotWithShape="0"/>
          </a:effectLst>
        </p:spPr>
      </p:pic>
      <p:sp>
        <p:nvSpPr>
          <p:cNvPr id="7" name="מציין מיקום של מספר שקופית 6">
            <a:extLst>
              <a:ext uri="{FF2B5EF4-FFF2-40B4-BE49-F238E27FC236}">
                <a16:creationId xmlns:a16="http://schemas.microsoft.com/office/drawing/2014/main" id="{91EC7A61-650A-CEBE-CB7D-85C0E38BE4D0}"/>
              </a:ext>
            </a:extLst>
          </p:cNvPr>
          <p:cNvSpPr>
            <a:spLocks noGrp="1"/>
          </p:cNvSpPr>
          <p:nvPr>
            <p:ph type="sldNum" sz="quarter" idx="12"/>
          </p:nvPr>
        </p:nvSpPr>
        <p:spPr/>
        <p:txBody>
          <a:bodyPr/>
          <a:lstStyle/>
          <a:p>
            <a:fld id="{CBC545FA-BFE6-4E44-8927-014D7F7D1FC8}" type="slidenum">
              <a:rPr lang="he-IL" b="1" smtClean="0"/>
              <a:t>3</a:t>
            </a:fld>
            <a:endParaRPr lang="he-IL" b="1" dirty="0"/>
          </a:p>
        </p:txBody>
      </p:sp>
      <p:sp>
        <p:nvSpPr>
          <p:cNvPr id="9" name="תיבת טקסט 8">
            <a:extLst>
              <a:ext uri="{FF2B5EF4-FFF2-40B4-BE49-F238E27FC236}">
                <a16:creationId xmlns:a16="http://schemas.microsoft.com/office/drawing/2014/main" id="{D5758C0D-DA78-8927-38AA-EC214F388C2E}"/>
              </a:ext>
            </a:extLst>
          </p:cNvPr>
          <p:cNvSpPr txBox="1"/>
          <p:nvPr/>
        </p:nvSpPr>
        <p:spPr>
          <a:xfrm>
            <a:off x="6643396" y="2156824"/>
            <a:ext cx="5548604" cy="2544351"/>
          </a:xfrm>
          <a:prstGeom prst="rect">
            <a:avLst/>
          </a:prstGeom>
          <a:noFill/>
        </p:spPr>
        <p:txBody>
          <a:bodyPr wrap="square">
            <a:spAutoFit/>
          </a:bodyPr>
          <a:lstStyle/>
          <a:p>
            <a:pPr marL="228600" algn="r" rtl="1">
              <a:lnSpc>
                <a:spcPct val="107000"/>
              </a:lnSpc>
              <a:spcAft>
                <a:spcPts val="800"/>
              </a:spcAft>
            </a:pPr>
            <a:r>
              <a:rPr lang="he-IL" sz="1800" b="1" dirty="0">
                <a:effectLst/>
                <a:ea typeface="Arial" panose="020B0604020202020204" pitchFamily="34" charset="0"/>
                <a:cs typeface="Arial" panose="020B0604020202020204" pitchFamily="34" charset="0"/>
              </a:rPr>
              <a:t>החל מה24 בפברואר שנת 2022 נפתחה מלחמה בין רוסיה לאוקראינה כאשר רוסיה פלשה לאוקראינה, מדובר בהסלמה גדולה של הסכסוך הרוסי - אוקראיני שהחל שנים קודם.</a:t>
            </a:r>
            <a:endParaRPr lang="he-IL" b="1" dirty="0">
              <a:ea typeface="Arial" panose="020B0604020202020204" pitchFamily="34" charset="0"/>
              <a:cs typeface="Arial" panose="020B0604020202020204" pitchFamily="34" charset="0"/>
            </a:endParaRPr>
          </a:p>
          <a:p>
            <a:pPr marL="228600" algn="r" rtl="1">
              <a:lnSpc>
                <a:spcPct val="107000"/>
              </a:lnSpc>
              <a:spcAft>
                <a:spcPts val="800"/>
              </a:spcAft>
            </a:pPr>
            <a:r>
              <a:rPr lang="he-IL" sz="1800" b="1" dirty="0">
                <a:effectLst/>
                <a:ea typeface="Arial" panose="020B0604020202020204" pitchFamily="34" charset="0"/>
                <a:cs typeface="Arial" panose="020B0604020202020204" pitchFamily="34" charset="0"/>
              </a:rPr>
              <a:t>זוהי המתקפה הצבאית הגדולה ביותר על אירופה מדינה מאז מלחמת העולם השנייה והיא גרמה למשבר הפליטים הגדול ביותר באירופה מאז אותה מלחמה, עם יותר מ-3.5 מיליון אוקראינים שנמלטו מהמדינה. </a:t>
            </a:r>
            <a:endParaRPr lang="en-US" sz="1800" b="1" dirty="0">
              <a:effectLst/>
              <a:ea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F0E950E7-6919-7DE7-ACD9-5F1A470CB7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184" y="2156824"/>
            <a:ext cx="5889171" cy="3960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124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a:extLst>
              <a:ext uri="{FF2B5EF4-FFF2-40B4-BE49-F238E27FC236}">
                <a16:creationId xmlns:a16="http://schemas.microsoft.com/office/drawing/2014/main" id="{EC79990B-54F8-25BF-2415-E24664376F3F}"/>
              </a:ext>
            </a:extLst>
          </p:cNvPr>
          <p:cNvSpPr/>
          <p:nvPr/>
        </p:nvSpPr>
        <p:spPr>
          <a:xfrm>
            <a:off x="0" y="515565"/>
            <a:ext cx="6643396" cy="856035"/>
          </a:xfrm>
          <a:custGeom>
            <a:avLst/>
            <a:gdLst/>
            <a:ahLst/>
            <a:cxnLst>
              <a:cxn ang="0">
                <a:pos x="wd2" y="hd2"/>
              </a:cxn>
              <a:cxn ang="5400000">
                <a:pos x="wd2" y="hd2"/>
              </a:cxn>
              <a:cxn ang="10800000">
                <a:pos x="wd2" y="hd2"/>
              </a:cxn>
              <a:cxn ang="16200000">
                <a:pos x="wd2" y="hd2"/>
              </a:cxn>
            </a:cxnLst>
            <a:rect l="0" t="0" r="r" b="b"/>
            <a:pathLst>
              <a:path w="21600" h="21600" extrusionOk="0">
                <a:moveTo>
                  <a:pt x="2" y="0"/>
                </a:moveTo>
                <a:lnTo>
                  <a:pt x="0" y="21600"/>
                </a:lnTo>
                <a:lnTo>
                  <a:pt x="19134" y="21600"/>
                </a:lnTo>
                <a:lnTo>
                  <a:pt x="21600" y="0"/>
                </a:lnTo>
                <a:lnTo>
                  <a:pt x="2" y="0"/>
                </a:lnTo>
                <a:close/>
              </a:path>
            </a:pathLst>
          </a:custGeom>
          <a:solidFill>
            <a:srgbClr val="FFFFFF"/>
          </a:solidFill>
          <a:ln w="12700">
            <a:miter lim="400000"/>
          </a:ln>
          <a:effectLst>
            <a:outerShdw blurRad="317500" dist="157388" dir="5400000" rotWithShape="0">
              <a:srgbClr val="000000">
                <a:alpha val="32666"/>
              </a:srgbClr>
            </a:outerShdw>
          </a:effectLst>
        </p:spPr>
        <p:txBody>
          <a:bodyPr lIns="50800" tIns="50800" rIns="50800" bIns="50800" anchor="ctr"/>
          <a:lstStyle/>
          <a:p>
            <a:pPr algn="l" defTabSz="2438337" hangingPunct="0"/>
            <a:r>
              <a:rPr lang="en-US" sz="4000" dirty="0">
                <a:solidFill>
                  <a:srgbClr val="023D7B"/>
                </a:solidFill>
                <a:latin typeface="Calibri" panose="020F0502020204030204" pitchFamily="34" charset="0"/>
                <a:cs typeface="Calibri" panose="020F0502020204030204" pitchFamily="34" charset="0"/>
                <a:sym typeface="NarkissNewMF Medium"/>
              </a:rPr>
              <a:t>  Introduction – Battle of Kyiv</a:t>
            </a:r>
          </a:p>
        </p:txBody>
      </p:sp>
      <p:pic>
        <p:nvPicPr>
          <p:cNvPr id="6" name="Picture 4">
            <a:extLst>
              <a:ext uri="{FF2B5EF4-FFF2-40B4-BE49-F238E27FC236}">
                <a16:creationId xmlns:a16="http://schemas.microsoft.com/office/drawing/2014/main" id="{C8DEFF12-B67A-0D54-73D7-F4D4F7888D86}"/>
              </a:ext>
            </a:extLst>
          </p:cNvPr>
          <p:cNvPicPr>
            <a:picLocks noChangeAspect="1" noChangeArrowheads="1"/>
          </p:cNvPicPr>
          <p:nvPr/>
        </p:nvPicPr>
        <p:blipFill>
          <a:blip r:embed="rId2">
            <a:alphaModFix amt="70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53300" y="0"/>
            <a:ext cx="3738700" cy="1585609"/>
          </a:xfrm>
          <a:prstGeom prst="rect">
            <a:avLst/>
          </a:prstGeom>
          <a:solidFill>
            <a:schemeClr val="bg1">
              <a:alpha val="48000"/>
            </a:schemeClr>
          </a:solidFill>
          <a:effectLst>
            <a:reflection stA="43000" dist="50800" dir="5400000" sy="-100000" algn="bl" rotWithShape="0"/>
          </a:effectLst>
        </p:spPr>
      </p:pic>
      <p:sp>
        <p:nvSpPr>
          <p:cNvPr id="7" name="מציין מיקום של מספר שקופית 6">
            <a:extLst>
              <a:ext uri="{FF2B5EF4-FFF2-40B4-BE49-F238E27FC236}">
                <a16:creationId xmlns:a16="http://schemas.microsoft.com/office/drawing/2014/main" id="{91EC7A61-650A-CEBE-CB7D-85C0E38BE4D0}"/>
              </a:ext>
            </a:extLst>
          </p:cNvPr>
          <p:cNvSpPr>
            <a:spLocks noGrp="1"/>
          </p:cNvSpPr>
          <p:nvPr>
            <p:ph type="sldNum" sz="quarter" idx="12"/>
          </p:nvPr>
        </p:nvSpPr>
        <p:spPr>
          <a:xfrm>
            <a:off x="726232" y="6430593"/>
            <a:ext cx="2743200" cy="365125"/>
          </a:xfrm>
        </p:spPr>
        <p:txBody>
          <a:bodyPr/>
          <a:lstStyle/>
          <a:p>
            <a:fld id="{CBC545FA-BFE6-4E44-8927-014D7F7D1FC8}" type="slidenum">
              <a:rPr lang="he-IL" b="1" smtClean="0"/>
              <a:t>4</a:t>
            </a:fld>
            <a:endParaRPr lang="he-IL" b="1" dirty="0"/>
          </a:p>
        </p:txBody>
      </p:sp>
      <p:pic>
        <p:nvPicPr>
          <p:cNvPr id="9" name="תמונה 8" descr="תמונה שמכילה חוץ, שמים, רכב צבאי, ישן&#10;&#10;התיאור נוצר באופן אוטומטי">
            <a:extLst>
              <a:ext uri="{FF2B5EF4-FFF2-40B4-BE49-F238E27FC236}">
                <a16:creationId xmlns:a16="http://schemas.microsoft.com/office/drawing/2014/main" id="{C53B584D-D05E-DB22-BD01-C2310F3F903E}"/>
              </a:ext>
            </a:extLst>
          </p:cNvPr>
          <p:cNvPicPr>
            <a:picLocks noChangeAspect="1"/>
          </p:cNvPicPr>
          <p:nvPr/>
        </p:nvPicPr>
        <p:blipFill rotWithShape="1">
          <a:blip r:embed="rId4"/>
          <a:srcRect t="14360" r="1" b="19236"/>
          <a:stretch/>
        </p:blipFill>
        <p:spPr>
          <a:xfrm>
            <a:off x="0" y="1585609"/>
            <a:ext cx="7856376" cy="3986800"/>
          </a:xfrm>
          <a:prstGeom prst="rect">
            <a:avLst/>
          </a:prstGeom>
        </p:spPr>
      </p:pic>
      <p:sp>
        <p:nvSpPr>
          <p:cNvPr id="11" name="תיבת טקסט 10">
            <a:extLst>
              <a:ext uri="{FF2B5EF4-FFF2-40B4-BE49-F238E27FC236}">
                <a16:creationId xmlns:a16="http://schemas.microsoft.com/office/drawing/2014/main" id="{D614362A-D144-EF39-D147-79696778D2F9}"/>
              </a:ext>
            </a:extLst>
          </p:cNvPr>
          <p:cNvSpPr txBox="1"/>
          <p:nvPr/>
        </p:nvSpPr>
        <p:spPr>
          <a:xfrm>
            <a:off x="7977673" y="1585609"/>
            <a:ext cx="4214327" cy="5314212"/>
          </a:xfrm>
          <a:prstGeom prst="rect">
            <a:avLst/>
          </a:prstGeom>
          <a:noFill/>
        </p:spPr>
        <p:txBody>
          <a:bodyPr wrap="square">
            <a:spAutoFit/>
          </a:bodyPr>
          <a:lstStyle/>
          <a:p>
            <a:pPr algn="r" rtl="1">
              <a:lnSpc>
                <a:spcPct val="107000"/>
              </a:lnSpc>
              <a:spcAft>
                <a:spcPts val="800"/>
              </a:spcAft>
            </a:pPr>
            <a:r>
              <a:rPr lang="he-IL" sz="1800" b="1" dirty="0">
                <a:effectLst/>
                <a:ea typeface="Arial" panose="020B0604020202020204" pitchFamily="34" charset="0"/>
                <a:cs typeface="Arial" panose="020B0604020202020204" pitchFamily="34" charset="0"/>
              </a:rPr>
              <a:t>יום הלחימה שמאוד תפס את תשומת ליבנו זה יום הלחימה ה37 בתאריך ה1.4, באותו יום הכוחות הרוסיים נסוגו מהבירה קייב, ומהעיר הצפונית צ'רניהיב. צבא אוקראינה טען כי הוא השיג שליטה מחודשת על עשרות עיירות ממערב לקייב וממזרח לה, שם התקיימה הלחימה העזה ביותר מאז תחילת המלחמה. והלחימה במקום זה עוררה המון שיח כידוע לנו.</a:t>
            </a:r>
            <a:endParaRPr lang="en-US" sz="1800" b="1" dirty="0">
              <a:effectLst/>
              <a:ea typeface="Arial" panose="020B0604020202020204" pitchFamily="34" charset="0"/>
              <a:cs typeface="Arial" panose="020B0604020202020204" pitchFamily="34" charset="0"/>
            </a:endParaRPr>
          </a:p>
          <a:p>
            <a:pPr algn="r" rtl="1">
              <a:lnSpc>
                <a:spcPct val="107000"/>
              </a:lnSpc>
              <a:spcAft>
                <a:spcPts val="800"/>
              </a:spcAft>
            </a:pPr>
            <a:r>
              <a:rPr lang="he-IL" sz="1800" b="1" dirty="0">
                <a:effectLst/>
                <a:ea typeface="Arial" panose="020B0604020202020204" pitchFamily="34" charset="0"/>
                <a:cs typeface="Arial" panose="020B0604020202020204" pitchFamily="34" charset="0"/>
              </a:rPr>
              <a:t>לכן בחרנו שאת הניתוח שלנו נעשה על ציוצים בנושא החל מ1 לאפריל, ועד שהעיר קייב נפתחה לחלוטין מהמצור לאחר הפלישה הרוסית, בתאריך ה10.4.</a:t>
            </a:r>
            <a:endParaRPr lang="en-US" sz="1800" b="1" dirty="0">
              <a:effectLst/>
              <a:ea typeface="Arial" panose="020B0604020202020204" pitchFamily="34" charset="0"/>
              <a:cs typeface="Arial" panose="020B0604020202020204" pitchFamily="34" charset="0"/>
            </a:endParaRPr>
          </a:p>
          <a:p>
            <a:pPr algn="r" rtl="1">
              <a:lnSpc>
                <a:spcPct val="107000"/>
              </a:lnSpc>
              <a:spcAft>
                <a:spcPts val="800"/>
              </a:spcAft>
            </a:pPr>
            <a:r>
              <a:rPr lang="he-IL" sz="1800" b="1" dirty="0">
                <a:effectLst/>
                <a:ea typeface="Arial" panose="020B0604020202020204" pitchFamily="34" charset="0"/>
                <a:cs typeface="Arial" panose="020B0604020202020204" pitchFamily="34" charset="0"/>
              </a:rPr>
              <a:t>במהלך החקר שלנו, נבחן מה היא הדעה הרווחת של האנשים בעולם לגבי המלחמה באוקראינה ומה המגמתיות בתחושות השונות לאורך אותם ימים.</a:t>
            </a:r>
            <a:endParaRPr lang="en-US" sz="1800" b="1" dirty="0">
              <a:effectLst/>
              <a:ea typeface="Arial" panose="020B0604020202020204" pitchFamily="34" charset="0"/>
              <a:cs typeface="Arial" panose="020B0604020202020204" pitchFamily="34" charset="0"/>
            </a:endParaRPr>
          </a:p>
        </p:txBody>
      </p:sp>
      <p:sp>
        <p:nvSpPr>
          <p:cNvPr id="12" name="תיבת טקסט 11">
            <a:extLst>
              <a:ext uri="{FF2B5EF4-FFF2-40B4-BE49-F238E27FC236}">
                <a16:creationId xmlns:a16="http://schemas.microsoft.com/office/drawing/2014/main" id="{41E63A6F-C8AF-5306-87B9-9D08D44E65C9}"/>
              </a:ext>
            </a:extLst>
          </p:cNvPr>
          <p:cNvSpPr txBox="1"/>
          <p:nvPr/>
        </p:nvSpPr>
        <p:spPr>
          <a:xfrm>
            <a:off x="0" y="5689826"/>
            <a:ext cx="7685584" cy="923330"/>
          </a:xfrm>
          <a:prstGeom prst="rect">
            <a:avLst/>
          </a:prstGeom>
          <a:noFill/>
        </p:spPr>
        <p:txBody>
          <a:bodyPr wrap="square">
            <a:spAutoFit/>
          </a:bodyPr>
          <a:lstStyle/>
          <a:p>
            <a:pPr algn="l"/>
            <a:r>
              <a:rPr lang="en-US" dirty="0"/>
              <a:t>Ukrainian servicemen stand on destroyed Russian tanks in the Dmytrivka village near Kyiv on April 3, 2022. (Kostyantyn Chernichkin)</a:t>
            </a:r>
            <a:br>
              <a:rPr lang="en-US" dirty="0"/>
            </a:br>
            <a:endParaRPr lang="he-IL" dirty="0"/>
          </a:p>
        </p:txBody>
      </p:sp>
    </p:spTree>
    <p:extLst>
      <p:ext uri="{BB962C8B-B14F-4D97-AF65-F5344CB8AC3E}">
        <p14:creationId xmlns:p14="http://schemas.microsoft.com/office/powerpoint/2010/main" val="3644462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a:extLst>
              <a:ext uri="{FF2B5EF4-FFF2-40B4-BE49-F238E27FC236}">
                <a16:creationId xmlns:a16="http://schemas.microsoft.com/office/drawing/2014/main" id="{EC79990B-54F8-25BF-2415-E24664376F3F}"/>
              </a:ext>
            </a:extLst>
          </p:cNvPr>
          <p:cNvSpPr/>
          <p:nvPr/>
        </p:nvSpPr>
        <p:spPr>
          <a:xfrm>
            <a:off x="0" y="515565"/>
            <a:ext cx="3738702" cy="856035"/>
          </a:xfrm>
          <a:custGeom>
            <a:avLst/>
            <a:gdLst/>
            <a:ahLst/>
            <a:cxnLst>
              <a:cxn ang="0">
                <a:pos x="wd2" y="hd2"/>
              </a:cxn>
              <a:cxn ang="5400000">
                <a:pos x="wd2" y="hd2"/>
              </a:cxn>
              <a:cxn ang="10800000">
                <a:pos x="wd2" y="hd2"/>
              </a:cxn>
              <a:cxn ang="16200000">
                <a:pos x="wd2" y="hd2"/>
              </a:cxn>
            </a:cxnLst>
            <a:rect l="0" t="0" r="r" b="b"/>
            <a:pathLst>
              <a:path w="21600" h="21600" extrusionOk="0">
                <a:moveTo>
                  <a:pt x="2" y="0"/>
                </a:moveTo>
                <a:lnTo>
                  <a:pt x="0" y="21600"/>
                </a:lnTo>
                <a:lnTo>
                  <a:pt x="19134" y="21600"/>
                </a:lnTo>
                <a:lnTo>
                  <a:pt x="21600" y="0"/>
                </a:lnTo>
                <a:lnTo>
                  <a:pt x="2" y="0"/>
                </a:lnTo>
                <a:close/>
              </a:path>
            </a:pathLst>
          </a:custGeom>
          <a:solidFill>
            <a:srgbClr val="FFFFFF"/>
          </a:solidFill>
          <a:ln w="12700">
            <a:miter lim="400000"/>
          </a:ln>
          <a:effectLst>
            <a:outerShdw blurRad="317500" dist="157388" dir="5400000" rotWithShape="0">
              <a:srgbClr val="000000">
                <a:alpha val="32666"/>
              </a:srgbClr>
            </a:outerShdw>
          </a:effectLst>
        </p:spPr>
        <p:txBody>
          <a:bodyPr lIns="50800" tIns="50800" rIns="50800" bIns="50800" anchor="ctr"/>
          <a:lstStyle/>
          <a:p>
            <a:pPr algn="l" defTabSz="2438337" hangingPunct="0"/>
            <a:r>
              <a:rPr lang="en-US" sz="4000" dirty="0">
                <a:solidFill>
                  <a:srgbClr val="023D7B"/>
                </a:solidFill>
                <a:latin typeface="Calibri" panose="020F0502020204030204" pitchFamily="34" charset="0"/>
                <a:cs typeface="Calibri" panose="020F0502020204030204" pitchFamily="34" charset="0"/>
                <a:sym typeface="NarkissNewMF Medium"/>
              </a:rPr>
              <a:t>  Introduction</a:t>
            </a:r>
          </a:p>
        </p:txBody>
      </p:sp>
      <p:pic>
        <p:nvPicPr>
          <p:cNvPr id="6" name="Picture 4">
            <a:extLst>
              <a:ext uri="{FF2B5EF4-FFF2-40B4-BE49-F238E27FC236}">
                <a16:creationId xmlns:a16="http://schemas.microsoft.com/office/drawing/2014/main" id="{C8DEFF12-B67A-0D54-73D7-F4D4F7888D86}"/>
              </a:ext>
            </a:extLst>
          </p:cNvPr>
          <p:cNvPicPr>
            <a:picLocks noChangeAspect="1" noChangeArrowheads="1"/>
          </p:cNvPicPr>
          <p:nvPr/>
        </p:nvPicPr>
        <p:blipFill>
          <a:blip r:embed="rId2">
            <a:alphaModFix amt="70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53300" y="0"/>
            <a:ext cx="3738700" cy="1585609"/>
          </a:xfrm>
          <a:prstGeom prst="rect">
            <a:avLst/>
          </a:prstGeom>
          <a:solidFill>
            <a:schemeClr val="bg1">
              <a:alpha val="48000"/>
            </a:schemeClr>
          </a:solidFill>
          <a:effectLst>
            <a:reflection stA="43000" dist="50800" dir="5400000" sy="-100000" algn="bl" rotWithShape="0"/>
          </a:effectLst>
        </p:spPr>
      </p:pic>
      <p:sp>
        <p:nvSpPr>
          <p:cNvPr id="7" name="מציין מיקום של מספר שקופית 6">
            <a:extLst>
              <a:ext uri="{FF2B5EF4-FFF2-40B4-BE49-F238E27FC236}">
                <a16:creationId xmlns:a16="http://schemas.microsoft.com/office/drawing/2014/main" id="{91EC7A61-650A-CEBE-CB7D-85C0E38BE4D0}"/>
              </a:ext>
            </a:extLst>
          </p:cNvPr>
          <p:cNvSpPr>
            <a:spLocks noGrp="1"/>
          </p:cNvSpPr>
          <p:nvPr>
            <p:ph type="sldNum" sz="quarter" idx="12"/>
          </p:nvPr>
        </p:nvSpPr>
        <p:spPr/>
        <p:txBody>
          <a:bodyPr/>
          <a:lstStyle/>
          <a:p>
            <a:fld id="{CBC545FA-BFE6-4E44-8927-014D7F7D1FC8}" type="slidenum">
              <a:rPr lang="he-IL" b="1" smtClean="0"/>
              <a:t>5</a:t>
            </a:fld>
            <a:endParaRPr lang="he-IL" b="1" dirty="0"/>
          </a:p>
        </p:txBody>
      </p:sp>
      <p:sp>
        <p:nvSpPr>
          <p:cNvPr id="2" name="תיבת טקסט 2">
            <a:extLst>
              <a:ext uri="{FF2B5EF4-FFF2-40B4-BE49-F238E27FC236}">
                <a16:creationId xmlns:a16="http://schemas.microsoft.com/office/drawing/2014/main" id="{85A2CB9F-C1C0-5540-1AB4-433E14F84A5C}"/>
              </a:ext>
            </a:extLst>
          </p:cNvPr>
          <p:cNvSpPr txBox="1">
            <a:spLocks noChangeArrowheads="1"/>
          </p:cNvSpPr>
          <p:nvPr/>
        </p:nvSpPr>
        <p:spPr bwMode="auto">
          <a:xfrm flipH="1">
            <a:off x="1623039" y="5574264"/>
            <a:ext cx="3602103" cy="5030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he-IL" sz="1000" b="1" i="0" u="none" strike="noStrike" cap="none" normalizeH="0" baseline="0" dirty="0">
                <a:ln>
                  <a:noFill/>
                </a:ln>
                <a:solidFill>
                  <a:srgbClr val="171717"/>
                </a:solidFill>
                <a:effectLst/>
                <a:latin typeface="Arial" panose="020B0604020202020204" pitchFamily="34" charset="0"/>
                <a:ea typeface="Arial" panose="020B0604020202020204" pitchFamily="34" charset="0"/>
                <a:cs typeface="Arial" panose="020B0604020202020204" pitchFamily="34" charset="0"/>
              </a:rPr>
              <a:t>גרף המציג את התפלגות מספר הציוצים על פי חלוקה לשפת הציוץ.</a:t>
            </a:r>
            <a:endParaRPr kumimoji="0" lang="he-IL" altLang="he-IL"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3" name="Rectangle 3">
            <a:extLst>
              <a:ext uri="{FF2B5EF4-FFF2-40B4-BE49-F238E27FC236}">
                <a16:creationId xmlns:a16="http://schemas.microsoft.com/office/drawing/2014/main" id="{34A810AC-52A8-7E3A-D260-4B140B46C938}"/>
              </a:ext>
            </a:extLst>
          </p:cNvPr>
          <p:cNvSpPr>
            <a:spLocks noChangeArrowheads="1"/>
          </p:cNvSpPr>
          <p:nvPr/>
        </p:nvSpPr>
        <p:spPr bwMode="auto">
          <a:xfrm>
            <a:off x="8088844" y="1943922"/>
            <a:ext cx="397783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1" eaLnBrk="0" fontAlgn="base" latinLnBrk="0" hangingPunct="0">
              <a:lnSpc>
                <a:spcPct val="100000"/>
              </a:lnSpc>
              <a:spcBef>
                <a:spcPct val="0"/>
              </a:spcBef>
              <a:spcAft>
                <a:spcPct val="0"/>
              </a:spcAft>
              <a:buClrTx/>
              <a:buSzTx/>
              <a:buFontTx/>
              <a:buNone/>
              <a:tabLst/>
            </a:pPr>
            <a:r>
              <a:rPr kumimoji="0" lang="he-IL" altLang="he-IL" b="1" i="0" u="none" strike="noStrike" cap="none" normalizeH="0" baseline="0" dirty="0">
                <a:ln>
                  <a:noFill/>
                </a:ln>
                <a:solidFill>
                  <a:schemeClr val="tx1"/>
                </a:solidFill>
                <a:effectLst/>
                <a:ea typeface="Arial" panose="020B0604020202020204" pitchFamily="34" charset="0"/>
                <a:cs typeface="Arial" panose="020B0604020202020204" pitchFamily="34" charset="0"/>
              </a:rPr>
              <a:t>את הנתונים שלנו לקחנו </a:t>
            </a:r>
            <a:r>
              <a:rPr kumimoji="0" lang="he-IL" altLang="he-IL" b="1" i="0" u="none" strike="noStrike" cap="none" normalizeH="0" baseline="0" dirty="0" err="1">
                <a:ln>
                  <a:noFill/>
                </a:ln>
                <a:solidFill>
                  <a:schemeClr val="tx1"/>
                </a:solidFill>
                <a:effectLst/>
                <a:ea typeface="Arial" panose="020B0604020202020204" pitchFamily="34" charset="0"/>
                <a:cs typeface="Arial" panose="020B0604020202020204" pitchFamily="34" charset="0"/>
                <a:hlinkClick r:id="rId4"/>
              </a:rPr>
              <a:t>מגיטהאב</a:t>
            </a:r>
            <a:r>
              <a:rPr kumimoji="0" lang="he-IL" altLang="he-IL" b="1" i="0" u="none" strike="noStrike" cap="none" normalizeH="0" baseline="0" dirty="0">
                <a:ln>
                  <a:noFill/>
                </a:ln>
                <a:solidFill>
                  <a:schemeClr val="tx1"/>
                </a:solidFill>
                <a:effectLst/>
                <a:ea typeface="Arial" panose="020B0604020202020204" pitchFamily="34" charset="0"/>
                <a:cs typeface="Arial" panose="020B0604020202020204" pitchFamily="34" charset="0"/>
              </a:rPr>
              <a:t> , וכפי שכתבנו מעלה לקחנו רק את הציוצים בין התאריכים 01.04.2022 ועד ה 10.04.2022, הציוצים שלקחנו מלכתחילה הם לגבי המלחמה באוקראינה.</a:t>
            </a:r>
            <a:endParaRPr kumimoji="0" lang="en-US" altLang="he-IL" b="1" i="0" u="none" strike="noStrike" cap="none" normalizeH="0" baseline="0" dirty="0">
              <a:ln>
                <a:noFill/>
              </a:ln>
              <a:solidFill>
                <a:schemeClr val="tx1"/>
              </a:solidFill>
              <a:effectLst/>
            </a:endParaRPr>
          </a:p>
          <a:p>
            <a:pPr marL="0" marR="0" lvl="0" indent="0" defTabSz="914400" rtl="1" eaLnBrk="0" fontAlgn="base" latinLnBrk="0" hangingPunct="0">
              <a:lnSpc>
                <a:spcPct val="100000"/>
              </a:lnSpc>
              <a:spcBef>
                <a:spcPct val="0"/>
              </a:spcBef>
              <a:spcAft>
                <a:spcPct val="0"/>
              </a:spcAft>
              <a:buClrTx/>
              <a:buSzTx/>
              <a:buFontTx/>
              <a:buNone/>
              <a:tabLst/>
            </a:pPr>
            <a:r>
              <a:rPr kumimoji="0" lang="he-IL" altLang="he-IL" b="1" i="0" u="none" strike="noStrike" cap="none" normalizeH="0" baseline="0" dirty="0">
                <a:ln>
                  <a:noFill/>
                </a:ln>
                <a:solidFill>
                  <a:schemeClr val="tx1"/>
                </a:solidFill>
                <a:effectLst/>
                <a:ea typeface="Arial" panose="020B0604020202020204" pitchFamily="34" charset="0"/>
                <a:cs typeface="Arial" panose="020B0604020202020204" pitchFamily="34" charset="0"/>
              </a:rPr>
              <a:t>בתחילה בדקנו מה היא השפה שהכי מדוברת בציוצים:</a:t>
            </a:r>
            <a:endParaRPr kumimoji="0" lang="en-US" altLang="he-IL" b="1"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he-IL" b="1" i="0" u="none" strike="noStrike" cap="none" normalizeH="0" baseline="0" dirty="0">
              <a:ln>
                <a:noFill/>
              </a:ln>
              <a:solidFill>
                <a:schemeClr val="tx1"/>
              </a:solidFill>
              <a:effectLst/>
              <a:cs typeface="Arial" panose="020B0604020202020204" pitchFamily="34" charset="0"/>
            </a:endParaRPr>
          </a:p>
        </p:txBody>
      </p:sp>
      <p:sp>
        <p:nvSpPr>
          <p:cNvPr id="4" name="Rectangle 5">
            <a:extLst>
              <a:ext uri="{FF2B5EF4-FFF2-40B4-BE49-F238E27FC236}">
                <a16:creationId xmlns:a16="http://schemas.microsoft.com/office/drawing/2014/main" id="{6FB6244B-DBF5-6EDA-47CE-AC347A31E81C}"/>
              </a:ext>
            </a:extLst>
          </p:cNvPr>
          <p:cNvSpPr>
            <a:spLocks noChangeArrowheads="1"/>
          </p:cNvSpPr>
          <p:nvPr/>
        </p:nvSpPr>
        <p:spPr bwMode="auto">
          <a:xfrm>
            <a:off x="1035698" y="32283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sp>
        <p:nvSpPr>
          <p:cNvPr id="8" name="Rectangle 6">
            <a:extLst>
              <a:ext uri="{FF2B5EF4-FFF2-40B4-BE49-F238E27FC236}">
                <a16:creationId xmlns:a16="http://schemas.microsoft.com/office/drawing/2014/main" id="{983BC9C5-9407-1326-1FE4-05A433B77569}"/>
              </a:ext>
            </a:extLst>
          </p:cNvPr>
          <p:cNvSpPr>
            <a:spLocks noChangeArrowheads="1"/>
          </p:cNvSpPr>
          <p:nvPr/>
        </p:nvSpPr>
        <p:spPr bwMode="auto">
          <a:xfrm flipH="1">
            <a:off x="8044708" y="3668982"/>
            <a:ext cx="404314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rtl="0" eaLnBrk="0" fontAlgn="base" hangingPunct="0">
              <a:spcBef>
                <a:spcPct val="0"/>
              </a:spcBef>
              <a:spcAft>
                <a:spcPct val="0"/>
              </a:spcAft>
            </a:pPr>
            <a:endParaRPr lang="he-IL" altLang="he-IL" b="1" dirty="0">
              <a:cs typeface="Arial" panose="020B0604020202020204" pitchFamily="34" charset="0"/>
            </a:endParaRPr>
          </a:p>
          <a:p>
            <a:pPr rtl="1" eaLnBrk="0" fontAlgn="base" hangingPunct="0">
              <a:spcBef>
                <a:spcPct val="0"/>
              </a:spcBef>
              <a:spcAft>
                <a:spcPct val="0"/>
              </a:spcAft>
            </a:pPr>
            <a:r>
              <a:rPr lang="he-IL" altLang="he-IL" b="1" dirty="0">
                <a:cs typeface="Arial" panose="020B0604020202020204" pitchFamily="34" charset="0"/>
              </a:rPr>
              <a:t>לקחנו את העשרים שפות שהכי הרבה מצייצים בהם, ונראה כי השפה שהכי הרבה מצייצים בה בפער ובאופן לא מפתיע היא אנגלית. לכן, החלטנו כי את כל עיבוד המידע והאנליזה נבצע על הציוצים בשפה האנגלית בלבד והיא תיתן לנו תמונת מצב מספיק טובה בשל היקף השימוש בשפה.</a:t>
            </a:r>
          </a:p>
          <a:p>
            <a:pPr rtl="1" eaLnBrk="0" fontAlgn="base" hangingPunct="0">
              <a:spcBef>
                <a:spcPct val="0"/>
              </a:spcBef>
              <a:spcAft>
                <a:spcPct val="0"/>
              </a:spcAft>
            </a:pPr>
            <a:endParaRPr lang="he-IL" altLang="he-IL" b="1" dirty="0">
              <a:cs typeface="Arial" panose="020B0604020202020204" pitchFamily="34" charset="0"/>
            </a:endParaRPr>
          </a:p>
          <a:p>
            <a:pPr rtl="1" eaLnBrk="0" fontAlgn="base" hangingPunct="0">
              <a:spcBef>
                <a:spcPct val="0"/>
              </a:spcBef>
              <a:spcAft>
                <a:spcPct val="0"/>
              </a:spcAft>
            </a:pPr>
            <a:r>
              <a:rPr lang="he-IL" altLang="he-IL" b="1" dirty="0">
                <a:cs typeface="Arial" panose="020B0604020202020204" pitchFamily="34" charset="0"/>
              </a:rPr>
              <a:t>נשארנו עם 379713 ציוצים בשפה האנגלית.</a:t>
            </a:r>
          </a:p>
        </p:txBody>
      </p:sp>
      <p:pic>
        <p:nvPicPr>
          <p:cNvPr id="3080" name="Picture 8">
            <a:extLst>
              <a:ext uri="{FF2B5EF4-FFF2-40B4-BE49-F238E27FC236}">
                <a16:creationId xmlns:a16="http://schemas.microsoft.com/office/drawing/2014/main" id="{146EE861-9D8B-94BC-597C-827204ADA1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518011"/>
            <a:ext cx="8023530" cy="3707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656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a:extLst>
              <a:ext uri="{FF2B5EF4-FFF2-40B4-BE49-F238E27FC236}">
                <a16:creationId xmlns:a16="http://schemas.microsoft.com/office/drawing/2014/main" id="{EC79990B-54F8-25BF-2415-E24664376F3F}"/>
              </a:ext>
            </a:extLst>
          </p:cNvPr>
          <p:cNvSpPr/>
          <p:nvPr/>
        </p:nvSpPr>
        <p:spPr>
          <a:xfrm>
            <a:off x="-1" y="515565"/>
            <a:ext cx="5411756" cy="856035"/>
          </a:xfrm>
          <a:custGeom>
            <a:avLst/>
            <a:gdLst/>
            <a:ahLst/>
            <a:cxnLst>
              <a:cxn ang="0">
                <a:pos x="wd2" y="hd2"/>
              </a:cxn>
              <a:cxn ang="5400000">
                <a:pos x="wd2" y="hd2"/>
              </a:cxn>
              <a:cxn ang="10800000">
                <a:pos x="wd2" y="hd2"/>
              </a:cxn>
              <a:cxn ang="16200000">
                <a:pos x="wd2" y="hd2"/>
              </a:cxn>
            </a:cxnLst>
            <a:rect l="0" t="0" r="r" b="b"/>
            <a:pathLst>
              <a:path w="21600" h="21600" extrusionOk="0">
                <a:moveTo>
                  <a:pt x="2" y="0"/>
                </a:moveTo>
                <a:lnTo>
                  <a:pt x="0" y="21600"/>
                </a:lnTo>
                <a:lnTo>
                  <a:pt x="19134" y="21600"/>
                </a:lnTo>
                <a:lnTo>
                  <a:pt x="21600" y="0"/>
                </a:lnTo>
                <a:lnTo>
                  <a:pt x="2" y="0"/>
                </a:lnTo>
                <a:close/>
              </a:path>
            </a:pathLst>
          </a:custGeom>
          <a:solidFill>
            <a:srgbClr val="FFFFFF"/>
          </a:solidFill>
          <a:ln w="12700">
            <a:miter lim="400000"/>
          </a:ln>
          <a:effectLst>
            <a:outerShdw blurRad="317500" dist="157388" dir="5400000" rotWithShape="0">
              <a:srgbClr val="000000">
                <a:alpha val="32666"/>
              </a:srgbClr>
            </a:outerShdw>
          </a:effectLst>
        </p:spPr>
        <p:txBody>
          <a:bodyPr lIns="50800" tIns="50800" rIns="50800" bIns="50800" anchor="ctr"/>
          <a:lstStyle/>
          <a:p>
            <a:pPr algn="l" defTabSz="2438337" hangingPunct="0"/>
            <a:r>
              <a:rPr lang="en-US" sz="4000" dirty="0">
                <a:solidFill>
                  <a:srgbClr val="023D7B"/>
                </a:solidFill>
                <a:latin typeface="Calibri" panose="020F0502020204030204" pitchFamily="34" charset="0"/>
                <a:cs typeface="Calibri" panose="020F0502020204030204" pitchFamily="34" charset="0"/>
                <a:sym typeface="NarkissNewMF Medium"/>
              </a:rPr>
              <a:t>Data Cleaning – Stage 1</a:t>
            </a:r>
          </a:p>
        </p:txBody>
      </p:sp>
      <p:pic>
        <p:nvPicPr>
          <p:cNvPr id="6" name="Picture 4">
            <a:extLst>
              <a:ext uri="{FF2B5EF4-FFF2-40B4-BE49-F238E27FC236}">
                <a16:creationId xmlns:a16="http://schemas.microsoft.com/office/drawing/2014/main" id="{C8DEFF12-B67A-0D54-73D7-F4D4F7888D86}"/>
              </a:ext>
            </a:extLst>
          </p:cNvPr>
          <p:cNvPicPr>
            <a:picLocks noChangeAspect="1" noChangeArrowheads="1"/>
          </p:cNvPicPr>
          <p:nvPr/>
        </p:nvPicPr>
        <p:blipFill>
          <a:blip r:embed="rId2">
            <a:alphaModFix amt="70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53300" y="0"/>
            <a:ext cx="3738700" cy="1585609"/>
          </a:xfrm>
          <a:prstGeom prst="rect">
            <a:avLst/>
          </a:prstGeom>
          <a:solidFill>
            <a:schemeClr val="bg1">
              <a:alpha val="48000"/>
            </a:schemeClr>
          </a:solidFill>
          <a:effectLst>
            <a:reflection stA="43000" dist="50800" dir="5400000" sy="-100000" algn="bl" rotWithShape="0"/>
          </a:effectLst>
        </p:spPr>
      </p:pic>
      <p:sp>
        <p:nvSpPr>
          <p:cNvPr id="7" name="מציין מיקום של מספר שקופית 6">
            <a:extLst>
              <a:ext uri="{FF2B5EF4-FFF2-40B4-BE49-F238E27FC236}">
                <a16:creationId xmlns:a16="http://schemas.microsoft.com/office/drawing/2014/main" id="{91EC7A61-650A-CEBE-CB7D-85C0E38BE4D0}"/>
              </a:ext>
            </a:extLst>
          </p:cNvPr>
          <p:cNvSpPr>
            <a:spLocks noGrp="1"/>
          </p:cNvSpPr>
          <p:nvPr>
            <p:ph type="sldNum" sz="quarter" idx="12"/>
          </p:nvPr>
        </p:nvSpPr>
        <p:spPr/>
        <p:txBody>
          <a:bodyPr/>
          <a:lstStyle/>
          <a:p>
            <a:fld id="{CBC545FA-BFE6-4E44-8927-014D7F7D1FC8}" type="slidenum">
              <a:rPr lang="he-IL" b="1" smtClean="0"/>
              <a:t>6</a:t>
            </a:fld>
            <a:endParaRPr lang="he-IL" b="1" dirty="0"/>
          </a:p>
        </p:txBody>
      </p:sp>
      <p:sp>
        <p:nvSpPr>
          <p:cNvPr id="4" name="Rectangle 5">
            <a:extLst>
              <a:ext uri="{FF2B5EF4-FFF2-40B4-BE49-F238E27FC236}">
                <a16:creationId xmlns:a16="http://schemas.microsoft.com/office/drawing/2014/main" id="{6FB6244B-DBF5-6EDA-47CE-AC347A31E81C}"/>
              </a:ext>
            </a:extLst>
          </p:cNvPr>
          <p:cNvSpPr>
            <a:spLocks noChangeArrowheads="1"/>
          </p:cNvSpPr>
          <p:nvPr/>
        </p:nvSpPr>
        <p:spPr bwMode="auto">
          <a:xfrm>
            <a:off x="1035698" y="32283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sp>
        <p:nvSpPr>
          <p:cNvPr id="10" name="Rectangle 6">
            <a:extLst>
              <a:ext uri="{FF2B5EF4-FFF2-40B4-BE49-F238E27FC236}">
                <a16:creationId xmlns:a16="http://schemas.microsoft.com/office/drawing/2014/main" id="{164E940A-9C88-EF83-18D6-96A4194E2CD4}"/>
              </a:ext>
            </a:extLst>
          </p:cNvPr>
          <p:cNvSpPr>
            <a:spLocks noChangeArrowheads="1"/>
          </p:cNvSpPr>
          <p:nvPr/>
        </p:nvSpPr>
        <p:spPr bwMode="auto">
          <a:xfrm flipH="1">
            <a:off x="7631965" y="2687434"/>
            <a:ext cx="426456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he-IL" altLang="he-IL" b="1" dirty="0">
                <a:cs typeface="Arial" panose="020B0604020202020204" pitchFamily="34" charset="0"/>
              </a:rPr>
              <a:t>את שלבי ניקוי הדאטה הצגנו באמצעות </a:t>
            </a:r>
            <a:r>
              <a:rPr lang="en-US" altLang="he-IL" b="1" dirty="0">
                <a:cs typeface="Arial" panose="020B0604020202020204" pitchFamily="34" charset="0"/>
              </a:rPr>
              <a:t>  WordClouds </a:t>
            </a:r>
            <a:r>
              <a:rPr lang="he-IL" altLang="he-IL" b="1" dirty="0">
                <a:cs typeface="Arial" panose="020B0604020202020204" pitchFamily="34" charset="0"/>
              </a:rPr>
              <a:t> - אשר מראים את המילים הנפוצות בציוצים השונים.</a:t>
            </a:r>
          </a:p>
          <a:p>
            <a:pPr eaLnBrk="0" fontAlgn="base" hangingPunct="0">
              <a:spcBef>
                <a:spcPct val="0"/>
              </a:spcBef>
              <a:spcAft>
                <a:spcPct val="0"/>
              </a:spcAft>
            </a:pPr>
            <a:endParaRPr lang="he-IL" altLang="he-IL" b="1" dirty="0">
              <a:cs typeface="Arial" panose="020B0604020202020204" pitchFamily="34" charset="0"/>
            </a:endParaRPr>
          </a:p>
          <a:p>
            <a:pPr eaLnBrk="0" fontAlgn="base" hangingPunct="0">
              <a:spcBef>
                <a:spcPct val="0"/>
              </a:spcBef>
              <a:spcAft>
                <a:spcPct val="0"/>
              </a:spcAft>
            </a:pPr>
            <a:r>
              <a:rPr lang="he-IL" altLang="he-IL" b="1" dirty="0">
                <a:cs typeface="Arial" panose="020B0604020202020204" pitchFamily="34" charset="0"/>
              </a:rPr>
              <a:t>בשלב הראשון הורדנו את כל הציוצים בשפות ששונות מאנגלית</a:t>
            </a:r>
            <a:r>
              <a:rPr lang="en-US" altLang="he-IL" b="1" dirty="0">
                <a:cs typeface="Arial" panose="020B0604020202020204" pitchFamily="34" charset="0"/>
              </a:rPr>
              <a:t>,</a:t>
            </a:r>
            <a:r>
              <a:rPr lang="he-IL" altLang="he-IL" b="1" dirty="0">
                <a:cs typeface="Arial" panose="020B0604020202020204" pitchFamily="34" charset="0"/>
              </a:rPr>
              <a:t> הורדנו </a:t>
            </a:r>
            <a:r>
              <a:rPr lang="en-US" altLang="he-IL" b="1" dirty="0">
                <a:cs typeface="Arial" panose="020B0604020202020204" pitchFamily="34" charset="0"/>
              </a:rPr>
              <a:t>STOPWORDS</a:t>
            </a:r>
            <a:r>
              <a:rPr lang="he-IL" altLang="he-IL" b="1" dirty="0">
                <a:cs typeface="Arial" panose="020B0604020202020204" pitchFamily="34" charset="0"/>
              </a:rPr>
              <a:t> והמרנו את כל האותיות ל</a:t>
            </a:r>
            <a:r>
              <a:rPr lang="en-US" altLang="he-IL" b="1" dirty="0">
                <a:cs typeface="Arial" panose="020B0604020202020204" pitchFamily="34" charset="0"/>
              </a:rPr>
              <a:t>LOWER CASE</a:t>
            </a:r>
            <a:r>
              <a:rPr lang="he-IL" altLang="he-IL" b="1" dirty="0">
                <a:cs typeface="Arial" panose="020B0604020202020204" pitchFamily="34" charset="0"/>
              </a:rPr>
              <a:t> מתוך ההבנה ש</a:t>
            </a:r>
            <a:r>
              <a:rPr lang="en-US" altLang="he-IL" b="1" dirty="0">
                <a:cs typeface="Arial" panose="020B0604020202020204" pitchFamily="34" charset="0"/>
              </a:rPr>
              <a:t>String</a:t>
            </a:r>
            <a:r>
              <a:rPr lang="he-IL" altLang="he-IL" b="1" dirty="0">
                <a:cs typeface="Arial" panose="020B0604020202020204" pitchFamily="34" charset="0"/>
              </a:rPr>
              <a:t> מבין שמילה עם אותיות קטנות וגדולות הן שונות.</a:t>
            </a:r>
          </a:p>
        </p:txBody>
      </p:sp>
      <p:pic>
        <p:nvPicPr>
          <p:cNvPr id="10242" name="Picture 2">
            <a:extLst>
              <a:ext uri="{FF2B5EF4-FFF2-40B4-BE49-F238E27FC236}">
                <a16:creationId xmlns:a16="http://schemas.microsoft.com/office/drawing/2014/main" id="{3C090E9D-78A3-3830-27E9-A7ED2AEE76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03" y="2332653"/>
            <a:ext cx="7554362" cy="3834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283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a:extLst>
              <a:ext uri="{FF2B5EF4-FFF2-40B4-BE49-F238E27FC236}">
                <a16:creationId xmlns:a16="http://schemas.microsoft.com/office/drawing/2014/main" id="{EC79990B-54F8-25BF-2415-E24664376F3F}"/>
              </a:ext>
            </a:extLst>
          </p:cNvPr>
          <p:cNvSpPr/>
          <p:nvPr/>
        </p:nvSpPr>
        <p:spPr>
          <a:xfrm>
            <a:off x="-1" y="515565"/>
            <a:ext cx="5383763" cy="856035"/>
          </a:xfrm>
          <a:custGeom>
            <a:avLst/>
            <a:gdLst/>
            <a:ahLst/>
            <a:cxnLst>
              <a:cxn ang="0">
                <a:pos x="wd2" y="hd2"/>
              </a:cxn>
              <a:cxn ang="5400000">
                <a:pos x="wd2" y="hd2"/>
              </a:cxn>
              <a:cxn ang="10800000">
                <a:pos x="wd2" y="hd2"/>
              </a:cxn>
              <a:cxn ang="16200000">
                <a:pos x="wd2" y="hd2"/>
              </a:cxn>
            </a:cxnLst>
            <a:rect l="0" t="0" r="r" b="b"/>
            <a:pathLst>
              <a:path w="21600" h="21600" extrusionOk="0">
                <a:moveTo>
                  <a:pt x="2" y="0"/>
                </a:moveTo>
                <a:lnTo>
                  <a:pt x="0" y="21600"/>
                </a:lnTo>
                <a:lnTo>
                  <a:pt x="19134" y="21600"/>
                </a:lnTo>
                <a:lnTo>
                  <a:pt x="21600" y="0"/>
                </a:lnTo>
                <a:lnTo>
                  <a:pt x="2" y="0"/>
                </a:lnTo>
                <a:close/>
              </a:path>
            </a:pathLst>
          </a:custGeom>
          <a:solidFill>
            <a:srgbClr val="FFFFFF"/>
          </a:solidFill>
          <a:ln w="12700">
            <a:miter lim="400000"/>
          </a:ln>
          <a:effectLst>
            <a:outerShdw blurRad="317500" dist="157388" dir="5400000" rotWithShape="0">
              <a:srgbClr val="000000">
                <a:alpha val="32666"/>
              </a:srgbClr>
            </a:outerShdw>
          </a:effectLst>
        </p:spPr>
        <p:txBody>
          <a:bodyPr lIns="50800" tIns="50800" rIns="50800" bIns="50800" anchor="ctr"/>
          <a:lstStyle/>
          <a:p>
            <a:pPr algn="l" defTabSz="2438337" hangingPunct="0"/>
            <a:r>
              <a:rPr lang="en-US" sz="4000" dirty="0">
                <a:solidFill>
                  <a:srgbClr val="023D7B"/>
                </a:solidFill>
                <a:latin typeface="Calibri" panose="020F0502020204030204" pitchFamily="34" charset="0"/>
                <a:cs typeface="Calibri" panose="020F0502020204030204" pitchFamily="34" charset="0"/>
                <a:sym typeface="NarkissNewMF Medium"/>
              </a:rPr>
              <a:t>Data Cleaning – Stage 2</a:t>
            </a:r>
          </a:p>
        </p:txBody>
      </p:sp>
      <p:pic>
        <p:nvPicPr>
          <p:cNvPr id="6" name="Picture 4">
            <a:extLst>
              <a:ext uri="{FF2B5EF4-FFF2-40B4-BE49-F238E27FC236}">
                <a16:creationId xmlns:a16="http://schemas.microsoft.com/office/drawing/2014/main" id="{C8DEFF12-B67A-0D54-73D7-F4D4F7888D86}"/>
              </a:ext>
            </a:extLst>
          </p:cNvPr>
          <p:cNvPicPr>
            <a:picLocks noChangeAspect="1" noChangeArrowheads="1"/>
          </p:cNvPicPr>
          <p:nvPr/>
        </p:nvPicPr>
        <p:blipFill>
          <a:blip r:embed="rId2">
            <a:alphaModFix amt="70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53300" y="0"/>
            <a:ext cx="3738700" cy="1585609"/>
          </a:xfrm>
          <a:prstGeom prst="rect">
            <a:avLst/>
          </a:prstGeom>
          <a:solidFill>
            <a:schemeClr val="bg1">
              <a:alpha val="48000"/>
            </a:schemeClr>
          </a:solidFill>
          <a:effectLst>
            <a:reflection stA="43000" dist="50800" dir="5400000" sy="-100000" algn="bl" rotWithShape="0"/>
          </a:effectLst>
        </p:spPr>
      </p:pic>
      <p:sp>
        <p:nvSpPr>
          <p:cNvPr id="7" name="מציין מיקום של מספר שקופית 6">
            <a:extLst>
              <a:ext uri="{FF2B5EF4-FFF2-40B4-BE49-F238E27FC236}">
                <a16:creationId xmlns:a16="http://schemas.microsoft.com/office/drawing/2014/main" id="{91EC7A61-650A-CEBE-CB7D-85C0E38BE4D0}"/>
              </a:ext>
            </a:extLst>
          </p:cNvPr>
          <p:cNvSpPr>
            <a:spLocks noGrp="1"/>
          </p:cNvSpPr>
          <p:nvPr>
            <p:ph type="sldNum" sz="quarter" idx="12"/>
          </p:nvPr>
        </p:nvSpPr>
        <p:spPr/>
        <p:txBody>
          <a:bodyPr/>
          <a:lstStyle/>
          <a:p>
            <a:fld id="{CBC545FA-BFE6-4E44-8927-014D7F7D1FC8}" type="slidenum">
              <a:rPr lang="he-IL" b="1" smtClean="0"/>
              <a:t>7</a:t>
            </a:fld>
            <a:endParaRPr lang="he-IL" b="1" dirty="0"/>
          </a:p>
        </p:txBody>
      </p:sp>
      <p:sp>
        <p:nvSpPr>
          <p:cNvPr id="4" name="Rectangle 5">
            <a:extLst>
              <a:ext uri="{FF2B5EF4-FFF2-40B4-BE49-F238E27FC236}">
                <a16:creationId xmlns:a16="http://schemas.microsoft.com/office/drawing/2014/main" id="{6FB6244B-DBF5-6EDA-47CE-AC347A31E81C}"/>
              </a:ext>
            </a:extLst>
          </p:cNvPr>
          <p:cNvSpPr>
            <a:spLocks noChangeArrowheads="1"/>
          </p:cNvSpPr>
          <p:nvPr/>
        </p:nvSpPr>
        <p:spPr bwMode="auto">
          <a:xfrm>
            <a:off x="1035698" y="32283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pic>
        <p:nvPicPr>
          <p:cNvPr id="9218" name="Picture 2">
            <a:extLst>
              <a:ext uri="{FF2B5EF4-FFF2-40B4-BE49-F238E27FC236}">
                <a16:creationId xmlns:a16="http://schemas.microsoft.com/office/drawing/2014/main" id="{C4150917-68BA-7EAA-70D6-B34E012EA5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46" y="2241550"/>
            <a:ext cx="8105775" cy="41148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a:extLst>
              <a:ext uri="{FF2B5EF4-FFF2-40B4-BE49-F238E27FC236}">
                <a16:creationId xmlns:a16="http://schemas.microsoft.com/office/drawing/2014/main" id="{FBED3C3D-F82E-8DD0-A74C-90F7C528E2B3}"/>
              </a:ext>
            </a:extLst>
          </p:cNvPr>
          <p:cNvSpPr>
            <a:spLocks noChangeArrowheads="1"/>
          </p:cNvSpPr>
          <p:nvPr/>
        </p:nvSpPr>
        <p:spPr bwMode="auto">
          <a:xfrm flipH="1">
            <a:off x="8836089" y="2641269"/>
            <a:ext cx="306044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he-IL" altLang="he-IL" sz="2400" b="1" dirty="0">
                <a:cs typeface="Arial" panose="020B0604020202020204" pitchFamily="34" charset="0"/>
              </a:rPr>
              <a:t>בשלב השני הורדנו כל דבר שאינו אות באנגלית או מספר</a:t>
            </a:r>
            <a:r>
              <a:rPr lang="en-US" altLang="he-IL" sz="2400" b="1" dirty="0">
                <a:cs typeface="Arial" panose="020B0604020202020204" pitchFamily="34" charset="0"/>
              </a:rPr>
              <a:t>,</a:t>
            </a:r>
            <a:r>
              <a:rPr lang="he-IL" altLang="he-IL" sz="2400" b="1" dirty="0">
                <a:cs typeface="Arial" panose="020B0604020202020204" pitchFamily="34" charset="0"/>
              </a:rPr>
              <a:t> הורדת אימוג</a:t>
            </a:r>
            <a:r>
              <a:rPr lang="en-US" altLang="he-IL" sz="2400" b="1" dirty="0">
                <a:cs typeface="Arial" panose="020B0604020202020204" pitchFamily="34" charset="0"/>
              </a:rPr>
              <a:t>'</a:t>
            </a:r>
            <a:r>
              <a:rPr lang="he-IL" altLang="he-IL" sz="2400" b="1" dirty="0">
                <a:cs typeface="Arial" panose="020B0604020202020204" pitchFamily="34" charset="0"/>
              </a:rPr>
              <a:t>ים</a:t>
            </a:r>
            <a:r>
              <a:rPr lang="en-US" altLang="he-IL" sz="2400" b="1" dirty="0">
                <a:cs typeface="Arial" panose="020B0604020202020204" pitchFamily="34" charset="0"/>
              </a:rPr>
              <a:t>,</a:t>
            </a:r>
            <a:r>
              <a:rPr lang="he-IL" altLang="he-IL" sz="2400" b="1" dirty="0">
                <a:cs typeface="Arial" panose="020B0604020202020204" pitchFamily="34" charset="0"/>
              </a:rPr>
              <a:t> תיוגים</a:t>
            </a:r>
            <a:r>
              <a:rPr lang="en-US" altLang="he-IL" sz="2400" b="1" dirty="0">
                <a:cs typeface="Arial" panose="020B0604020202020204" pitchFamily="34" charset="0"/>
              </a:rPr>
              <a:t>,</a:t>
            </a:r>
            <a:r>
              <a:rPr lang="he-IL" altLang="he-IL" sz="2400" b="1" dirty="0">
                <a:cs typeface="Arial" panose="020B0604020202020204" pitchFamily="34" charset="0"/>
              </a:rPr>
              <a:t> האשטגים</a:t>
            </a:r>
            <a:r>
              <a:rPr lang="en-US" altLang="he-IL" sz="2400" b="1" dirty="0">
                <a:cs typeface="Arial" panose="020B0604020202020204" pitchFamily="34" charset="0"/>
              </a:rPr>
              <a:t>,</a:t>
            </a:r>
            <a:r>
              <a:rPr lang="he-IL" altLang="he-IL" sz="2400" b="1" dirty="0">
                <a:cs typeface="Arial" panose="020B0604020202020204" pitchFamily="34" charset="0"/>
              </a:rPr>
              <a:t> קישורים ועוד סימנים מיותרים לניתוח</a:t>
            </a:r>
          </a:p>
        </p:txBody>
      </p:sp>
    </p:spTree>
    <p:extLst>
      <p:ext uri="{BB962C8B-B14F-4D97-AF65-F5344CB8AC3E}">
        <p14:creationId xmlns:p14="http://schemas.microsoft.com/office/powerpoint/2010/main" val="1296559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a:extLst>
              <a:ext uri="{FF2B5EF4-FFF2-40B4-BE49-F238E27FC236}">
                <a16:creationId xmlns:a16="http://schemas.microsoft.com/office/drawing/2014/main" id="{EC79990B-54F8-25BF-2415-E24664376F3F}"/>
              </a:ext>
            </a:extLst>
          </p:cNvPr>
          <p:cNvSpPr/>
          <p:nvPr/>
        </p:nvSpPr>
        <p:spPr>
          <a:xfrm>
            <a:off x="-2" y="515565"/>
            <a:ext cx="5859626" cy="856035"/>
          </a:xfrm>
          <a:custGeom>
            <a:avLst/>
            <a:gdLst/>
            <a:ahLst/>
            <a:cxnLst>
              <a:cxn ang="0">
                <a:pos x="wd2" y="hd2"/>
              </a:cxn>
              <a:cxn ang="5400000">
                <a:pos x="wd2" y="hd2"/>
              </a:cxn>
              <a:cxn ang="10800000">
                <a:pos x="wd2" y="hd2"/>
              </a:cxn>
              <a:cxn ang="16200000">
                <a:pos x="wd2" y="hd2"/>
              </a:cxn>
            </a:cxnLst>
            <a:rect l="0" t="0" r="r" b="b"/>
            <a:pathLst>
              <a:path w="21600" h="21600" extrusionOk="0">
                <a:moveTo>
                  <a:pt x="2" y="0"/>
                </a:moveTo>
                <a:lnTo>
                  <a:pt x="0" y="21600"/>
                </a:lnTo>
                <a:lnTo>
                  <a:pt x="19134" y="21600"/>
                </a:lnTo>
                <a:lnTo>
                  <a:pt x="21600" y="0"/>
                </a:lnTo>
                <a:lnTo>
                  <a:pt x="2" y="0"/>
                </a:lnTo>
                <a:close/>
              </a:path>
            </a:pathLst>
          </a:custGeom>
          <a:solidFill>
            <a:srgbClr val="FFFFFF"/>
          </a:solidFill>
          <a:ln w="12700">
            <a:miter lim="400000"/>
          </a:ln>
          <a:effectLst>
            <a:outerShdw blurRad="317500" dist="157388" dir="5400000" rotWithShape="0">
              <a:srgbClr val="000000">
                <a:alpha val="32666"/>
              </a:srgbClr>
            </a:outerShdw>
          </a:effectLst>
        </p:spPr>
        <p:txBody>
          <a:bodyPr lIns="50800" tIns="50800" rIns="50800" bIns="50800" anchor="ctr"/>
          <a:lstStyle/>
          <a:p>
            <a:pPr algn="l" defTabSz="2438337" hangingPunct="0"/>
            <a:r>
              <a:rPr lang="en-US" sz="4000" dirty="0">
                <a:solidFill>
                  <a:srgbClr val="023D7B"/>
                </a:solidFill>
                <a:latin typeface="Calibri" panose="020F0502020204030204" pitchFamily="34" charset="0"/>
                <a:cs typeface="Calibri" panose="020F0502020204030204" pitchFamily="34" charset="0"/>
                <a:sym typeface="NarkissNewMF Medium"/>
              </a:rPr>
              <a:t>  Data Cleaning – Stage 3</a:t>
            </a:r>
          </a:p>
        </p:txBody>
      </p:sp>
      <p:pic>
        <p:nvPicPr>
          <p:cNvPr id="6" name="Picture 4">
            <a:extLst>
              <a:ext uri="{FF2B5EF4-FFF2-40B4-BE49-F238E27FC236}">
                <a16:creationId xmlns:a16="http://schemas.microsoft.com/office/drawing/2014/main" id="{C8DEFF12-B67A-0D54-73D7-F4D4F7888D86}"/>
              </a:ext>
            </a:extLst>
          </p:cNvPr>
          <p:cNvPicPr>
            <a:picLocks noChangeAspect="1" noChangeArrowheads="1"/>
          </p:cNvPicPr>
          <p:nvPr/>
        </p:nvPicPr>
        <p:blipFill>
          <a:blip r:embed="rId2">
            <a:alphaModFix amt="70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53300" y="0"/>
            <a:ext cx="3738700" cy="1585609"/>
          </a:xfrm>
          <a:prstGeom prst="rect">
            <a:avLst/>
          </a:prstGeom>
          <a:solidFill>
            <a:schemeClr val="bg1">
              <a:alpha val="48000"/>
            </a:schemeClr>
          </a:solidFill>
          <a:effectLst>
            <a:reflection stA="43000" dist="50800" dir="5400000" sy="-100000" algn="bl" rotWithShape="0"/>
          </a:effectLst>
        </p:spPr>
      </p:pic>
      <p:sp>
        <p:nvSpPr>
          <p:cNvPr id="7" name="מציין מיקום של מספר שקופית 6">
            <a:extLst>
              <a:ext uri="{FF2B5EF4-FFF2-40B4-BE49-F238E27FC236}">
                <a16:creationId xmlns:a16="http://schemas.microsoft.com/office/drawing/2014/main" id="{91EC7A61-650A-CEBE-CB7D-85C0E38BE4D0}"/>
              </a:ext>
            </a:extLst>
          </p:cNvPr>
          <p:cNvSpPr>
            <a:spLocks noGrp="1"/>
          </p:cNvSpPr>
          <p:nvPr>
            <p:ph type="sldNum" sz="quarter" idx="12"/>
          </p:nvPr>
        </p:nvSpPr>
        <p:spPr/>
        <p:txBody>
          <a:bodyPr/>
          <a:lstStyle/>
          <a:p>
            <a:fld id="{CBC545FA-BFE6-4E44-8927-014D7F7D1FC8}" type="slidenum">
              <a:rPr lang="he-IL" b="1" smtClean="0"/>
              <a:t>8</a:t>
            </a:fld>
            <a:endParaRPr lang="he-IL" b="1" dirty="0"/>
          </a:p>
        </p:txBody>
      </p:sp>
      <p:sp>
        <p:nvSpPr>
          <p:cNvPr id="4" name="Rectangle 5">
            <a:extLst>
              <a:ext uri="{FF2B5EF4-FFF2-40B4-BE49-F238E27FC236}">
                <a16:creationId xmlns:a16="http://schemas.microsoft.com/office/drawing/2014/main" id="{6FB6244B-DBF5-6EDA-47CE-AC347A31E81C}"/>
              </a:ext>
            </a:extLst>
          </p:cNvPr>
          <p:cNvSpPr>
            <a:spLocks noChangeArrowheads="1"/>
          </p:cNvSpPr>
          <p:nvPr/>
        </p:nvSpPr>
        <p:spPr bwMode="auto">
          <a:xfrm>
            <a:off x="1035698" y="32283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pic>
        <p:nvPicPr>
          <p:cNvPr id="8194" name="Picture 2">
            <a:extLst>
              <a:ext uri="{FF2B5EF4-FFF2-40B4-BE49-F238E27FC236}">
                <a16:creationId xmlns:a16="http://schemas.microsoft.com/office/drawing/2014/main" id="{66F008EA-AF56-3571-C20E-B0B15102A1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02" y="1806575"/>
            <a:ext cx="8105775" cy="41148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a:extLst>
              <a:ext uri="{FF2B5EF4-FFF2-40B4-BE49-F238E27FC236}">
                <a16:creationId xmlns:a16="http://schemas.microsoft.com/office/drawing/2014/main" id="{5535BA08-B907-EBB2-0EDA-1FD22EEA2885}"/>
              </a:ext>
            </a:extLst>
          </p:cNvPr>
          <p:cNvSpPr>
            <a:spLocks noChangeArrowheads="1"/>
          </p:cNvSpPr>
          <p:nvPr/>
        </p:nvSpPr>
        <p:spPr bwMode="auto">
          <a:xfrm flipH="1">
            <a:off x="8677469" y="3195267"/>
            <a:ext cx="321906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he-IL" altLang="he-IL" sz="2400" b="1" dirty="0">
                <a:cs typeface="Arial" panose="020B0604020202020204" pitchFamily="34" charset="0"/>
              </a:rPr>
              <a:t>בשל מילים בעלי ריבוי פעלים</a:t>
            </a:r>
            <a:r>
              <a:rPr lang="en-US" altLang="he-IL" sz="2400" b="1" dirty="0">
                <a:cs typeface="Arial" panose="020B0604020202020204" pitchFamily="34" charset="0"/>
              </a:rPr>
              <a:t>,</a:t>
            </a:r>
            <a:r>
              <a:rPr lang="he-IL" altLang="he-IL" sz="2400" b="1" dirty="0">
                <a:cs typeface="Arial" panose="020B0604020202020204" pitchFamily="34" charset="0"/>
              </a:rPr>
              <a:t> יחיד</a:t>
            </a:r>
            <a:r>
              <a:rPr lang="en-US" altLang="he-IL" sz="2400" b="1" dirty="0">
                <a:cs typeface="Arial" panose="020B0604020202020204" pitchFamily="34" charset="0"/>
              </a:rPr>
              <a:t>/</a:t>
            </a:r>
            <a:r>
              <a:rPr lang="he-IL" altLang="he-IL" sz="2400" b="1" dirty="0">
                <a:cs typeface="Arial" panose="020B0604020202020204" pitchFamily="34" charset="0"/>
              </a:rPr>
              <a:t>רבים וכד</a:t>
            </a:r>
            <a:r>
              <a:rPr lang="en-US" altLang="he-IL" sz="2400" b="1" dirty="0">
                <a:cs typeface="Arial" panose="020B0604020202020204" pitchFamily="34" charset="0"/>
              </a:rPr>
              <a:t>'</a:t>
            </a:r>
            <a:endParaRPr lang="he-IL" altLang="he-IL" sz="2400" b="1" dirty="0">
              <a:cs typeface="Arial" panose="020B0604020202020204" pitchFamily="34" charset="0"/>
            </a:endParaRPr>
          </a:p>
          <a:p>
            <a:pPr eaLnBrk="0" fontAlgn="base" hangingPunct="0">
              <a:spcBef>
                <a:spcPct val="0"/>
              </a:spcBef>
              <a:spcAft>
                <a:spcPct val="0"/>
              </a:spcAft>
            </a:pPr>
            <a:r>
              <a:rPr lang="he-IL" altLang="he-IL" sz="2400" b="1" dirty="0">
                <a:cs typeface="Arial" panose="020B0604020202020204" pitchFamily="34" charset="0"/>
              </a:rPr>
              <a:t>ביצענו איחוד למילים על פי שורש מילה משותף.</a:t>
            </a:r>
          </a:p>
        </p:txBody>
      </p:sp>
    </p:spTree>
    <p:extLst>
      <p:ext uri="{BB962C8B-B14F-4D97-AF65-F5344CB8AC3E}">
        <p14:creationId xmlns:p14="http://schemas.microsoft.com/office/powerpoint/2010/main" val="3601429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C8DEFF12-B67A-0D54-73D7-F4D4F7888D86}"/>
              </a:ext>
            </a:extLst>
          </p:cNvPr>
          <p:cNvPicPr>
            <a:picLocks noChangeAspect="1" noChangeArrowheads="1"/>
          </p:cNvPicPr>
          <p:nvPr/>
        </p:nvPicPr>
        <p:blipFill>
          <a:blip r:embed="rId2">
            <a:alphaModFix amt="70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53300" y="0"/>
            <a:ext cx="3738700" cy="1585609"/>
          </a:xfrm>
          <a:prstGeom prst="rect">
            <a:avLst/>
          </a:prstGeom>
          <a:solidFill>
            <a:schemeClr val="bg1">
              <a:alpha val="48000"/>
            </a:schemeClr>
          </a:solidFill>
          <a:effectLst>
            <a:reflection stA="43000" dist="50800" dir="5400000" sy="-100000" algn="bl" rotWithShape="0"/>
          </a:effectLst>
        </p:spPr>
      </p:pic>
      <p:sp>
        <p:nvSpPr>
          <p:cNvPr id="7" name="מציין מיקום של מספר שקופית 6">
            <a:extLst>
              <a:ext uri="{FF2B5EF4-FFF2-40B4-BE49-F238E27FC236}">
                <a16:creationId xmlns:a16="http://schemas.microsoft.com/office/drawing/2014/main" id="{91EC7A61-650A-CEBE-CB7D-85C0E38BE4D0}"/>
              </a:ext>
            </a:extLst>
          </p:cNvPr>
          <p:cNvSpPr>
            <a:spLocks noGrp="1"/>
          </p:cNvSpPr>
          <p:nvPr>
            <p:ph type="sldNum" sz="quarter" idx="12"/>
          </p:nvPr>
        </p:nvSpPr>
        <p:spPr/>
        <p:txBody>
          <a:bodyPr/>
          <a:lstStyle/>
          <a:p>
            <a:fld id="{CBC545FA-BFE6-4E44-8927-014D7F7D1FC8}" type="slidenum">
              <a:rPr lang="he-IL" b="1" smtClean="0"/>
              <a:t>9</a:t>
            </a:fld>
            <a:endParaRPr lang="he-IL" b="1" dirty="0"/>
          </a:p>
        </p:txBody>
      </p:sp>
      <p:sp>
        <p:nvSpPr>
          <p:cNvPr id="4" name="Rectangle 5">
            <a:extLst>
              <a:ext uri="{FF2B5EF4-FFF2-40B4-BE49-F238E27FC236}">
                <a16:creationId xmlns:a16="http://schemas.microsoft.com/office/drawing/2014/main" id="{6FB6244B-DBF5-6EDA-47CE-AC347A31E81C}"/>
              </a:ext>
            </a:extLst>
          </p:cNvPr>
          <p:cNvSpPr>
            <a:spLocks noChangeArrowheads="1"/>
          </p:cNvSpPr>
          <p:nvPr/>
        </p:nvSpPr>
        <p:spPr bwMode="auto">
          <a:xfrm>
            <a:off x="1035698" y="32283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sp>
        <p:nvSpPr>
          <p:cNvPr id="8" name="Shape">
            <a:extLst>
              <a:ext uri="{FF2B5EF4-FFF2-40B4-BE49-F238E27FC236}">
                <a16:creationId xmlns:a16="http://schemas.microsoft.com/office/drawing/2014/main" id="{A3886952-EF80-FA8A-A25B-29844DCC9666}"/>
              </a:ext>
            </a:extLst>
          </p:cNvPr>
          <p:cNvSpPr/>
          <p:nvPr/>
        </p:nvSpPr>
        <p:spPr>
          <a:xfrm>
            <a:off x="0" y="515565"/>
            <a:ext cx="5663682" cy="856035"/>
          </a:xfrm>
          <a:custGeom>
            <a:avLst/>
            <a:gdLst/>
            <a:ahLst/>
            <a:cxnLst>
              <a:cxn ang="0">
                <a:pos x="wd2" y="hd2"/>
              </a:cxn>
              <a:cxn ang="5400000">
                <a:pos x="wd2" y="hd2"/>
              </a:cxn>
              <a:cxn ang="10800000">
                <a:pos x="wd2" y="hd2"/>
              </a:cxn>
              <a:cxn ang="16200000">
                <a:pos x="wd2" y="hd2"/>
              </a:cxn>
            </a:cxnLst>
            <a:rect l="0" t="0" r="r" b="b"/>
            <a:pathLst>
              <a:path w="21600" h="21600" extrusionOk="0">
                <a:moveTo>
                  <a:pt x="2" y="0"/>
                </a:moveTo>
                <a:lnTo>
                  <a:pt x="0" y="21600"/>
                </a:lnTo>
                <a:lnTo>
                  <a:pt x="19134" y="21600"/>
                </a:lnTo>
                <a:lnTo>
                  <a:pt x="21600" y="0"/>
                </a:lnTo>
                <a:lnTo>
                  <a:pt x="2" y="0"/>
                </a:lnTo>
                <a:close/>
              </a:path>
            </a:pathLst>
          </a:custGeom>
          <a:solidFill>
            <a:srgbClr val="FFFFFF"/>
          </a:solidFill>
          <a:ln w="12700">
            <a:miter lim="400000"/>
          </a:ln>
          <a:effectLst>
            <a:outerShdw blurRad="317500" dist="157388" dir="5400000" rotWithShape="0">
              <a:srgbClr val="000000">
                <a:alpha val="32666"/>
              </a:srgbClr>
            </a:outerShdw>
          </a:effectLst>
        </p:spPr>
        <p:txBody>
          <a:bodyPr lIns="50800" tIns="50800" rIns="50800" bIns="50800" anchor="ctr"/>
          <a:lstStyle/>
          <a:p>
            <a:pPr algn="l" defTabSz="2438337" hangingPunct="0"/>
            <a:r>
              <a:rPr lang="en-US" sz="4000" dirty="0">
                <a:solidFill>
                  <a:srgbClr val="023D7B"/>
                </a:solidFill>
                <a:latin typeface="Calibri" panose="020F0502020204030204" pitchFamily="34" charset="0"/>
                <a:cs typeface="Calibri" panose="020F0502020204030204" pitchFamily="34" charset="0"/>
                <a:sym typeface="NarkissNewMF Medium"/>
              </a:rPr>
              <a:t>  Processing &amp; Analysis</a:t>
            </a:r>
          </a:p>
        </p:txBody>
      </p:sp>
      <p:pic>
        <p:nvPicPr>
          <p:cNvPr id="9" name="תמונה 8">
            <a:extLst>
              <a:ext uri="{FF2B5EF4-FFF2-40B4-BE49-F238E27FC236}">
                <a16:creationId xmlns:a16="http://schemas.microsoft.com/office/drawing/2014/main" id="{54DAB07B-4DCB-E3AF-2BDD-35303EE9135C}"/>
              </a:ext>
            </a:extLst>
          </p:cNvPr>
          <p:cNvPicPr>
            <a:picLocks noChangeAspect="1"/>
          </p:cNvPicPr>
          <p:nvPr/>
        </p:nvPicPr>
        <p:blipFill rotWithShape="1">
          <a:blip r:embed="rId4"/>
          <a:srcRect l="554" r="48039" b="55278"/>
          <a:stretch/>
        </p:blipFill>
        <p:spPr bwMode="auto">
          <a:xfrm>
            <a:off x="83975" y="2626786"/>
            <a:ext cx="5178490" cy="3715649"/>
          </a:xfrm>
          <a:prstGeom prst="rect">
            <a:avLst/>
          </a:prstGeom>
          <a:ln>
            <a:noFill/>
          </a:ln>
          <a:extLst>
            <a:ext uri="{53640926-AAD7-44D8-BBD7-CCE9431645EC}">
              <a14:shadowObscured xmlns:a14="http://schemas.microsoft.com/office/drawing/2010/main"/>
            </a:ext>
          </a:extLst>
        </p:spPr>
      </p:pic>
      <p:sp>
        <p:nvSpPr>
          <p:cNvPr id="10" name="Rectangle 6">
            <a:extLst>
              <a:ext uri="{FF2B5EF4-FFF2-40B4-BE49-F238E27FC236}">
                <a16:creationId xmlns:a16="http://schemas.microsoft.com/office/drawing/2014/main" id="{EA17E4F2-579A-BD52-9E79-373C24F65B3C}"/>
              </a:ext>
            </a:extLst>
          </p:cNvPr>
          <p:cNvSpPr>
            <a:spLocks noChangeArrowheads="1"/>
          </p:cNvSpPr>
          <p:nvPr/>
        </p:nvSpPr>
        <p:spPr bwMode="auto">
          <a:xfrm flipH="1">
            <a:off x="9909110" y="2388522"/>
            <a:ext cx="228289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he-IL" altLang="he-IL" sz="2400" b="1" dirty="0">
                <a:cs typeface="Arial" panose="020B0604020202020204" pitchFamily="34" charset="0"/>
              </a:rPr>
              <a:t>הוצאת 10 המילים הכי נפוצות מתוך הציוצים לאחר ניקוי סופי.</a:t>
            </a:r>
          </a:p>
          <a:p>
            <a:pPr eaLnBrk="0" fontAlgn="base" hangingPunct="0">
              <a:spcBef>
                <a:spcPct val="0"/>
              </a:spcBef>
              <a:spcAft>
                <a:spcPct val="0"/>
              </a:spcAft>
            </a:pPr>
            <a:endParaRPr lang="he-IL" altLang="he-IL" sz="2400" b="1" dirty="0">
              <a:cs typeface="Arial" panose="020B0604020202020204" pitchFamily="34" charset="0"/>
            </a:endParaRPr>
          </a:p>
          <a:p>
            <a:pPr eaLnBrk="0" fontAlgn="base" hangingPunct="0">
              <a:spcBef>
                <a:spcPct val="0"/>
              </a:spcBef>
              <a:spcAft>
                <a:spcPct val="0"/>
              </a:spcAft>
            </a:pPr>
            <a:r>
              <a:rPr lang="he-IL" altLang="he-IL" sz="2400" b="1" dirty="0">
                <a:cs typeface="Arial" panose="020B0604020202020204" pitchFamily="34" charset="0"/>
              </a:rPr>
              <a:t>ופילוג הציוצים על פי רגש – חיובי</a:t>
            </a:r>
            <a:r>
              <a:rPr lang="en-US" altLang="he-IL" sz="2400" b="1" dirty="0">
                <a:cs typeface="Arial" panose="020B0604020202020204" pitchFamily="34" charset="0"/>
              </a:rPr>
              <a:t>,</a:t>
            </a:r>
            <a:r>
              <a:rPr lang="he-IL" altLang="he-IL" sz="2400" b="1" dirty="0">
                <a:cs typeface="Arial" panose="020B0604020202020204" pitchFamily="34" charset="0"/>
              </a:rPr>
              <a:t> שלילי וניטרלי</a:t>
            </a:r>
          </a:p>
        </p:txBody>
      </p:sp>
      <p:pic>
        <p:nvPicPr>
          <p:cNvPr id="7170" name="Picture 2">
            <a:extLst>
              <a:ext uri="{FF2B5EF4-FFF2-40B4-BE49-F238E27FC236}">
                <a16:creationId xmlns:a16="http://schemas.microsoft.com/office/drawing/2014/main" id="{D6EA3413-8001-BABF-B8BA-3F5E3B3679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2283" y="2371739"/>
            <a:ext cx="5418656" cy="4167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740292"/>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TotalTime>
  <Words>835</Words>
  <Application>Microsoft Office PowerPoint</Application>
  <PresentationFormat>מסך רחב</PresentationFormat>
  <Paragraphs>87</Paragraphs>
  <Slides>15</Slides>
  <Notes>0</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15</vt:i4>
      </vt:variant>
    </vt:vector>
  </HeadingPairs>
  <TitlesOfParts>
    <vt:vector size="23" baseType="lpstr">
      <vt:lpstr>-apple-system</vt:lpstr>
      <vt:lpstr>Arial</vt:lpstr>
      <vt:lpstr>Barrio</vt:lpstr>
      <vt:lpstr>Calibri</vt:lpstr>
      <vt:lpstr>Calibri Light</vt:lpstr>
      <vt:lpstr>Gisha</vt:lpstr>
      <vt:lpstr>Roboto</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ליעד בן יחיאל</dc:creator>
  <cp:lastModifiedBy>ליעד בן יחיאל</cp:lastModifiedBy>
  <cp:revision>7</cp:revision>
  <dcterms:created xsi:type="dcterms:W3CDTF">2022-05-07T21:40:54Z</dcterms:created>
  <dcterms:modified xsi:type="dcterms:W3CDTF">2022-05-08T16:03:01Z</dcterms:modified>
</cp:coreProperties>
</file>