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2" r:id="rId6"/>
    <p:sldId id="261" r:id="rId7"/>
    <p:sldId id="265" r:id="rId8"/>
    <p:sldId id="267" r:id="rId9"/>
    <p:sldId id="266" r:id="rId10"/>
    <p:sldId id="269" r:id="rId11"/>
    <p:sldId id="270" r:id="rId12"/>
    <p:sldId id="271" r:id="rId13"/>
    <p:sldId id="272" r:id="rId14"/>
    <p:sldId id="274" r:id="rId15"/>
    <p:sldId id="278" r:id="rId16"/>
    <p:sldId id="275" r:id="rId17"/>
    <p:sldId id="276" r:id="rId18"/>
    <p:sldId id="277" r:id="rId19"/>
    <p:sldId id="263" r:id="rId20"/>
    <p:sldId id="279" r:id="rId21"/>
    <p:sldId id="281" r:id="rId22"/>
    <p:sldId id="282" r:id="rId23"/>
    <p:sldId id="280" r:id="rId24"/>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80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13"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3AA2631-700F-495F-B7F0-1B3413FFC4E8}"/>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a:p>
        </p:txBody>
      </p:sp>
      <p:sp>
        <p:nvSpPr>
          <p:cNvPr id="3" name="כותרת משנה 2">
            <a:extLst>
              <a:ext uri="{FF2B5EF4-FFF2-40B4-BE49-F238E27FC236}">
                <a16:creationId xmlns:a16="http://schemas.microsoft.com/office/drawing/2014/main" id="{B1618A06-8527-4691-B3BB-374D32B1BB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sp>
        <p:nvSpPr>
          <p:cNvPr id="4" name="מציין מיקום של תאריך 3">
            <a:extLst>
              <a:ext uri="{FF2B5EF4-FFF2-40B4-BE49-F238E27FC236}">
                <a16:creationId xmlns:a16="http://schemas.microsoft.com/office/drawing/2014/main" id="{393800B3-9AC2-405A-BFB1-CCE0B868587F}"/>
              </a:ext>
            </a:extLst>
          </p:cNvPr>
          <p:cNvSpPr>
            <a:spLocks noGrp="1"/>
          </p:cNvSpPr>
          <p:nvPr>
            <p:ph type="dt" sz="half" idx="10"/>
          </p:nvPr>
        </p:nvSpPr>
        <p:spPr/>
        <p:txBody>
          <a:bodyPr/>
          <a:lstStyle/>
          <a:p>
            <a:fld id="{99F7AA11-607B-4058-B384-C316AEDED38C}" type="datetimeFigureOut">
              <a:rPr lang="en-US" smtClean="0"/>
              <a:t>6/22/2021</a:t>
            </a:fld>
            <a:endParaRPr lang="en-US"/>
          </a:p>
        </p:txBody>
      </p:sp>
      <p:sp>
        <p:nvSpPr>
          <p:cNvPr id="5" name="מציין מיקום של כותרת תחתונה 4">
            <a:extLst>
              <a:ext uri="{FF2B5EF4-FFF2-40B4-BE49-F238E27FC236}">
                <a16:creationId xmlns:a16="http://schemas.microsoft.com/office/drawing/2014/main" id="{A3E1227D-E6AE-4733-9AD3-093F28DDEE60}"/>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6F22BDCA-03B9-472C-807F-AA83D457AB00}"/>
              </a:ext>
            </a:extLst>
          </p:cNvPr>
          <p:cNvSpPr>
            <a:spLocks noGrp="1"/>
          </p:cNvSpPr>
          <p:nvPr>
            <p:ph type="sldNum" sz="quarter" idx="12"/>
          </p:nvPr>
        </p:nvSpPr>
        <p:spPr/>
        <p:txBody>
          <a:bodyPr/>
          <a:lstStyle/>
          <a:p>
            <a:fld id="{B55E12D6-6BE9-4DF0-A921-A8D93D427246}" type="slidenum">
              <a:rPr lang="en-US" smtClean="0"/>
              <a:t>‹#›</a:t>
            </a:fld>
            <a:endParaRPr lang="en-US"/>
          </a:p>
        </p:txBody>
      </p:sp>
    </p:spTree>
    <p:extLst>
      <p:ext uri="{BB962C8B-B14F-4D97-AF65-F5344CB8AC3E}">
        <p14:creationId xmlns:p14="http://schemas.microsoft.com/office/powerpoint/2010/main" val="4216111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1887572-7373-495B-9EB9-140C7653F2E6}"/>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2305EF1D-280B-43AE-BC2E-B05D5D81FED5}"/>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BB2BE589-ECE2-4480-91AA-BB70901067A7}"/>
              </a:ext>
            </a:extLst>
          </p:cNvPr>
          <p:cNvSpPr>
            <a:spLocks noGrp="1"/>
          </p:cNvSpPr>
          <p:nvPr>
            <p:ph type="dt" sz="half" idx="10"/>
          </p:nvPr>
        </p:nvSpPr>
        <p:spPr/>
        <p:txBody>
          <a:bodyPr/>
          <a:lstStyle/>
          <a:p>
            <a:fld id="{99F7AA11-607B-4058-B384-C316AEDED38C}" type="datetimeFigureOut">
              <a:rPr lang="en-US" smtClean="0"/>
              <a:t>6/22/2021</a:t>
            </a:fld>
            <a:endParaRPr lang="en-US"/>
          </a:p>
        </p:txBody>
      </p:sp>
      <p:sp>
        <p:nvSpPr>
          <p:cNvPr id="5" name="מציין מיקום של כותרת תחתונה 4">
            <a:extLst>
              <a:ext uri="{FF2B5EF4-FFF2-40B4-BE49-F238E27FC236}">
                <a16:creationId xmlns:a16="http://schemas.microsoft.com/office/drawing/2014/main" id="{D1182355-D420-4132-A4EA-6563260B058D}"/>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5CA7AFD1-8089-436B-81F8-C439A45B3149}"/>
              </a:ext>
            </a:extLst>
          </p:cNvPr>
          <p:cNvSpPr>
            <a:spLocks noGrp="1"/>
          </p:cNvSpPr>
          <p:nvPr>
            <p:ph type="sldNum" sz="quarter" idx="12"/>
          </p:nvPr>
        </p:nvSpPr>
        <p:spPr/>
        <p:txBody>
          <a:bodyPr/>
          <a:lstStyle/>
          <a:p>
            <a:fld id="{B55E12D6-6BE9-4DF0-A921-A8D93D427246}" type="slidenum">
              <a:rPr lang="en-US" smtClean="0"/>
              <a:t>‹#›</a:t>
            </a:fld>
            <a:endParaRPr lang="en-US"/>
          </a:p>
        </p:txBody>
      </p:sp>
    </p:spTree>
    <p:extLst>
      <p:ext uri="{BB962C8B-B14F-4D97-AF65-F5344CB8AC3E}">
        <p14:creationId xmlns:p14="http://schemas.microsoft.com/office/powerpoint/2010/main" val="3793946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03B25CDB-9B4A-492E-A5E7-1CCFC90E10AA}"/>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A500BE3A-4CA4-4EE3-B1C2-F3C68E1B4488}"/>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FDFE836A-409C-4273-B248-CA4BD86CF4B1}"/>
              </a:ext>
            </a:extLst>
          </p:cNvPr>
          <p:cNvSpPr>
            <a:spLocks noGrp="1"/>
          </p:cNvSpPr>
          <p:nvPr>
            <p:ph type="dt" sz="half" idx="10"/>
          </p:nvPr>
        </p:nvSpPr>
        <p:spPr/>
        <p:txBody>
          <a:bodyPr/>
          <a:lstStyle/>
          <a:p>
            <a:fld id="{99F7AA11-607B-4058-B384-C316AEDED38C}" type="datetimeFigureOut">
              <a:rPr lang="en-US" smtClean="0"/>
              <a:t>6/22/2021</a:t>
            </a:fld>
            <a:endParaRPr lang="en-US"/>
          </a:p>
        </p:txBody>
      </p:sp>
      <p:sp>
        <p:nvSpPr>
          <p:cNvPr id="5" name="מציין מיקום של כותרת תחתונה 4">
            <a:extLst>
              <a:ext uri="{FF2B5EF4-FFF2-40B4-BE49-F238E27FC236}">
                <a16:creationId xmlns:a16="http://schemas.microsoft.com/office/drawing/2014/main" id="{E07EF161-7CD4-4AE4-86C3-07FAD4DE23C6}"/>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A1678FF0-4E08-43B8-B04D-75F27CAE368D}"/>
              </a:ext>
            </a:extLst>
          </p:cNvPr>
          <p:cNvSpPr>
            <a:spLocks noGrp="1"/>
          </p:cNvSpPr>
          <p:nvPr>
            <p:ph type="sldNum" sz="quarter" idx="12"/>
          </p:nvPr>
        </p:nvSpPr>
        <p:spPr/>
        <p:txBody>
          <a:bodyPr/>
          <a:lstStyle/>
          <a:p>
            <a:fld id="{B55E12D6-6BE9-4DF0-A921-A8D93D427246}" type="slidenum">
              <a:rPr lang="en-US" smtClean="0"/>
              <a:t>‹#›</a:t>
            </a:fld>
            <a:endParaRPr lang="en-US"/>
          </a:p>
        </p:txBody>
      </p:sp>
    </p:spTree>
    <p:extLst>
      <p:ext uri="{BB962C8B-B14F-4D97-AF65-F5344CB8AC3E}">
        <p14:creationId xmlns:p14="http://schemas.microsoft.com/office/powerpoint/2010/main" val="43169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8F58F6B-D000-4C07-B9B5-DF8797FC1109}"/>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59CDC9E7-C418-4EDB-A438-5084409221AA}"/>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1A8493D8-52F0-44FE-8C7A-C3B049F22D94}"/>
              </a:ext>
            </a:extLst>
          </p:cNvPr>
          <p:cNvSpPr>
            <a:spLocks noGrp="1"/>
          </p:cNvSpPr>
          <p:nvPr>
            <p:ph type="dt" sz="half" idx="10"/>
          </p:nvPr>
        </p:nvSpPr>
        <p:spPr/>
        <p:txBody>
          <a:bodyPr/>
          <a:lstStyle/>
          <a:p>
            <a:fld id="{99F7AA11-607B-4058-B384-C316AEDED38C}" type="datetimeFigureOut">
              <a:rPr lang="en-US" smtClean="0"/>
              <a:t>6/22/2021</a:t>
            </a:fld>
            <a:endParaRPr lang="en-US"/>
          </a:p>
        </p:txBody>
      </p:sp>
      <p:sp>
        <p:nvSpPr>
          <p:cNvPr id="5" name="מציין מיקום של כותרת תחתונה 4">
            <a:extLst>
              <a:ext uri="{FF2B5EF4-FFF2-40B4-BE49-F238E27FC236}">
                <a16:creationId xmlns:a16="http://schemas.microsoft.com/office/drawing/2014/main" id="{F2640BBF-0AFC-4D60-8755-70438434F6DE}"/>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E5FA3363-C5A5-421C-8273-BA481DEFCD14}"/>
              </a:ext>
            </a:extLst>
          </p:cNvPr>
          <p:cNvSpPr>
            <a:spLocks noGrp="1"/>
          </p:cNvSpPr>
          <p:nvPr>
            <p:ph type="sldNum" sz="quarter" idx="12"/>
          </p:nvPr>
        </p:nvSpPr>
        <p:spPr/>
        <p:txBody>
          <a:bodyPr/>
          <a:lstStyle/>
          <a:p>
            <a:fld id="{B55E12D6-6BE9-4DF0-A921-A8D93D427246}" type="slidenum">
              <a:rPr lang="en-US" smtClean="0"/>
              <a:t>‹#›</a:t>
            </a:fld>
            <a:endParaRPr lang="en-US"/>
          </a:p>
        </p:txBody>
      </p:sp>
    </p:spTree>
    <p:extLst>
      <p:ext uri="{BB962C8B-B14F-4D97-AF65-F5344CB8AC3E}">
        <p14:creationId xmlns:p14="http://schemas.microsoft.com/office/powerpoint/2010/main" val="133958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C2F7334-E26B-4E5A-8569-594C1B444ADF}"/>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217505DE-57E1-4559-888A-843823005A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B4B230D6-E94B-4D23-A842-3BB382BE9F31}"/>
              </a:ext>
            </a:extLst>
          </p:cNvPr>
          <p:cNvSpPr>
            <a:spLocks noGrp="1"/>
          </p:cNvSpPr>
          <p:nvPr>
            <p:ph type="dt" sz="half" idx="10"/>
          </p:nvPr>
        </p:nvSpPr>
        <p:spPr/>
        <p:txBody>
          <a:bodyPr/>
          <a:lstStyle/>
          <a:p>
            <a:fld id="{99F7AA11-607B-4058-B384-C316AEDED38C}" type="datetimeFigureOut">
              <a:rPr lang="en-US" smtClean="0"/>
              <a:t>6/22/2021</a:t>
            </a:fld>
            <a:endParaRPr lang="en-US"/>
          </a:p>
        </p:txBody>
      </p:sp>
      <p:sp>
        <p:nvSpPr>
          <p:cNvPr id="5" name="מציין מיקום של כותרת תחתונה 4">
            <a:extLst>
              <a:ext uri="{FF2B5EF4-FFF2-40B4-BE49-F238E27FC236}">
                <a16:creationId xmlns:a16="http://schemas.microsoft.com/office/drawing/2014/main" id="{2180B3E4-528F-4029-AB5C-F3818CC86C04}"/>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BD72E230-9917-44E1-AB5F-91D43ADEAC47}"/>
              </a:ext>
            </a:extLst>
          </p:cNvPr>
          <p:cNvSpPr>
            <a:spLocks noGrp="1"/>
          </p:cNvSpPr>
          <p:nvPr>
            <p:ph type="sldNum" sz="quarter" idx="12"/>
          </p:nvPr>
        </p:nvSpPr>
        <p:spPr/>
        <p:txBody>
          <a:bodyPr/>
          <a:lstStyle/>
          <a:p>
            <a:fld id="{B55E12D6-6BE9-4DF0-A921-A8D93D427246}" type="slidenum">
              <a:rPr lang="en-US" smtClean="0"/>
              <a:t>‹#›</a:t>
            </a:fld>
            <a:endParaRPr lang="en-US"/>
          </a:p>
        </p:txBody>
      </p:sp>
    </p:spTree>
    <p:extLst>
      <p:ext uri="{BB962C8B-B14F-4D97-AF65-F5344CB8AC3E}">
        <p14:creationId xmlns:p14="http://schemas.microsoft.com/office/powerpoint/2010/main" val="4169240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8749BBA-9EF2-40B2-A5DD-D272A3D102FE}"/>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E9246AD4-A4B8-42F5-A371-CE7DCF698CB4}"/>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תוכן 3">
            <a:extLst>
              <a:ext uri="{FF2B5EF4-FFF2-40B4-BE49-F238E27FC236}">
                <a16:creationId xmlns:a16="http://schemas.microsoft.com/office/drawing/2014/main" id="{E3ACFD92-842A-4F85-B92F-1F06A4FB7983}"/>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של תאריך 4">
            <a:extLst>
              <a:ext uri="{FF2B5EF4-FFF2-40B4-BE49-F238E27FC236}">
                <a16:creationId xmlns:a16="http://schemas.microsoft.com/office/drawing/2014/main" id="{7C557677-27F9-4CF5-841D-53A6CE146E58}"/>
              </a:ext>
            </a:extLst>
          </p:cNvPr>
          <p:cNvSpPr>
            <a:spLocks noGrp="1"/>
          </p:cNvSpPr>
          <p:nvPr>
            <p:ph type="dt" sz="half" idx="10"/>
          </p:nvPr>
        </p:nvSpPr>
        <p:spPr/>
        <p:txBody>
          <a:bodyPr/>
          <a:lstStyle/>
          <a:p>
            <a:fld id="{99F7AA11-607B-4058-B384-C316AEDED38C}" type="datetimeFigureOut">
              <a:rPr lang="en-US" smtClean="0"/>
              <a:t>6/22/2021</a:t>
            </a:fld>
            <a:endParaRPr lang="en-US"/>
          </a:p>
        </p:txBody>
      </p:sp>
      <p:sp>
        <p:nvSpPr>
          <p:cNvPr id="6" name="מציין מיקום של כותרת תחתונה 5">
            <a:extLst>
              <a:ext uri="{FF2B5EF4-FFF2-40B4-BE49-F238E27FC236}">
                <a16:creationId xmlns:a16="http://schemas.microsoft.com/office/drawing/2014/main" id="{7F497767-2395-4526-890E-CFF0A5332F7E}"/>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0BA1E101-3F35-4149-B48F-2D0D5C961459}"/>
              </a:ext>
            </a:extLst>
          </p:cNvPr>
          <p:cNvSpPr>
            <a:spLocks noGrp="1"/>
          </p:cNvSpPr>
          <p:nvPr>
            <p:ph type="sldNum" sz="quarter" idx="12"/>
          </p:nvPr>
        </p:nvSpPr>
        <p:spPr/>
        <p:txBody>
          <a:bodyPr/>
          <a:lstStyle/>
          <a:p>
            <a:fld id="{B55E12D6-6BE9-4DF0-A921-A8D93D427246}" type="slidenum">
              <a:rPr lang="en-US" smtClean="0"/>
              <a:t>‹#›</a:t>
            </a:fld>
            <a:endParaRPr lang="en-US"/>
          </a:p>
        </p:txBody>
      </p:sp>
    </p:spTree>
    <p:extLst>
      <p:ext uri="{BB962C8B-B14F-4D97-AF65-F5344CB8AC3E}">
        <p14:creationId xmlns:p14="http://schemas.microsoft.com/office/powerpoint/2010/main" val="2342724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E176AFF-7743-49E7-AE3F-3379624B84ED}"/>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DFD39210-3D50-4E60-B6C5-03F6B00785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0F5E2A55-C357-49CD-96F1-4A5231ED5834}"/>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טקסט 4">
            <a:extLst>
              <a:ext uri="{FF2B5EF4-FFF2-40B4-BE49-F238E27FC236}">
                <a16:creationId xmlns:a16="http://schemas.microsoft.com/office/drawing/2014/main" id="{FCAA6765-3BA5-40A4-B52B-77A0A4E5BC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4FFC075-85FE-443C-8CC4-F8AA02562E72}"/>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מציין מיקום של תאריך 6">
            <a:extLst>
              <a:ext uri="{FF2B5EF4-FFF2-40B4-BE49-F238E27FC236}">
                <a16:creationId xmlns:a16="http://schemas.microsoft.com/office/drawing/2014/main" id="{2816EDEC-54B7-4224-B37E-43AD4A3616E2}"/>
              </a:ext>
            </a:extLst>
          </p:cNvPr>
          <p:cNvSpPr>
            <a:spLocks noGrp="1"/>
          </p:cNvSpPr>
          <p:nvPr>
            <p:ph type="dt" sz="half" idx="10"/>
          </p:nvPr>
        </p:nvSpPr>
        <p:spPr/>
        <p:txBody>
          <a:bodyPr/>
          <a:lstStyle/>
          <a:p>
            <a:fld id="{99F7AA11-607B-4058-B384-C316AEDED38C}" type="datetimeFigureOut">
              <a:rPr lang="en-US" smtClean="0"/>
              <a:t>6/22/2021</a:t>
            </a:fld>
            <a:endParaRPr lang="en-US"/>
          </a:p>
        </p:txBody>
      </p:sp>
      <p:sp>
        <p:nvSpPr>
          <p:cNvPr id="8" name="מציין מיקום של כותרת תחתונה 7">
            <a:extLst>
              <a:ext uri="{FF2B5EF4-FFF2-40B4-BE49-F238E27FC236}">
                <a16:creationId xmlns:a16="http://schemas.microsoft.com/office/drawing/2014/main" id="{1976D473-A329-4397-BBFB-EBEA13384859}"/>
              </a:ext>
            </a:extLst>
          </p:cNvPr>
          <p:cNvSpPr>
            <a:spLocks noGrp="1"/>
          </p:cNvSpPr>
          <p:nvPr>
            <p:ph type="ftr" sz="quarter" idx="11"/>
          </p:nvPr>
        </p:nvSpPr>
        <p:spPr/>
        <p:txBody>
          <a:bodyPr/>
          <a:lstStyle/>
          <a:p>
            <a:endParaRPr lang="en-US"/>
          </a:p>
        </p:txBody>
      </p:sp>
      <p:sp>
        <p:nvSpPr>
          <p:cNvPr id="9" name="מציין מיקום של מספר שקופית 8">
            <a:extLst>
              <a:ext uri="{FF2B5EF4-FFF2-40B4-BE49-F238E27FC236}">
                <a16:creationId xmlns:a16="http://schemas.microsoft.com/office/drawing/2014/main" id="{A4D5AC31-74FB-46E9-975A-AE557C208B8E}"/>
              </a:ext>
            </a:extLst>
          </p:cNvPr>
          <p:cNvSpPr>
            <a:spLocks noGrp="1"/>
          </p:cNvSpPr>
          <p:nvPr>
            <p:ph type="sldNum" sz="quarter" idx="12"/>
          </p:nvPr>
        </p:nvSpPr>
        <p:spPr/>
        <p:txBody>
          <a:bodyPr/>
          <a:lstStyle/>
          <a:p>
            <a:fld id="{B55E12D6-6BE9-4DF0-A921-A8D93D427246}" type="slidenum">
              <a:rPr lang="en-US" smtClean="0"/>
              <a:t>‹#›</a:t>
            </a:fld>
            <a:endParaRPr lang="en-US"/>
          </a:p>
        </p:txBody>
      </p:sp>
    </p:spTree>
    <p:extLst>
      <p:ext uri="{BB962C8B-B14F-4D97-AF65-F5344CB8AC3E}">
        <p14:creationId xmlns:p14="http://schemas.microsoft.com/office/powerpoint/2010/main" val="366583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58EC5E5-CF97-43EF-93E2-594BB7EA284A}"/>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תאריך 2">
            <a:extLst>
              <a:ext uri="{FF2B5EF4-FFF2-40B4-BE49-F238E27FC236}">
                <a16:creationId xmlns:a16="http://schemas.microsoft.com/office/drawing/2014/main" id="{6E62A577-A716-4E56-B8FD-1A5071E5ECAA}"/>
              </a:ext>
            </a:extLst>
          </p:cNvPr>
          <p:cNvSpPr>
            <a:spLocks noGrp="1"/>
          </p:cNvSpPr>
          <p:nvPr>
            <p:ph type="dt" sz="half" idx="10"/>
          </p:nvPr>
        </p:nvSpPr>
        <p:spPr/>
        <p:txBody>
          <a:bodyPr/>
          <a:lstStyle/>
          <a:p>
            <a:fld id="{99F7AA11-607B-4058-B384-C316AEDED38C}" type="datetimeFigureOut">
              <a:rPr lang="en-US" smtClean="0"/>
              <a:t>6/22/2021</a:t>
            </a:fld>
            <a:endParaRPr lang="en-US"/>
          </a:p>
        </p:txBody>
      </p:sp>
      <p:sp>
        <p:nvSpPr>
          <p:cNvPr id="4" name="מציין מיקום של כותרת תחתונה 3">
            <a:extLst>
              <a:ext uri="{FF2B5EF4-FFF2-40B4-BE49-F238E27FC236}">
                <a16:creationId xmlns:a16="http://schemas.microsoft.com/office/drawing/2014/main" id="{BE480826-5EBA-44D1-B051-18DA40AB867A}"/>
              </a:ext>
            </a:extLst>
          </p:cNvPr>
          <p:cNvSpPr>
            <a:spLocks noGrp="1"/>
          </p:cNvSpPr>
          <p:nvPr>
            <p:ph type="ftr" sz="quarter" idx="11"/>
          </p:nvPr>
        </p:nvSpPr>
        <p:spPr/>
        <p:txBody>
          <a:bodyPr/>
          <a:lstStyle/>
          <a:p>
            <a:endParaRPr lang="en-US"/>
          </a:p>
        </p:txBody>
      </p:sp>
      <p:sp>
        <p:nvSpPr>
          <p:cNvPr id="5" name="מציין מיקום של מספר שקופית 4">
            <a:extLst>
              <a:ext uri="{FF2B5EF4-FFF2-40B4-BE49-F238E27FC236}">
                <a16:creationId xmlns:a16="http://schemas.microsoft.com/office/drawing/2014/main" id="{6F3A3734-BF49-4990-A699-138A6161771A}"/>
              </a:ext>
            </a:extLst>
          </p:cNvPr>
          <p:cNvSpPr>
            <a:spLocks noGrp="1"/>
          </p:cNvSpPr>
          <p:nvPr>
            <p:ph type="sldNum" sz="quarter" idx="12"/>
          </p:nvPr>
        </p:nvSpPr>
        <p:spPr/>
        <p:txBody>
          <a:bodyPr/>
          <a:lstStyle/>
          <a:p>
            <a:fld id="{B55E12D6-6BE9-4DF0-A921-A8D93D427246}" type="slidenum">
              <a:rPr lang="en-US" smtClean="0"/>
              <a:t>‹#›</a:t>
            </a:fld>
            <a:endParaRPr lang="en-US"/>
          </a:p>
        </p:txBody>
      </p:sp>
    </p:spTree>
    <p:extLst>
      <p:ext uri="{BB962C8B-B14F-4D97-AF65-F5344CB8AC3E}">
        <p14:creationId xmlns:p14="http://schemas.microsoft.com/office/powerpoint/2010/main" val="307613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3FB52DB5-90A8-449B-AF61-5C9EF9DB3008}"/>
              </a:ext>
            </a:extLst>
          </p:cNvPr>
          <p:cNvSpPr>
            <a:spLocks noGrp="1"/>
          </p:cNvSpPr>
          <p:nvPr>
            <p:ph type="dt" sz="half" idx="10"/>
          </p:nvPr>
        </p:nvSpPr>
        <p:spPr/>
        <p:txBody>
          <a:bodyPr/>
          <a:lstStyle/>
          <a:p>
            <a:fld id="{99F7AA11-607B-4058-B384-C316AEDED38C}" type="datetimeFigureOut">
              <a:rPr lang="en-US" smtClean="0"/>
              <a:t>6/22/2021</a:t>
            </a:fld>
            <a:endParaRPr lang="en-US"/>
          </a:p>
        </p:txBody>
      </p:sp>
      <p:sp>
        <p:nvSpPr>
          <p:cNvPr id="3" name="מציין מיקום של כותרת תחתונה 2">
            <a:extLst>
              <a:ext uri="{FF2B5EF4-FFF2-40B4-BE49-F238E27FC236}">
                <a16:creationId xmlns:a16="http://schemas.microsoft.com/office/drawing/2014/main" id="{2F2A46F0-84A7-4919-81C5-30118E19267D}"/>
              </a:ext>
            </a:extLst>
          </p:cNvPr>
          <p:cNvSpPr>
            <a:spLocks noGrp="1"/>
          </p:cNvSpPr>
          <p:nvPr>
            <p:ph type="ftr" sz="quarter" idx="11"/>
          </p:nvPr>
        </p:nvSpPr>
        <p:spPr/>
        <p:txBody>
          <a:bodyPr/>
          <a:lstStyle/>
          <a:p>
            <a:endParaRPr lang="en-US"/>
          </a:p>
        </p:txBody>
      </p:sp>
      <p:sp>
        <p:nvSpPr>
          <p:cNvPr id="4" name="מציין מיקום של מספר שקופית 3">
            <a:extLst>
              <a:ext uri="{FF2B5EF4-FFF2-40B4-BE49-F238E27FC236}">
                <a16:creationId xmlns:a16="http://schemas.microsoft.com/office/drawing/2014/main" id="{61A2F7E3-C0A6-434C-BD1B-753843C058D5}"/>
              </a:ext>
            </a:extLst>
          </p:cNvPr>
          <p:cNvSpPr>
            <a:spLocks noGrp="1"/>
          </p:cNvSpPr>
          <p:nvPr>
            <p:ph type="sldNum" sz="quarter" idx="12"/>
          </p:nvPr>
        </p:nvSpPr>
        <p:spPr/>
        <p:txBody>
          <a:bodyPr/>
          <a:lstStyle/>
          <a:p>
            <a:fld id="{B55E12D6-6BE9-4DF0-A921-A8D93D427246}" type="slidenum">
              <a:rPr lang="en-US" smtClean="0"/>
              <a:t>‹#›</a:t>
            </a:fld>
            <a:endParaRPr lang="en-US"/>
          </a:p>
        </p:txBody>
      </p:sp>
    </p:spTree>
    <p:extLst>
      <p:ext uri="{BB962C8B-B14F-4D97-AF65-F5344CB8AC3E}">
        <p14:creationId xmlns:p14="http://schemas.microsoft.com/office/powerpoint/2010/main" val="1864689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0E24C2B-1C71-497F-A447-5C74DDF4B28C}"/>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0DE21C19-8698-4BED-93A8-1365E727A3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טקסט 3">
            <a:extLst>
              <a:ext uri="{FF2B5EF4-FFF2-40B4-BE49-F238E27FC236}">
                <a16:creationId xmlns:a16="http://schemas.microsoft.com/office/drawing/2014/main" id="{7E19077B-992B-4B37-ABBB-3E414EC874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D7A5780-8C21-4077-A293-14A901CB774B}"/>
              </a:ext>
            </a:extLst>
          </p:cNvPr>
          <p:cNvSpPr>
            <a:spLocks noGrp="1"/>
          </p:cNvSpPr>
          <p:nvPr>
            <p:ph type="dt" sz="half" idx="10"/>
          </p:nvPr>
        </p:nvSpPr>
        <p:spPr/>
        <p:txBody>
          <a:bodyPr/>
          <a:lstStyle/>
          <a:p>
            <a:fld id="{99F7AA11-607B-4058-B384-C316AEDED38C}" type="datetimeFigureOut">
              <a:rPr lang="en-US" smtClean="0"/>
              <a:t>6/22/2021</a:t>
            </a:fld>
            <a:endParaRPr lang="en-US"/>
          </a:p>
        </p:txBody>
      </p:sp>
      <p:sp>
        <p:nvSpPr>
          <p:cNvPr id="6" name="מציין מיקום של כותרת תחתונה 5">
            <a:extLst>
              <a:ext uri="{FF2B5EF4-FFF2-40B4-BE49-F238E27FC236}">
                <a16:creationId xmlns:a16="http://schemas.microsoft.com/office/drawing/2014/main" id="{98F0289A-76EC-4BAD-AC98-888589F58185}"/>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B0644674-C49E-4056-9DD0-E47CFE020FBD}"/>
              </a:ext>
            </a:extLst>
          </p:cNvPr>
          <p:cNvSpPr>
            <a:spLocks noGrp="1"/>
          </p:cNvSpPr>
          <p:nvPr>
            <p:ph type="sldNum" sz="quarter" idx="12"/>
          </p:nvPr>
        </p:nvSpPr>
        <p:spPr/>
        <p:txBody>
          <a:bodyPr/>
          <a:lstStyle/>
          <a:p>
            <a:fld id="{B55E12D6-6BE9-4DF0-A921-A8D93D427246}" type="slidenum">
              <a:rPr lang="en-US" smtClean="0"/>
              <a:t>‹#›</a:t>
            </a:fld>
            <a:endParaRPr lang="en-US"/>
          </a:p>
        </p:txBody>
      </p:sp>
    </p:spTree>
    <p:extLst>
      <p:ext uri="{BB962C8B-B14F-4D97-AF65-F5344CB8AC3E}">
        <p14:creationId xmlns:p14="http://schemas.microsoft.com/office/powerpoint/2010/main" val="3554086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6E2508E-6E24-4A27-9DB2-8477266E5CAF}"/>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של תמונה 2">
            <a:extLst>
              <a:ext uri="{FF2B5EF4-FFF2-40B4-BE49-F238E27FC236}">
                <a16:creationId xmlns:a16="http://schemas.microsoft.com/office/drawing/2014/main" id="{E178D665-2E8E-45AF-9FF4-B545527447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מציין מיקום טקסט 3">
            <a:extLst>
              <a:ext uri="{FF2B5EF4-FFF2-40B4-BE49-F238E27FC236}">
                <a16:creationId xmlns:a16="http://schemas.microsoft.com/office/drawing/2014/main" id="{352F43D3-503C-4D13-BF69-EB0D43A7F5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1EB312CB-A7B3-43E9-B702-986059B474BC}"/>
              </a:ext>
            </a:extLst>
          </p:cNvPr>
          <p:cNvSpPr>
            <a:spLocks noGrp="1"/>
          </p:cNvSpPr>
          <p:nvPr>
            <p:ph type="dt" sz="half" idx="10"/>
          </p:nvPr>
        </p:nvSpPr>
        <p:spPr/>
        <p:txBody>
          <a:bodyPr/>
          <a:lstStyle/>
          <a:p>
            <a:fld id="{99F7AA11-607B-4058-B384-C316AEDED38C}" type="datetimeFigureOut">
              <a:rPr lang="en-US" smtClean="0"/>
              <a:t>6/22/2021</a:t>
            </a:fld>
            <a:endParaRPr lang="en-US"/>
          </a:p>
        </p:txBody>
      </p:sp>
      <p:sp>
        <p:nvSpPr>
          <p:cNvPr id="6" name="מציין מיקום של כותרת תחתונה 5">
            <a:extLst>
              <a:ext uri="{FF2B5EF4-FFF2-40B4-BE49-F238E27FC236}">
                <a16:creationId xmlns:a16="http://schemas.microsoft.com/office/drawing/2014/main" id="{174F29FA-4667-4718-85F4-D926008C93CD}"/>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D9289D5B-7647-4994-B97C-55A9E41D5686}"/>
              </a:ext>
            </a:extLst>
          </p:cNvPr>
          <p:cNvSpPr>
            <a:spLocks noGrp="1"/>
          </p:cNvSpPr>
          <p:nvPr>
            <p:ph type="sldNum" sz="quarter" idx="12"/>
          </p:nvPr>
        </p:nvSpPr>
        <p:spPr/>
        <p:txBody>
          <a:bodyPr/>
          <a:lstStyle/>
          <a:p>
            <a:fld id="{B55E12D6-6BE9-4DF0-A921-A8D93D427246}" type="slidenum">
              <a:rPr lang="en-US" smtClean="0"/>
              <a:t>‹#›</a:t>
            </a:fld>
            <a:endParaRPr lang="en-US"/>
          </a:p>
        </p:txBody>
      </p:sp>
    </p:spTree>
    <p:extLst>
      <p:ext uri="{BB962C8B-B14F-4D97-AF65-F5344CB8AC3E}">
        <p14:creationId xmlns:p14="http://schemas.microsoft.com/office/powerpoint/2010/main" val="2505058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A36BC5AB-BD11-4BC9-8A46-75211FE21E5A}"/>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E355488F-E412-4EBC-819D-39AECA62C367}"/>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6E38D7D8-C902-4BE6-9DC3-685E28578ACF}"/>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99F7AA11-607B-4058-B384-C316AEDED38C}" type="datetimeFigureOut">
              <a:rPr lang="en-US" smtClean="0"/>
              <a:t>6/22/2021</a:t>
            </a:fld>
            <a:endParaRPr lang="en-US"/>
          </a:p>
        </p:txBody>
      </p:sp>
      <p:sp>
        <p:nvSpPr>
          <p:cNvPr id="5" name="מציין מיקום של כותרת תחתונה 4">
            <a:extLst>
              <a:ext uri="{FF2B5EF4-FFF2-40B4-BE49-F238E27FC236}">
                <a16:creationId xmlns:a16="http://schemas.microsoft.com/office/drawing/2014/main" id="{AA393FDA-E802-48CB-94AB-3F9EB81BB5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מציין מיקום של מספר שקופית 5">
            <a:extLst>
              <a:ext uri="{FF2B5EF4-FFF2-40B4-BE49-F238E27FC236}">
                <a16:creationId xmlns:a16="http://schemas.microsoft.com/office/drawing/2014/main" id="{8018A60F-111E-41FF-91C8-221933A84EB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B55E12D6-6BE9-4DF0-A921-A8D93D427246}" type="slidenum">
              <a:rPr lang="en-US" smtClean="0"/>
              <a:t>‹#›</a:t>
            </a:fld>
            <a:endParaRPr lang="en-US"/>
          </a:p>
        </p:txBody>
      </p:sp>
    </p:spTree>
    <p:extLst>
      <p:ext uri="{BB962C8B-B14F-4D97-AF65-F5344CB8AC3E}">
        <p14:creationId xmlns:p14="http://schemas.microsoft.com/office/powerpoint/2010/main" val="1314972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jpe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5598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Role of Beacon Technology in Smart Cities - ThinkProxi">
            <a:extLst>
              <a:ext uri="{FF2B5EF4-FFF2-40B4-BE49-F238E27FC236}">
                <a16:creationId xmlns:a16="http://schemas.microsoft.com/office/drawing/2014/main" id="{822B4EF6-E259-40ED-91EB-1694C4F695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38" r="20009" b="-1"/>
          <a:stretch/>
        </p:blipFill>
        <p:spPr bwMode="auto">
          <a:xfrm>
            <a:off x="5994400" y="10"/>
            <a:ext cx="6196077"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1" name="תיבת טקסט 10">
            <a:extLst>
              <a:ext uri="{FF2B5EF4-FFF2-40B4-BE49-F238E27FC236}">
                <a16:creationId xmlns:a16="http://schemas.microsoft.com/office/drawing/2014/main" id="{1E39BA55-8C69-46E6-A1B9-4F83CB019FD9}"/>
              </a:ext>
            </a:extLst>
          </p:cNvPr>
          <p:cNvSpPr txBox="1"/>
          <p:nvPr/>
        </p:nvSpPr>
        <p:spPr>
          <a:xfrm>
            <a:off x="640080" y="325369"/>
            <a:ext cx="4368602" cy="1956841"/>
          </a:xfrm>
          <a:prstGeom prst="rect">
            <a:avLst/>
          </a:prstGeom>
        </p:spPr>
        <p:txBody>
          <a:bodyPr vert="horz" lIns="91440" tIns="45720" rIns="91440" bIns="45720" rtlCol="0" anchor="b">
            <a:normAutofit/>
          </a:bodyPr>
          <a:lstStyle/>
          <a:p>
            <a:pPr algn="l" rtl="0">
              <a:lnSpc>
                <a:spcPct val="90000"/>
              </a:lnSpc>
              <a:spcBef>
                <a:spcPct val="0"/>
              </a:spcBef>
              <a:spcAft>
                <a:spcPts val="600"/>
              </a:spcAft>
            </a:pPr>
            <a:r>
              <a:rPr lang="en-US" sz="5400" b="1">
                <a:effectLst>
                  <a:outerShdw blurRad="38100" dist="38100" dir="2700000" algn="tl">
                    <a:srgbClr val="000000">
                      <a:alpha val="43137"/>
                    </a:srgbClr>
                  </a:outerShdw>
                </a:effectLst>
                <a:latin typeface="+mj-lt"/>
                <a:ea typeface="+mj-ea"/>
                <a:cs typeface="+mj-cs"/>
              </a:rPr>
              <a:t>CLEANING DATA</a:t>
            </a:r>
            <a:endParaRPr lang="en-US" sz="5400" b="1" dirty="0">
              <a:effectLst>
                <a:outerShdw blurRad="38100" dist="38100" dir="2700000" algn="tl">
                  <a:srgbClr val="000000">
                    <a:alpha val="43137"/>
                  </a:srgbClr>
                </a:outerShdw>
              </a:effectLst>
              <a:latin typeface="+mj-lt"/>
              <a:ea typeface="+mj-ea"/>
              <a:cs typeface="+mj-cs"/>
            </a:endParaRPr>
          </a:p>
        </p:txBody>
      </p:sp>
      <p:sp>
        <p:nvSpPr>
          <p:cNvPr id="12" name="תיבת טקסט 11">
            <a:extLst>
              <a:ext uri="{FF2B5EF4-FFF2-40B4-BE49-F238E27FC236}">
                <a16:creationId xmlns:a16="http://schemas.microsoft.com/office/drawing/2014/main" id="{8B7CCDE1-FDB5-4269-9624-F50EE7BD860D}"/>
              </a:ext>
            </a:extLst>
          </p:cNvPr>
          <p:cNvSpPr txBox="1"/>
          <p:nvPr/>
        </p:nvSpPr>
        <p:spPr>
          <a:xfrm>
            <a:off x="546774" y="2397038"/>
            <a:ext cx="4243589" cy="3320668"/>
          </a:xfrm>
          <a:custGeom>
            <a:avLst/>
            <a:gdLst>
              <a:gd name="connsiteX0" fmla="*/ 0 w 6179974"/>
              <a:gd name="connsiteY0" fmla="*/ 0 h 1631216"/>
              <a:gd name="connsiteX1" fmla="*/ 685415 w 6179974"/>
              <a:gd name="connsiteY1" fmla="*/ 0 h 1631216"/>
              <a:gd name="connsiteX2" fmla="*/ 1247231 w 6179974"/>
              <a:gd name="connsiteY2" fmla="*/ 0 h 1631216"/>
              <a:gd name="connsiteX3" fmla="*/ 1623648 w 6179974"/>
              <a:gd name="connsiteY3" fmla="*/ 0 h 1631216"/>
              <a:gd name="connsiteX4" fmla="*/ 2309063 w 6179974"/>
              <a:gd name="connsiteY4" fmla="*/ 0 h 1631216"/>
              <a:gd name="connsiteX5" fmla="*/ 2685480 w 6179974"/>
              <a:gd name="connsiteY5" fmla="*/ 0 h 1631216"/>
              <a:gd name="connsiteX6" fmla="*/ 3061896 w 6179974"/>
              <a:gd name="connsiteY6" fmla="*/ 0 h 1631216"/>
              <a:gd name="connsiteX7" fmla="*/ 3500113 w 6179974"/>
              <a:gd name="connsiteY7" fmla="*/ 0 h 1631216"/>
              <a:gd name="connsiteX8" fmla="*/ 3876529 w 6179974"/>
              <a:gd name="connsiteY8" fmla="*/ 0 h 1631216"/>
              <a:gd name="connsiteX9" fmla="*/ 4500145 w 6179974"/>
              <a:gd name="connsiteY9" fmla="*/ 0 h 1631216"/>
              <a:gd name="connsiteX10" fmla="*/ 5061961 w 6179974"/>
              <a:gd name="connsiteY10" fmla="*/ 0 h 1631216"/>
              <a:gd name="connsiteX11" fmla="*/ 5685576 w 6179974"/>
              <a:gd name="connsiteY11" fmla="*/ 0 h 1631216"/>
              <a:gd name="connsiteX12" fmla="*/ 6179974 w 6179974"/>
              <a:gd name="connsiteY12" fmla="*/ 0 h 1631216"/>
              <a:gd name="connsiteX13" fmla="*/ 6179974 w 6179974"/>
              <a:gd name="connsiteY13" fmla="*/ 560051 h 1631216"/>
              <a:gd name="connsiteX14" fmla="*/ 6179974 w 6179974"/>
              <a:gd name="connsiteY14" fmla="*/ 1054853 h 1631216"/>
              <a:gd name="connsiteX15" fmla="*/ 6179974 w 6179974"/>
              <a:gd name="connsiteY15" fmla="*/ 1631216 h 1631216"/>
              <a:gd name="connsiteX16" fmla="*/ 5494559 w 6179974"/>
              <a:gd name="connsiteY16" fmla="*/ 1631216 h 1631216"/>
              <a:gd name="connsiteX17" fmla="*/ 5118142 w 6179974"/>
              <a:gd name="connsiteY17" fmla="*/ 1631216 h 1631216"/>
              <a:gd name="connsiteX18" fmla="*/ 4494527 w 6179974"/>
              <a:gd name="connsiteY18" fmla="*/ 1631216 h 1631216"/>
              <a:gd name="connsiteX19" fmla="*/ 3809111 w 6179974"/>
              <a:gd name="connsiteY19" fmla="*/ 1631216 h 1631216"/>
              <a:gd name="connsiteX20" fmla="*/ 3247295 w 6179974"/>
              <a:gd name="connsiteY20" fmla="*/ 1631216 h 1631216"/>
              <a:gd name="connsiteX21" fmla="*/ 2809079 w 6179974"/>
              <a:gd name="connsiteY21" fmla="*/ 1631216 h 1631216"/>
              <a:gd name="connsiteX22" fmla="*/ 2123664 w 6179974"/>
              <a:gd name="connsiteY22" fmla="*/ 1631216 h 1631216"/>
              <a:gd name="connsiteX23" fmla="*/ 1438248 w 6179974"/>
              <a:gd name="connsiteY23" fmla="*/ 1631216 h 1631216"/>
              <a:gd name="connsiteX24" fmla="*/ 1000032 w 6179974"/>
              <a:gd name="connsiteY24" fmla="*/ 1631216 h 1631216"/>
              <a:gd name="connsiteX25" fmla="*/ 561816 w 6179974"/>
              <a:gd name="connsiteY25" fmla="*/ 1631216 h 1631216"/>
              <a:gd name="connsiteX26" fmla="*/ 0 w 6179974"/>
              <a:gd name="connsiteY26" fmla="*/ 1631216 h 1631216"/>
              <a:gd name="connsiteX27" fmla="*/ 0 w 6179974"/>
              <a:gd name="connsiteY27" fmla="*/ 1087477 h 1631216"/>
              <a:gd name="connsiteX28" fmla="*/ 0 w 6179974"/>
              <a:gd name="connsiteY28" fmla="*/ 592675 h 1631216"/>
              <a:gd name="connsiteX29" fmla="*/ 0 w 6179974"/>
              <a:gd name="connsiteY29" fmla="*/ 0 h 163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79974" h="1631216" fill="none" extrusionOk="0">
                <a:moveTo>
                  <a:pt x="0" y="0"/>
                </a:moveTo>
                <a:cubicBezTo>
                  <a:pt x="270065" y="-24253"/>
                  <a:pt x="531644" y="68670"/>
                  <a:pt x="685415" y="0"/>
                </a:cubicBezTo>
                <a:cubicBezTo>
                  <a:pt x="839186" y="-68670"/>
                  <a:pt x="991701" y="37064"/>
                  <a:pt x="1247231" y="0"/>
                </a:cubicBezTo>
                <a:cubicBezTo>
                  <a:pt x="1502761" y="-37064"/>
                  <a:pt x="1502812" y="9600"/>
                  <a:pt x="1623648" y="0"/>
                </a:cubicBezTo>
                <a:cubicBezTo>
                  <a:pt x="1744484" y="-9600"/>
                  <a:pt x="2148468" y="6023"/>
                  <a:pt x="2309063" y="0"/>
                </a:cubicBezTo>
                <a:cubicBezTo>
                  <a:pt x="2469659" y="-6023"/>
                  <a:pt x="2546889" y="44685"/>
                  <a:pt x="2685480" y="0"/>
                </a:cubicBezTo>
                <a:cubicBezTo>
                  <a:pt x="2824071" y="-44685"/>
                  <a:pt x="2979176" y="27352"/>
                  <a:pt x="3061896" y="0"/>
                </a:cubicBezTo>
                <a:cubicBezTo>
                  <a:pt x="3144616" y="-27352"/>
                  <a:pt x="3386848" y="29342"/>
                  <a:pt x="3500113" y="0"/>
                </a:cubicBezTo>
                <a:cubicBezTo>
                  <a:pt x="3613378" y="-29342"/>
                  <a:pt x="3735457" y="30749"/>
                  <a:pt x="3876529" y="0"/>
                </a:cubicBezTo>
                <a:cubicBezTo>
                  <a:pt x="4017601" y="-30749"/>
                  <a:pt x="4343439" y="66792"/>
                  <a:pt x="4500145" y="0"/>
                </a:cubicBezTo>
                <a:cubicBezTo>
                  <a:pt x="4656851" y="-66792"/>
                  <a:pt x="4849182" y="12676"/>
                  <a:pt x="5061961" y="0"/>
                </a:cubicBezTo>
                <a:cubicBezTo>
                  <a:pt x="5274740" y="-12676"/>
                  <a:pt x="5545432" y="41403"/>
                  <a:pt x="5685576" y="0"/>
                </a:cubicBezTo>
                <a:cubicBezTo>
                  <a:pt x="5825721" y="-41403"/>
                  <a:pt x="6071752" y="48611"/>
                  <a:pt x="6179974" y="0"/>
                </a:cubicBezTo>
                <a:cubicBezTo>
                  <a:pt x="6214345" y="178017"/>
                  <a:pt x="6163121" y="442761"/>
                  <a:pt x="6179974" y="560051"/>
                </a:cubicBezTo>
                <a:cubicBezTo>
                  <a:pt x="6196827" y="677341"/>
                  <a:pt x="6144227" y="909702"/>
                  <a:pt x="6179974" y="1054853"/>
                </a:cubicBezTo>
                <a:cubicBezTo>
                  <a:pt x="6215721" y="1200004"/>
                  <a:pt x="6136930" y="1455626"/>
                  <a:pt x="6179974" y="1631216"/>
                </a:cubicBezTo>
                <a:cubicBezTo>
                  <a:pt x="5882282" y="1686291"/>
                  <a:pt x="5679603" y="1625477"/>
                  <a:pt x="5494559" y="1631216"/>
                </a:cubicBezTo>
                <a:cubicBezTo>
                  <a:pt x="5309515" y="1636955"/>
                  <a:pt x="5216001" y="1591816"/>
                  <a:pt x="5118142" y="1631216"/>
                </a:cubicBezTo>
                <a:cubicBezTo>
                  <a:pt x="5020283" y="1670616"/>
                  <a:pt x="4720425" y="1592506"/>
                  <a:pt x="4494527" y="1631216"/>
                </a:cubicBezTo>
                <a:cubicBezTo>
                  <a:pt x="4268629" y="1669926"/>
                  <a:pt x="3973111" y="1588505"/>
                  <a:pt x="3809111" y="1631216"/>
                </a:cubicBezTo>
                <a:cubicBezTo>
                  <a:pt x="3645111" y="1673927"/>
                  <a:pt x="3423566" y="1616045"/>
                  <a:pt x="3247295" y="1631216"/>
                </a:cubicBezTo>
                <a:cubicBezTo>
                  <a:pt x="3071024" y="1646387"/>
                  <a:pt x="2995132" y="1607547"/>
                  <a:pt x="2809079" y="1631216"/>
                </a:cubicBezTo>
                <a:cubicBezTo>
                  <a:pt x="2623026" y="1654885"/>
                  <a:pt x="2446291" y="1585837"/>
                  <a:pt x="2123664" y="1631216"/>
                </a:cubicBezTo>
                <a:cubicBezTo>
                  <a:pt x="1801037" y="1676595"/>
                  <a:pt x="1581996" y="1573626"/>
                  <a:pt x="1438248" y="1631216"/>
                </a:cubicBezTo>
                <a:cubicBezTo>
                  <a:pt x="1294500" y="1688806"/>
                  <a:pt x="1150083" y="1581201"/>
                  <a:pt x="1000032" y="1631216"/>
                </a:cubicBezTo>
                <a:cubicBezTo>
                  <a:pt x="849981" y="1681231"/>
                  <a:pt x="690285" y="1619881"/>
                  <a:pt x="561816" y="1631216"/>
                </a:cubicBezTo>
                <a:cubicBezTo>
                  <a:pt x="433347" y="1642551"/>
                  <a:pt x="271249" y="1616715"/>
                  <a:pt x="0" y="1631216"/>
                </a:cubicBezTo>
                <a:cubicBezTo>
                  <a:pt x="-43551" y="1399418"/>
                  <a:pt x="52265" y="1217452"/>
                  <a:pt x="0" y="1087477"/>
                </a:cubicBezTo>
                <a:cubicBezTo>
                  <a:pt x="-52265" y="957502"/>
                  <a:pt x="54008" y="804708"/>
                  <a:pt x="0" y="592675"/>
                </a:cubicBezTo>
                <a:cubicBezTo>
                  <a:pt x="-54008" y="380642"/>
                  <a:pt x="30592" y="268120"/>
                  <a:pt x="0" y="0"/>
                </a:cubicBezTo>
                <a:close/>
              </a:path>
              <a:path w="6179974" h="1631216" stroke="0" extrusionOk="0">
                <a:moveTo>
                  <a:pt x="0" y="0"/>
                </a:moveTo>
                <a:cubicBezTo>
                  <a:pt x="204730" y="-69233"/>
                  <a:pt x="486313" y="30720"/>
                  <a:pt x="623616" y="0"/>
                </a:cubicBezTo>
                <a:cubicBezTo>
                  <a:pt x="760919" y="-30720"/>
                  <a:pt x="875055" y="40371"/>
                  <a:pt x="1123632" y="0"/>
                </a:cubicBezTo>
                <a:cubicBezTo>
                  <a:pt x="1372209" y="-40371"/>
                  <a:pt x="1538892" y="5174"/>
                  <a:pt x="1685447" y="0"/>
                </a:cubicBezTo>
                <a:cubicBezTo>
                  <a:pt x="1832002" y="-5174"/>
                  <a:pt x="2171192" y="45438"/>
                  <a:pt x="2370863" y="0"/>
                </a:cubicBezTo>
                <a:cubicBezTo>
                  <a:pt x="2570534" y="-45438"/>
                  <a:pt x="2800570" y="57046"/>
                  <a:pt x="3056278" y="0"/>
                </a:cubicBezTo>
                <a:cubicBezTo>
                  <a:pt x="3311987" y="-57046"/>
                  <a:pt x="3475172" y="53510"/>
                  <a:pt x="3618094" y="0"/>
                </a:cubicBezTo>
                <a:cubicBezTo>
                  <a:pt x="3761016" y="-53510"/>
                  <a:pt x="3934209" y="45213"/>
                  <a:pt x="4056310" y="0"/>
                </a:cubicBezTo>
                <a:cubicBezTo>
                  <a:pt x="4178411" y="-45213"/>
                  <a:pt x="4411596" y="52774"/>
                  <a:pt x="4618126" y="0"/>
                </a:cubicBezTo>
                <a:cubicBezTo>
                  <a:pt x="4824656" y="-52774"/>
                  <a:pt x="4846483" y="18050"/>
                  <a:pt x="4994543" y="0"/>
                </a:cubicBezTo>
                <a:cubicBezTo>
                  <a:pt x="5142603" y="-18050"/>
                  <a:pt x="5416355" y="45526"/>
                  <a:pt x="5618158" y="0"/>
                </a:cubicBezTo>
                <a:cubicBezTo>
                  <a:pt x="5819962" y="-45526"/>
                  <a:pt x="5992515" y="61749"/>
                  <a:pt x="6179974" y="0"/>
                </a:cubicBezTo>
                <a:cubicBezTo>
                  <a:pt x="6189694" y="189137"/>
                  <a:pt x="6167165" y="297115"/>
                  <a:pt x="6179974" y="576363"/>
                </a:cubicBezTo>
                <a:cubicBezTo>
                  <a:pt x="6192783" y="855611"/>
                  <a:pt x="6138059" y="904923"/>
                  <a:pt x="6179974" y="1071165"/>
                </a:cubicBezTo>
                <a:cubicBezTo>
                  <a:pt x="6221889" y="1237407"/>
                  <a:pt x="6166245" y="1504415"/>
                  <a:pt x="6179974" y="1631216"/>
                </a:cubicBezTo>
                <a:cubicBezTo>
                  <a:pt x="6005669" y="1657976"/>
                  <a:pt x="5785888" y="1577194"/>
                  <a:pt x="5618158" y="1631216"/>
                </a:cubicBezTo>
                <a:cubicBezTo>
                  <a:pt x="5450428" y="1685238"/>
                  <a:pt x="5357918" y="1618009"/>
                  <a:pt x="5241742" y="1631216"/>
                </a:cubicBezTo>
                <a:cubicBezTo>
                  <a:pt x="5125566" y="1644423"/>
                  <a:pt x="4867249" y="1623487"/>
                  <a:pt x="4556326" y="1631216"/>
                </a:cubicBezTo>
                <a:cubicBezTo>
                  <a:pt x="4245403" y="1638945"/>
                  <a:pt x="4179947" y="1601015"/>
                  <a:pt x="3932711" y="1631216"/>
                </a:cubicBezTo>
                <a:cubicBezTo>
                  <a:pt x="3685475" y="1661417"/>
                  <a:pt x="3451278" y="1558245"/>
                  <a:pt x="3309095" y="1631216"/>
                </a:cubicBezTo>
                <a:cubicBezTo>
                  <a:pt x="3166912" y="1704187"/>
                  <a:pt x="2857723" y="1577803"/>
                  <a:pt x="2685480" y="1631216"/>
                </a:cubicBezTo>
                <a:cubicBezTo>
                  <a:pt x="2513238" y="1684629"/>
                  <a:pt x="2357811" y="1607697"/>
                  <a:pt x="2185464" y="1631216"/>
                </a:cubicBezTo>
                <a:cubicBezTo>
                  <a:pt x="2013117" y="1654735"/>
                  <a:pt x="1884225" y="1630295"/>
                  <a:pt x="1747247" y="1631216"/>
                </a:cubicBezTo>
                <a:cubicBezTo>
                  <a:pt x="1610269" y="1632137"/>
                  <a:pt x="1265513" y="1613342"/>
                  <a:pt x="1123632" y="1631216"/>
                </a:cubicBezTo>
                <a:cubicBezTo>
                  <a:pt x="981752" y="1649090"/>
                  <a:pt x="832193" y="1587237"/>
                  <a:pt x="747215" y="1631216"/>
                </a:cubicBezTo>
                <a:cubicBezTo>
                  <a:pt x="662237" y="1675195"/>
                  <a:pt x="216860" y="1628548"/>
                  <a:pt x="0" y="1631216"/>
                </a:cubicBezTo>
                <a:cubicBezTo>
                  <a:pt x="-52293" y="1496675"/>
                  <a:pt x="10868" y="1308697"/>
                  <a:pt x="0" y="1071165"/>
                </a:cubicBezTo>
                <a:cubicBezTo>
                  <a:pt x="-10868" y="833633"/>
                  <a:pt x="61446" y="769519"/>
                  <a:pt x="0" y="543739"/>
                </a:cubicBezTo>
                <a:cubicBezTo>
                  <a:pt x="-61446" y="317959"/>
                  <a:pt x="50459" y="116968"/>
                  <a:pt x="0" y="0"/>
                </a:cubicBezTo>
                <a:close/>
              </a:path>
            </a:pathLst>
          </a:custGeom>
        </p:spPr>
        <p:txBody>
          <a:bodyPr vert="horz" lIns="91440" tIns="45720" rIns="91440" bIns="45720" rtlCol="0">
            <a:normAutofit/>
          </a:bodyPr>
          <a:lstStyle/>
          <a:p>
            <a:pPr indent="-228600" algn="l" rtl="0">
              <a:lnSpc>
                <a:spcPct val="90000"/>
              </a:lnSpc>
              <a:spcAft>
                <a:spcPts val="600"/>
              </a:spcAft>
              <a:buFont typeface="Arial" panose="020B0604020202020204" pitchFamily="34" charset="0"/>
              <a:buChar char="•"/>
            </a:pPr>
            <a:r>
              <a:rPr lang="en-US" sz="2200" dirty="0"/>
              <a:t>Checking the </a:t>
            </a:r>
            <a:r>
              <a:rPr lang="en-US" sz="2200"/>
              <a:t>price virable</a:t>
            </a:r>
            <a:endParaRPr lang="en-US" sz="2200" dirty="0"/>
          </a:p>
          <a:p>
            <a:pPr algn="l" rtl="0">
              <a:lnSpc>
                <a:spcPct val="90000"/>
              </a:lnSpc>
              <a:spcAft>
                <a:spcPts val="600"/>
              </a:spcAft>
            </a:pPr>
            <a:endParaRPr lang="en-US" sz="2200" dirty="0"/>
          </a:p>
        </p:txBody>
      </p:sp>
      <p:pic>
        <p:nvPicPr>
          <p:cNvPr id="2" name="תמונה 1">
            <a:extLst>
              <a:ext uri="{FF2B5EF4-FFF2-40B4-BE49-F238E27FC236}">
                <a16:creationId xmlns:a16="http://schemas.microsoft.com/office/drawing/2014/main" id="{B2B0585C-0166-4A38-82EC-46520D8CD4B5}"/>
              </a:ext>
            </a:extLst>
          </p:cNvPr>
          <p:cNvPicPr>
            <a:picLocks noChangeAspect="1"/>
          </p:cNvPicPr>
          <p:nvPr/>
        </p:nvPicPr>
        <p:blipFill>
          <a:blip r:embed="rId3"/>
          <a:stretch>
            <a:fillRect/>
          </a:stretch>
        </p:blipFill>
        <p:spPr>
          <a:xfrm>
            <a:off x="725231" y="2831234"/>
            <a:ext cx="2944317" cy="2452275"/>
          </a:xfrm>
          <a:prstGeom prst="rect">
            <a:avLst/>
          </a:prstGeom>
        </p:spPr>
      </p:pic>
      <p:pic>
        <p:nvPicPr>
          <p:cNvPr id="3" name="תמונה 2">
            <a:extLst>
              <a:ext uri="{FF2B5EF4-FFF2-40B4-BE49-F238E27FC236}">
                <a16:creationId xmlns:a16="http://schemas.microsoft.com/office/drawing/2014/main" id="{B72BF450-D1E5-44A1-81AB-CBA8CA1083C7}"/>
              </a:ext>
            </a:extLst>
          </p:cNvPr>
          <p:cNvPicPr>
            <a:picLocks noChangeAspect="1"/>
          </p:cNvPicPr>
          <p:nvPr/>
        </p:nvPicPr>
        <p:blipFill>
          <a:blip r:embed="rId4"/>
          <a:stretch>
            <a:fillRect/>
          </a:stretch>
        </p:blipFill>
        <p:spPr>
          <a:xfrm>
            <a:off x="5994400" y="2133864"/>
            <a:ext cx="6263836" cy="4773244"/>
          </a:xfrm>
          <a:prstGeom prst="rect">
            <a:avLst/>
          </a:prstGeom>
        </p:spPr>
      </p:pic>
      <p:pic>
        <p:nvPicPr>
          <p:cNvPr id="10" name="תמונה 9">
            <a:extLst>
              <a:ext uri="{FF2B5EF4-FFF2-40B4-BE49-F238E27FC236}">
                <a16:creationId xmlns:a16="http://schemas.microsoft.com/office/drawing/2014/main" id="{1D986AF6-A608-4FAA-9796-176B192CA5B9}"/>
              </a:ext>
            </a:extLst>
          </p:cNvPr>
          <p:cNvPicPr>
            <a:picLocks noChangeAspect="1"/>
          </p:cNvPicPr>
          <p:nvPr/>
        </p:nvPicPr>
        <p:blipFill>
          <a:blip r:embed="rId5"/>
          <a:stretch>
            <a:fillRect/>
          </a:stretch>
        </p:blipFill>
        <p:spPr>
          <a:xfrm>
            <a:off x="507288" y="2139862"/>
            <a:ext cx="3333750" cy="257175"/>
          </a:xfrm>
          <a:prstGeom prst="rect">
            <a:avLst/>
          </a:prstGeom>
        </p:spPr>
      </p:pic>
    </p:spTree>
    <p:extLst>
      <p:ext uri="{BB962C8B-B14F-4D97-AF65-F5344CB8AC3E}">
        <p14:creationId xmlns:p14="http://schemas.microsoft.com/office/powerpoint/2010/main" val="2362925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Role of Beacon Technology in Smart Cities - ThinkProxi">
            <a:extLst>
              <a:ext uri="{FF2B5EF4-FFF2-40B4-BE49-F238E27FC236}">
                <a16:creationId xmlns:a16="http://schemas.microsoft.com/office/drawing/2014/main" id="{822B4EF6-E259-40ED-91EB-1694C4F695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38" r="20009" b="-1"/>
          <a:stretch/>
        </p:blipFill>
        <p:spPr bwMode="auto">
          <a:xfrm>
            <a:off x="5994400" y="10"/>
            <a:ext cx="6196077"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1" name="תיבת טקסט 10">
            <a:extLst>
              <a:ext uri="{FF2B5EF4-FFF2-40B4-BE49-F238E27FC236}">
                <a16:creationId xmlns:a16="http://schemas.microsoft.com/office/drawing/2014/main" id="{1E39BA55-8C69-46E6-A1B9-4F83CB019FD9}"/>
              </a:ext>
            </a:extLst>
          </p:cNvPr>
          <p:cNvSpPr txBox="1"/>
          <p:nvPr/>
        </p:nvSpPr>
        <p:spPr>
          <a:xfrm>
            <a:off x="640080" y="325369"/>
            <a:ext cx="4368602" cy="1956841"/>
          </a:xfrm>
          <a:prstGeom prst="rect">
            <a:avLst/>
          </a:prstGeom>
        </p:spPr>
        <p:txBody>
          <a:bodyPr vert="horz" lIns="91440" tIns="45720" rIns="91440" bIns="45720" rtlCol="0" anchor="b">
            <a:normAutofit/>
          </a:bodyPr>
          <a:lstStyle/>
          <a:p>
            <a:pPr algn="l" rtl="0">
              <a:lnSpc>
                <a:spcPct val="90000"/>
              </a:lnSpc>
              <a:spcBef>
                <a:spcPct val="0"/>
              </a:spcBef>
              <a:spcAft>
                <a:spcPts val="600"/>
              </a:spcAft>
            </a:pPr>
            <a:r>
              <a:rPr lang="en-US" sz="5400" b="1" dirty="0">
                <a:effectLst>
                  <a:outerShdw blurRad="38100" dist="38100" dir="2700000" algn="tl">
                    <a:srgbClr val="000000">
                      <a:alpha val="43137"/>
                    </a:srgbClr>
                  </a:outerShdw>
                </a:effectLst>
                <a:latin typeface="+mj-lt"/>
                <a:ea typeface="+mj-ea"/>
                <a:cs typeface="+mj-cs"/>
              </a:rPr>
              <a:t>CLEANING DATA</a:t>
            </a:r>
          </a:p>
        </p:txBody>
      </p:sp>
      <p:sp>
        <p:nvSpPr>
          <p:cNvPr id="12" name="תיבת טקסט 11">
            <a:extLst>
              <a:ext uri="{FF2B5EF4-FFF2-40B4-BE49-F238E27FC236}">
                <a16:creationId xmlns:a16="http://schemas.microsoft.com/office/drawing/2014/main" id="{8B7CCDE1-FDB5-4269-9624-F50EE7BD860D}"/>
              </a:ext>
            </a:extLst>
          </p:cNvPr>
          <p:cNvSpPr txBox="1"/>
          <p:nvPr/>
        </p:nvSpPr>
        <p:spPr>
          <a:xfrm>
            <a:off x="546774" y="2397038"/>
            <a:ext cx="4243589" cy="3320668"/>
          </a:xfrm>
          <a:custGeom>
            <a:avLst/>
            <a:gdLst>
              <a:gd name="connsiteX0" fmla="*/ 0 w 6179974"/>
              <a:gd name="connsiteY0" fmla="*/ 0 h 1631216"/>
              <a:gd name="connsiteX1" fmla="*/ 685415 w 6179974"/>
              <a:gd name="connsiteY1" fmla="*/ 0 h 1631216"/>
              <a:gd name="connsiteX2" fmla="*/ 1247231 w 6179974"/>
              <a:gd name="connsiteY2" fmla="*/ 0 h 1631216"/>
              <a:gd name="connsiteX3" fmla="*/ 1623648 w 6179974"/>
              <a:gd name="connsiteY3" fmla="*/ 0 h 1631216"/>
              <a:gd name="connsiteX4" fmla="*/ 2309063 w 6179974"/>
              <a:gd name="connsiteY4" fmla="*/ 0 h 1631216"/>
              <a:gd name="connsiteX5" fmla="*/ 2685480 w 6179974"/>
              <a:gd name="connsiteY5" fmla="*/ 0 h 1631216"/>
              <a:gd name="connsiteX6" fmla="*/ 3061896 w 6179974"/>
              <a:gd name="connsiteY6" fmla="*/ 0 h 1631216"/>
              <a:gd name="connsiteX7" fmla="*/ 3500113 w 6179974"/>
              <a:gd name="connsiteY7" fmla="*/ 0 h 1631216"/>
              <a:gd name="connsiteX8" fmla="*/ 3876529 w 6179974"/>
              <a:gd name="connsiteY8" fmla="*/ 0 h 1631216"/>
              <a:gd name="connsiteX9" fmla="*/ 4500145 w 6179974"/>
              <a:gd name="connsiteY9" fmla="*/ 0 h 1631216"/>
              <a:gd name="connsiteX10" fmla="*/ 5061961 w 6179974"/>
              <a:gd name="connsiteY10" fmla="*/ 0 h 1631216"/>
              <a:gd name="connsiteX11" fmla="*/ 5685576 w 6179974"/>
              <a:gd name="connsiteY11" fmla="*/ 0 h 1631216"/>
              <a:gd name="connsiteX12" fmla="*/ 6179974 w 6179974"/>
              <a:gd name="connsiteY12" fmla="*/ 0 h 1631216"/>
              <a:gd name="connsiteX13" fmla="*/ 6179974 w 6179974"/>
              <a:gd name="connsiteY13" fmla="*/ 560051 h 1631216"/>
              <a:gd name="connsiteX14" fmla="*/ 6179974 w 6179974"/>
              <a:gd name="connsiteY14" fmla="*/ 1054853 h 1631216"/>
              <a:gd name="connsiteX15" fmla="*/ 6179974 w 6179974"/>
              <a:gd name="connsiteY15" fmla="*/ 1631216 h 1631216"/>
              <a:gd name="connsiteX16" fmla="*/ 5494559 w 6179974"/>
              <a:gd name="connsiteY16" fmla="*/ 1631216 h 1631216"/>
              <a:gd name="connsiteX17" fmla="*/ 5118142 w 6179974"/>
              <a:gd name="connsiteY17" fmla="*/ 1631216 h 1631216"/>
              <a:gd name="connsiteX18" fmla="*/ 4494527 w 6179974"/>
              <a:gd name="connsiteY18" fmla="*/ 1631216 h 1631216"/>
              <a:gd name="connsiteX19" fmla="*/ 3809111 w 6179974"/>
              <a:gd name="connsiteY19" fmla="*/ 1631216 h 1631216"/>
              <a:gd name="connsiteX20" fmla="*/ 3247295 w 6179974"/>
              <a:gd name="connsiteY20" fmla="*/ 1631216 h 1631216"/>
              <a:gd name="connsiteX21" fmla="*/ 2809079 w 6179974"/>
              <a:gd name="connsiteY21" fmla="*/ 1631216 h 1631216"/>
              <a:gd name="connsiteX22" fmla="*/ 2123664 w 6179974"/>
              <a:gd name="connsiteY22" fmla="*/ 1631216 h 1631216"/>
              <a:gd name="connsiteX23" fmla="*/ 1438248 w 6179974"/>
              <a:gd name="connsiteY23" fmla="*/ 1631216 h 1631216"/>
              <a:gd name="connsiteX24" fmla="*/ 1000032 w 6179974"/>
              <a:gd name="connsiteY24" fmla="*/ 1631216 h 1631216"/>
              <a:gd name="connsiteX25" fmla="*/ 561816 w 6179974"/>
              <a:gd name="connsiteY25" fmla="*/ 1631216 h 1631216"/>
              <a:gd name="connsiteX26" fmla="*/ 0 w 6179974"/>
              <a:gd name="connsiteY26" fmla="*/ 1631216 h 1631216"/>
              <a:gd name="connsiteX27" fmla="*/ 0 w 6179974"/>
              <a:gd name="connsiteY27" fmla="*/ 1087477 h 1631216"/>
              <a:gd name="connsiteX28" fmla="*/ 0 w 6179974"/>
              <a:gd name="connsiteY28" fmla="*/ 592675 h 1631216"/>
              <a:gd name="connsiteX29" fmla="*/ 0 w 6179974"/>
              <a:gd name="connsiteY29" fmla="*/ 0 h 163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79974" h="1631216" fill="none" extrusionOk="0">
                <a:moveTo>
                  <a:pt x="0" y="0"/>
                </a:moveTo>
                <a:cubicBezTo>
                  <a:pt x="270065" y="-24253"/>
                  <a:pt x="531644" y="68670"/>
                  <a:pt x="685415" y="0"/>
                </a:cubicBezTo>
                <a:cubicBezTo>
                  <a:pt x="839186" y="-68670"/>
                  <a:pt x="991701" y="37064"/>
                  <a:pt x="1247231" y="0"/>
                </a:cubicBezTo>
                <a:cubicBezTo>
                  <a:pt x="1502761" y="-37064"/>
                  <a:pt x="1502812" y="9600"/>
                  <a:pt x="1623648" y="0"/>
                </a:cubicBezTo>
                <a:cubicBezTo>
                  <a:pt x="1744484" y="-9600"/>
                  <a:pt x="2148468" y="6023"/>
                  <a:pt x="2309063" y="0"/>
                </a:cubicBezTo>
                <a:cubicBezTo>
                  <a:pt x="2469659" y="-6023"/>
                  <a:pt x="2546889" y="44685"/>
                  <a:pt x="2685480" y="0"/>
                </a:cubicBezTo>
                <a:cubicBezTo>
                  <a:pt x="2824071" y="-44685"/>
                  <a:pt x="2979176" y="27352"/>
                  <a:pt x="3061896" y="0"/>
                </a:cubicBezTo>
                <a:cubicBezTo>
                  <a:pt x="3144616" y="-27352"/>
                  <a:pt x="3386848" y="29342"/>
                  <a:pt x="3500113" y="0"/>
                </a:cubicBezTo>
                <a:cubicBezTo>
                  <a:pt x="3613378" y="-29342"/>
                  <a:pt x="3735457" y="30749"/>
                  <a:pt x="3876529" y="0"/>
                </a:cubicBezTo>
                <a:cubicBezTo>
                  <a:pt x="4017601" y="-30749"/>
                  <a:pt x="4343439" y="66792"/>
                  <a:pt x="4500145" y="0"/>
                </a:cubicBezTo>
                <a:cubicBezTo>
                  <a:pt x="4656851" y="-66792"/>
                  <a:pt x="4849182" y="12676"/>
                  <a:pt x="5061961" y="0"/>
                </a:cubicBezTo>
                <a:cubicBezTo>
                  <a:pt x="5274740" y="-12676"/>
                  <a:pt x="5545432" y="41403"/>
                  <a:pt x="5685576" y="0"/>
                </a:cubicBezTo>
                <a:cubicBezTo>
                  <a:pt x="5825721" y="-41403"/>
                  <a:pt x="6071752" y="48611"/>
                  <a:pt x="6179974" y="0"/>
                </a:cubicBezTo>
                <a:cubicBezTo>
                  <a:pt x="6214345" y="178017"/>
                  <a:pt x="6163121" y="442761"/>
                  <a:pt x="6179974" y="560051"/>
                </a:cubicBezTo>
                <a:cubicBezTo>
                  <a:pt x="6196827" y="677341"/>
                  <a:pt x="6144227" y="909702"/>
                  <a:pt x="6179974" y="1054853"/>
                </a:cubicBezTo>
                <a:cubicBezTo>
                  <a:pt x="6215721" y="1200004"/>
                  <a:pt x="6136930" y="1455626"/>
                  <a:pt x="6179974" y="1631216"/>
                </a:cubicBezTo>
                <a:cubicBezTo>
                  <a:pt x="5882282" y="1686291"/>
                  <a:pt x="5679603" y="1625477"/>
                  <a:pt x="5494559" y="1631216"/>
                </a:cubicBezTo>
                <a:cubicBezTo>
                  <a:pt x="5309515" y="1636955"/>
                  <a:pt x="5216001" y="1591816"/>
                  <a:pt x="5118142" y="1631216"/>
                </a:cubicBezTo>
                <a:cubicBezTo>
                  <a:pt x="5020283" y="1670616"/>
                  <a:pt x="4720425" y="1592506"/>
                  <a:pt x="4494527" y="1631216"/>
                </a:cubicBezTo>
                <a:cubicBezTo>
                  <a:pt x="4268629" y="1669926"/>
                  <a:pt x="3973111" y="1588505"/>
                  <a:pt x="3809111" y="1631216"/>
                </a:cubicBezTo>
                <a:cubicBezTo>
                  <a:pt x="3645111" y="1673927"/>
                  <a:pt x="3423566" y="1616045"/>
                  <a:pt x="3247295" y="1631216"/>
                </a:cubicBezTo>
                <a:cubicBezTo>
                  <a:pt x="3071024" y="1646387"/>
                  <a:pt x="2995132" y="1607547"/>
                  <a:pt x="2809079" y="1631216"/>
                </a:cubicBezTo>
                <a:cubicBezTo>
                  <a:pt x="2623026" y="1654885"/>
                  <a:pt x="2446291" y="1585837"/>
                  <a:pt x="2123664" y="1631216"/>
                </a:cubicBezTo>
                <a:cubicBezTo>
                  <a:pt x="1801037" y="1676595"/>
                  <a:pt x="1581996" y="1573626"/>
                  <a:pt x="1438248" y="1631216"/>
                </a:cubicBezTo>
                <a:cubicBezTo>
                  <a:pt x="1294500" y="1688806"/>
                  <a:pt x="1150083" y="1581201"/>
                  <a:pt x="1000032" y="1631216"/>
                </a:cubicBezTo>
                <a:cubicBezTo>
                  <a:pt x="849981" y="1681231"/>
                  <a:pt x="690285" y="1619881"/>
                  <a:pt x="561816" y="1631216"/>
                </a:cubicBezTo>
                <a:cubicBezTo>
                  <a:pt x="433347" y="1642551"/>
                  <a:pt x="271249" y="1616715"/>
                  <a:pt x="0" y="1631216"/>
                </a:cubicBezTo>
                <a:cubicBezTo>
                  <a:pt x="-43551" y="1399418"/>
                  <a:pt x="52265" y="1217452"/>
                  <a:pt x="0" y="1087477"/>
                </a:cubicBezTo>
                <a:cubicBezTo>
                  <a:pt x="-52265" y="957502"/>
                  <a:pt x="54008" y="804708"/>
                  <a:pt x="0" y="592675"/>
                </a:cubicBezTo>
                <a:cubicBezTo>
                  <a:pt x="-54008" y="380642"/>
                  <a:pt x="30592" y="268120"/>
                  <a:pt x="0" y="0"/>
                </a:cubicBezTo>
                <a:close/>
              </a:path>
              <a:path w="6179974" h="1631216" stroke="0" extrusionOk="0">
                <a:moveTo>
                  <a:pt x="0" y="0"/>
                </a:moveTo>
                <a:cubicBezTo>
                  <a:pt x="204730" y="-69233"/>
                  <a:pt x="486313" y="30720"/>
                  <a:pt x="623616" y="0"/>
                </a:cubicBezTo>
                <a:cubicBezTo>
                  <a:pt x="760919" y="-30720"/>
                  <a:pt x="875055" y="40371"/>
                  <a:pt x="1123632" y="0"/>
                </a:cubicBezTo>
                <a:cubicBezTo>
                  <a:pt x="1372209" y="-40371"/>
                  <a:pt x="1538892" y="5174"/>
                  <a:pt x="1685447" y="0"/>
                </a:cubicBezTo>
                <a:cubicBezTo>
                  <a:pt x="1832002" y="-5174"/>
                  <a:pt x="2171192" y="45438"/>
                  <a:pt x="2370863" y="0"/>
                </a:cubicBezTo>
                <a:cubicBezTo>
                  <a:pt x="2570534" y="-45438"/>
                  <a:pt x="2800570" y="57046"/>
                  <a:pt x="3056278" y="0"/>
                </a:cubicBezTo>
                <a:cubicBezTo>
                  <a:pt x="3311987" y="-57046"/>
                  <a:pt x="3475172" y="53510"/>
                  <a:pt x="3618094" y="0"/>
                </a:cubicBezTo>
                <a:cubicBezTo>
                  <a:pt x="3761016" y="-53510"/>
                  <a:pt x="3934209" y="45213"/>
                  <a:pt x="4056310" y="0"/>
                </a:cubicBezTo>
                <a:cubicBezTo>
                  <a:pt x="4178411" y="-45213"/>
                  <a:pt x="4411596" y="52774"/>
                  <a:pt x="4618126" y="0"/>
                </a:cubicBezTo>
                <a:cubicBezTo>
                  <a:pt x="4824656" y="-52774"/>
                  <a:pt x="4846483" y="18050"/>
                  <a:pt x="4994543" y="0"/>
                </a:cubicBezTo>
                <a:cubicBezTo>
                  <a:pt x="5142603" y="-18050"/>
                  <a:pt x="5416355" y="45526"/>
                  <a:pt x="5618158" y="0"/>
                </a:cubicBezTo>
                <a:cubicBezTo>
                  <a:pt x="5819962" y="-45526"/>
                  <a:pt x="5992515" y="61749"/>
                  <a:pt x="6179974" y="0"/>
                </a:cubicBezTo>
                <a:cubicBezTo>
                  <a:pt x="6189694" y="189137"/>
                  <a:pt x="6167165" y="297115"/>
                  <a:pt x="6179974" y="576363"/>
                </a:cubicBezTo>
                <a:cubicBezTo>
                  <a:pt x="6192783" y="855611"/>
                  <a:pt x="6138059" y="904923"/>
                  <a:pt x="6179974" y="1071165"/>
                </a:cubicBezTo>
                <a:cubicBezTo>
                  <a:pt x="6221889" y="1237407"/>
                  <a:pt x="6166245" y="1504415"/>
                  <a:pt x="6179974" y="1631216"/>
                </a:cubicBezTo>
                <a:cubicBezTo>
                  <a:pt x="6005669" y="1657976"/>
                  <a:pt x="5785888" y="1577194"/>
                  <a:pt x="5618158" y="1631216"/>
                </a:cubicBezTo>
                <a:cubicBezTo>
                  <a:pt x="5450428" y="1685238"/>
                  <a:pt x="5357918" y="1618009"/>
                  <a:pt x="5241742" y="1631216"/>
                </a:cubicBezTo>
                <a:cubicBezTo>
                  <a:pt x="5125566" y="1644423"/>
                  <a:pt x="4867249" y="1623487"/>
                  <a:pt x="4556326" y="1631216"/>
                </a:cubicBezTo>
                <a:cubicBezTo>
                  <a:pt x="4245403" y="1638945"/>
                  <a:pt x="4179947" y="1601015"/>
                  <a:pt x="3932711" y="1631216"/>
                </a:cubicBezTo>
                <a:cubicBezTo>
                  <a:pt x="3685475" y="1661417"/>
                  <a:pt x="3451278" y="1558245"/>
                  <a:pt x="3309095" y="1631216"/>
                </a:cubicBezTo>
                <a:cubicBezTo>
                  <a:pt x="3166912" y="1704187"/>
                  <a:pt x="2857723" y="1577803"/>
                  <a:pt x="2685480" y="1631216"/>
                </a:cubicBezTo>
                <a:cubicBezTo>
                  <a:pt x="2513238" y="1684629"/>
                  <a:pt x="2357811" y="1607697"/>
                  <a:pt x="2185464" y="1631216"/>
                </a:cubicBezTo>
                <a:cubicBezTo>
                  <a:pt x="2013117" y="1654735"/>
                  <a:pt x="1884225" y="1630295"/>
                  <a:pt x="1747247" y="1631216"/>
                </a:cubicBezTo>
                <a:cubicBezTo>
                  <a:pt x="1610269" y="1632137"/>
                  <a:pt x="1265513" y="1613342"/>
                  <a:pt x="1123632" y="1631216"/>
                </a:cubicBezTo>
                <a:cubicBezTo>
                  <a:pt x="981752" y="1649090"/>
                  <a:pt x="832193" y="1587237"/>
                  <a:pt x="747215" y="1631216"/>
                </a:cubicBezTo>
                <a:cubicBezTo>
                  <a:pt x="662237" y="1675195"/>
                  <a:pt x="216860" y="1628548"/>
                  <a:pt x="0" y="1631216"/>
                </a:cubicBezTo>
                <a:cubicBezTo>
                  <a:pt x="-52293" y="1496675"/>
                  <a:pt x="10868" y="1308697"/>
                  <a:pt x="0" y="1071165"/>
                </a:cubicBezTo>
                <a:cubicBezTo>
                  <a:pt x="-10868" y="833633"/>
                  <a:pt x="61446" y="769519"/>
                  <a:pt x="0" y="543739"/>
                </a:cubicBezTo>
                <a:cubicBezTo>
                  <a:pt x="-61446" y="317959"/>
                  <a:pt x="50459" y="116968"/>
                  <a:pt x="0" y="0"/>
                </a:cubicBezTo>
                <a:close/>
              </a:path>
            </a:pathLst>
          </a:custGeom>
        </p:spPr>
        <p:txBody>
          <a:bodyPr vert="horz" lIns="91440" tIns="45720" rIns="91440" bIns="45720" rtlCol="0">
            <a:normAutofit/>
          </a:bodyPr>
          <a:lstStyle/>
          <a:p>
            <a:pPr indent="-228600" algn="l" rtl="0">
              <a:lnSpc>
                <a:spcPct val="90000"/>
              </a:lnSpc>
              <a:spcAft>
                <a:spcPts val="600"/>
              </a:spcAft>
              <a:buFont typeface="Arial" panose="020B0604020202020204" pitchFamily="34" charset="0"/>
              <a:buChar char="•"/>
            </a:pPr>
            <a:r>
              <a:rPr lang="en-US" sz="2200" dirty="0"/>
              <a:t>Checking the minimum night</a:t>
            </a:r>
          </a:p>
          <a:p>
            <a:pPr indent="-228600" algn="l" rtl="0">
              <a:lnSpc>
                <a:spcPct val="90000"/>
              </a:lnSpc>
              <a:spcAft>
                <a:spcPts val="600"/>
              </a:spcAft>
              <a:buFont typeface="Arial" panose="020B0604020202020204" pitchFamily="34" charset="0"/>
              <a:buChar char="•"/>
            </a:pPr>
            <a:r>
              <a:rPr lang="en-US" sz="2200" dirty="0"/>
              <a:t>We can see that the minimum nights is between 1 to 1250 and the mean is less then 7, lets check this.</a:t>
            </a:r>
          </a:p>
          <a:p>
            <a:pPr algn="l" rtl="0">
              <a:lnSpc>
                <a:spcPct val="90000"/>
              </a:lnSpc>
              <a:spcAft>
                <a:spcPts val="600"/>
              </a:spcAft>
            </a:pPr>
            <a:endParaRPr lang="en-US" sz="2200" dirty="0"/>
          </a:p>
          <a:p>
            <a:pPr algn="l" rtl="0">
              <a:lnSpc>
                <a:spcPct val="90000"/>
              </a:lnSpc>
              <a:spcAft>
                <a:spcPts val="600"/>
              </a:spcAft>
            </a:pPr>
            <a:endParaRPr lang="en-US" sz="2200" dirty="0"/>
          </a:p>
          <a:p>
            <a:pPr algn="l" rtl="0">
              <a:lnSpc>
                <a:spcPct val="90000"/>
              </a:lnSpc>
              <a:spcAft>
                <a:spcPts val="600"/>
              </a:spcAft>
            </a:pPr>
            <a:endParaRPr lang="en-US" sz="2200" dirty="0"/>
          </a:p>
        </p:txBody>
      </p:sp>
      <p:pic>
        <p:nvPicPr>
          <p:cNvPr id="10" name="תמונה 9">
            <a:extLst>
              <a:ext uri="{FF2B5EF4-FFF2-40B4-BE49-F238E27FC236}">
                <a16:creationId xmlns:a16="http://schemas.microsoft.com/office/drawing/2014/main" id="{1D986AF6-A608-4FAA-9796-176B192CA5B9}"/>
              </a:ext>
            </a:extLst>
          </p:cNvPr>
          <p:cNvPicPr>
            <a:picLocks noChangeAspect="1"/>
          </p:cNvPicPr>
          <p:nvPr/>
        </p:nvPicPr>
        <p:blipFill>
          <a:blip r:embed="rId3"/>
          <a:stretch>
            <a:fillRect/>
          </a:stretch>
        </p:blipFill>
        <p:spPr>
          <a:xfrm>
            <a:off x="507288" y="2139862"/>
            <a:ext cx="3333750" cy="257175"/>
          </a:xfrm>
          <a:prstGeom prst="rect">
            <a:avLst/>
          </a:prstGeom>
        </p:spPr>
      </p:pic>
      <p:pic>
        <p:nvPicPr>
          <p:cNvPr id="4" name="תמונה 3">
            <a:extLst>
              <a:ext uri="{FF2B5EF4-FFF2-40B4-BE49-F238E27FC236}">
                <a16:creationId xmlns:a16="http://schemas.microsoft.com/office/drawing/2014/main" id="{BEFAE0A3-256A-4411-B10A-0F2D7A4F1FC9}"/>
              </a:ext>
            </a:extLst>
          </p:cNvPr>
          <p:cNvPicPr>
            <a:picLocks noChangeAspect="1"/>
          </p:cNvPicPr>
          <p:nvPr/>
        </p:nvPicPr>
        <p:blipFill>
          <a:blip r:embed="rId4"/>
          <a:stretch>
            <a:fillRect/>
          </a:stretch>
        </p:blipFill>
        <p:spPr>
          <a:xfrm>
            <a:off x="7596" y="3853543"/>
            <a:ext cx="5321944" cy="3004457"/>
          </a:xfrm>
          <a:prstGeom prst="rect">
            <a:avLst/>
          </a:prstGeom>
        </p:spPr>
      </p:pic>
    </p:spTree>
    <p:extLst>
      <p:ext uri="{BB962C8B-B14F-4D97-AF65-F5344CB8AC3E}">
        <p14:creationId xmlns:p14="http://schemas.microsoft.com/office/powerpoint/2010/main" val="1431609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Role of Beacon Technology in Smart Cities - ThinkProxi">
            <a:extLst>
              <a:ext uri="{FF2B5EF4-FFF2-40B4-BE49-F238E27FC236}">
                <a16:creationId xmlns:a16="http://schemas.microsoft.com/office/drawing/2014/main" id="{822B4EF6-E259-40ED-91EB-1694C4F695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38" r="20009" b="-1"/>
          <a:stretch/>
        </p:blipFill>
        <p:spPr bwMode="auto">
          <a:xfrm>
            <a:off x="5994400" y="10"/>
            <a:ext cx="6196077"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1" name="תיבת טקסט 10">
            <a:extLst>
              <a:ext uri="{FF2B5EF4-FFF2-40B4-BE49-F238E27FC236}">
                <a16:creationId xmlns:a16="http://schemas.microsoft.com/office/drawing/2014/main" id="{1E39BA55-8C69-46E6-A1B9-4F83CB019FD9}"/>
              </a:ext>
            </a:extLst>
          </p:cNvPr>
          <p:cNvSpPr txBox="1"/>
          <p:nvPr/>
        </p:nvSpPr>
        <p:spPr>
          <a:xfrm>
            <a:off x="640080" y="325369"/>
            <a:ext cx="4368602" cy="1956841"/>
          </a:xfrm>
          <a:prstGeom prst="rect">
            <a:avLst/>
          </a:prstGeom>
        </p:spPr>
        <p:txBody>
          <a:bodyPr vert="horz" lIns="91440" tIns="45720" rIns="91440" bIns="45720" rtlCol="0" anchor="b">
            <a:normAutofit/>
          </a:bodyPr>
          <a:lstStyle/>
          <a:p>
            <a:pPr algn="l" rtl="0">
              <a:lnSpc>
                <a:spcPct val="90000"/>
              </a:lnSpc>
              <a:spcBef>
                <a:spcPct val="0"/>
              </a:spcBef>
              <a:spcAft>
                <a:spcPts val="600"/>
              </a:spcAft>
            </a:pPr>
            <a:r>
              <a:rPr lang="en-US" sz="5400" b="1" dirty="0">
                <a:effectLst>
                  <a:outerShdw blurRad="38100" dist="38100" dir="2700000" algn="tl">
                    <a:srgbClr val="000000">
                      <a:alpha val="43137"/>
                    </a:srgbClr>
                  </a:outerShdw>
                </a:effectLst>
                <a:latin typeface="+mj-lt"/>
                <a:ea typeface="+mj-ea"/>
                <a:cs typeface="+mj-cs"/>
              </a:rPr>
              <a:t>CLEANING DATA</a:t>
            </a:r>
          </a:p>
        </p:txBody>
      </p:sp>
      <p:sp>
        <p:nvSpPr>
          <p:cNvPr id="12" name="תיבת טקסט 11">
            <a:extLst>
              <a:ext uri="{FF2B5EF4-FFF2-40B4-BE49-F238E27FC236}">
                <a16:creationId xmlns:a16="http://schemas.microsoft.com/office/drawing/2014/main" id="{8B7CCDE1-FDB5-4269-9624-F50EE7BD860D}"/>
              </a:ext>
            </a:extLst>
          </p:cNvPr>
          <p:cNvSpPr txBox="1"/>
          <p:nvPr/>
        </p:nvSpPr>
        <p:spPr>
          <a:xfrm>
            <a:off x="546774" y="2397038"/>
            <a:ext cx="4243589" cy="1031962"/>
          </a:xfrm>
          <a:custGeom>
            <a:avLst/>
            <a:gdLst>
              <a:gd name="connsiteX0" fmla="*/ 0 w 6179974"/>
              <a:gd name="connsiteY0" fmla="*/ 0 h 1631216"/>
              <a:gd name="connsiteX1" fmla="*/ 685415 w 6179974"/>
              <a:gd name="connsiteY1" fmla="*/ 0 h 1631216"/>
              <a:gd name="connsiteX2" fmla="*/ 1247231 w 6179974"/>
              <a:gd name="connsiteY2" fmla="*/ 0 h 1631216"/>
              <a:gd name="connsiteX3" fmla="*/ 1623648 w 6179974"/>
              <a:gd name="connsiteY3" fmla="*/ 0 h 1631216"/>
              <a:gd name="connsiteX4" fmla="*/ 2309063 w 6179974"/>
              <a:gd name="connsiteY4" fmla="*/ 0 h 1631216"/>
              <a:gd name="connsiteX5" fmla="*/ 2685480 w 6179974"/>
              <a:gd name="connsiteY5" fmla="*/ 0 h 1631216"/>
              <a:gd name="connsiteX6" fmla="*/ 3061896 w 6179974"/>
              <a:gd name="connsiteY6" fmla="*/ 0 h 1631216"/>
              <a:gd name="connsiteX7" fmla="*/ 3500113 w 6179974"/>
              <a:gd name="connsiteY7" fmla="*/ 0 h 1631216"/>
              <a:gd name="connsiteX8" fmla="*/ 3876529 w 6179974"/>
              <a:gd name="connsiteY8" fmla="*/ 0 h 1631216"/>
              <a:gd name="connsiteX9" fmla="*/ 4500145 w 6179974"/>
              <a:gd name="connsiteY9" fmla="*/ 0 h 1631216"/>
              <a:gd name="connsiteX10" fmla="*/ 5061961 w 6179974"/>
              <a:gd name="connsiteY10" fmla="*/ 0 h 1631216"/>
              <a:gd name="connsiteX11" fmla="*/ 5685576 w 6179974"/>
              <a:gd name="connsiteY11" fmla="*/ 0 h 1631216"/>
              <a:gd name="connsiteX12" fmla="*/ 6179974 w 6179974"/>
              <a:gd name="connsiteY12" fmla="*/ 0 h 1631216"/>
              <a:gd name="connsiteX13" fmla="*/ 6179974 w 6179974"/>
              <a:gd name="connsiteY13" fmla="*/ 560051 h 1631216"/>
              <a:gd name="connsiteX14" fmla="*/ 6179974 w 6179974"/>
              <a:gd name="connsiteY14" fmla="*/ 1054853 h 1631216"/>
              <a:gd name="connsiteX15" fmla="*/ 6179974 w 6179974"/>
              <a:gd name="connsiteY15" fmla="*/ 1631216 h 1631216"/>
              <a:gd name="connsiteX16" fmla="*/ 5494559 w 6179974"/>
              <a:gd name="connsiteY16" fmla="*/ 1631216 h 1631216"/>
              <a:gd name="connsiteX17" fmla="*/ 5118142 w 6179974"/>
              <a:gd name="connsiteY17" fmla="*/ 1631216 h 1631216"/>
              <a:gd name="connsiteX18" fmla="*/ 4494527 w 6179974"/>
              <a:gd name="connsiteY18" fmla="*/ 1631216 h 1631216"/>
              <a:gd name="connsiteX19" fmla="*/ 3809111 w 6179974"/>
              <a:gd name="connsiteY19" fmla="*/ 1631216 h 1631216"/>
              <a:gd name="connsiteX20" fmla="*/ 3247295 w 6179974"/>
              <a:gd name="connsiteY20" fmla="*/ 1631216 h 1631216"/>
              <a:gd name="connsiteX21" fmla="*/ 2809079 w 6179974"/>
              <a:gd name="connsiteY21" fmla="*/ 1631216 h 1631216"/>
              <a:gd name="connsiteX22" fmla="*/ 2123664 w 6179974"/>
              <a:gd name="connsiteY22" fmla="*/ 1631216 h 1631216"/>
              <a:gd name="connsiteX23" fmla="*/ 1438248 w 6179974"/>
              <a:gd name="connsiteY23" fmla="*/ 1631216 h 1631216"/>
              <a:gd name="connsiteX24" fmla="*/ 1000032 w 6179974"/>
              <a:gd name="connsiteY24" fmla="*/ 1631216 h 1631216"/>
              <a:gd name="connsiteX25" fmla="*/ 561816 w 6179974"/>
              <a:gd name="connsiteY25" fmla="*/ 1631216 h 1631216"/>
              <a:gd name="connsiteX26" fmla="*/ 0 w 6179974"/>
              <a:gd name="connsiteY26" fmla="*/ 1631216 h 1631216"/>
              <a:gd name="connsiteX27" fmla="*/ 0 w 6179974"/>
              <a:gd name="connsiteY27" fmla="*/ 1087477 h 1631216"/>
              <a:gd name="connsiteX28" fmla="*/ 0 w 6179974"/>
              <a:gd name="connsiteY28" fmla="*/ 592675 h 1631216"/>
              <a:gd name="connsiteX29" fmla="*/ 0 w 6179974"/>
              <a:gd name="connsiteY29" fmla="*/ 0 h 163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79974" h="1631216" fill="none" extrusionOk="0">
                <a:moveTo>
                  <a:pt x="0" y="0"/>
                </a:moveTo>
                <a:cubicBezTo>
                  <a:pt x="270065" y="-24253"/>
                  <a:pt x="531644" y="68670"/>
                  <a:pt x="685415" y="0"/>
                </a:cubicBezTo>
                <a:cubicBezTo>
                  <a:pt x="839186" y="-68670"/>
                  <a:pt x="991701" y="37064"/>
                  <a:pt x="1247231" y="0"/>
                </a:cubicBezTo>
                <a:cubicBezTo>
                  <a:pt x="1502761" y="-37064"/>
                  <a:pt x="1502812" y="9600"/>
                  <a:pt x="1623648" y="0"/>
                </a:cubicBezTo>
                <a:cubicBezTo>
                  <a:pt x="1744484" y="-9600"/>
                  <a:pt x="2148468" y="6023"/>
                  <a:pt x="2309063" y="0"/>
                </a:cubicBezTo>
                <a:cubicBezTo>
                  <a:pt x="2469659" y="-6023"/>
                  <a:pt x="2546889" y="44685"/>
                  <a:pt x="2685480" y="0"/>
                </a:cubicBezTo>
                <a:cubicBezTo>
                  <a:pt x="2824071" y="-44685"/>
                  <a:pt x="2979176" y="27352"/>
                  <a:pt x="3061896" y="0"/>
                </a:cubicBezTo>
                <a:cubicBezTo>
                  <a:pt x="3144616" y="-27352"/>
                  <a:pt x="3386848" y="29342"/>
                  <a:pt x="3500113" y="0"/>
                </a:cubicBezTo>
                <a:cubicBezTo>
                  <a:pt x="3613378" y="-29342"/>
                  <a:pt x="3735457" y="30749"/>
                  <a:pt x="3876529" y="0"/>
                </a:cubicBezTo>
                <a:cubicBezTo>
                  <a:pt x="4017601" y="-30749"/>
                  <a:pt x="4343439" y="66792"/>
                  <a:pt x="4500145" y="0"/>
                </a:cubicBezTo>
                <a:cubicBezTo>
                  <a:pt x="4656851" y="-66792"/>
                  <a:pt x="4849182" y="12676"/>
                  <a:pt x="5061961" y="0"/>
                </a:cubicBezTo>
                <a:cubicBezTo>
                  <a:pt x="5274740" y="-12676"/>
                  <a:pt x="5545432" y="41403"/>
                  <a:pt x="5685576" y="0"/>
                </a:cubicBezTo>
                <a:cubicBezTo>
                  <a:pt x="5825721" y="-41403"/>
                  <a:pt x="6071752" y="48611"/>
                  <a:pt x="6179974" y="0"/>
                </a:cubicBezTo>
                <a:cubicBezTo>
                  <a:pt x="6214345" y="178017"/>
                  <a:pt x="6163121" y="442761"/>
                  <a:pt x="6179974" y="560051"/>
                </a:cubicBezTo>
                <a:cubicBezTo>
                  <a:pt x="6196827" y="677341"/>
                  <a:pt x="6144227" y="909702"/>
                  <a:pt x="6179974" y="1054853"/>
                </a:cubicBezTo>
                <a:cubicBezTo>
                  <a:pt x="6215721" y="1200004"/>
                  <a:pt x="6136930" y="1455626"/>
                  <a:pt x="6179974" y="1631216"/>
                </a:cubicBezTo>
                <a:cubicBezTo>
                  <a:pt x="5882282" y="1686291"/>
                  <a:pt x="5679603" y="1625477"/>
                  <a:pt x="5494559" y="1631216"/>
                </a:cubicBezTo>
                <a:cubicBezTo>
                  <a:pt x="5309515" y="1636955"/>
                  <a:pt x="5216001" y="1591816"/>
                  <a:pt x="5118142" y="1631216"/>
                </a:cubicBezTo>
                <a:cubicBezTo>
                  <a:pt x="5020283" y="1670616"/>
                  <a:pt x="4720425" y="1592506"/>
                  <a:pt x="4494527" y="1631216"/>
                </a:cubicBezTo>
                <a:cubicBezTo>
                  <a:pt x="4268629" y="1669926"/>
                  <a:pt x="3973111" y="1588505"/>
                  <a:pt x="3809111" y="1631216"/>
                </a:cubicBezTo>
                <a:cubicBezTo>
                  <a:pt x="3645111" y="1673927"/>
                  <a:pt x="3423566" y="1616045"/>
                  <a:pt x="3247295" y="1631216"/>
                </a:cubicBezTo>
                <a:cubicBezTo>
                  <a:pt x="3071024" y="1646387"/>
                  <a:pt x="2995132" y="1607547"/>
                  <a:pt x="2809079" y="1631216"/>
                </a:cubicBezTo>
                <a:cubicBezTo>
                  <a:pt x="2623026" y="1654885"/>
                  <a:pt x="2446291" y="1585837"/>
                  <a:pt x="2123664" y="1631216"/>
                </a:cubicBezTo>
                <a:cubicBezTo>
                  <a:pt x="1801037" y="1676595"/>
                  <a:pt x="1581996" y="1573626"/>
                  <a:pt x="1438248" y="1631216"/>
                </a:cubicBezTo>
                <a:cubicBezTo>
                  <a:pt x="1294500" y="1688806"/>
                  <a:pt x="1150083" y="1581201"/>
                  <a:pt x="1000032" y="1631216"/>
                </a:cubicBezTo>
                <a:cubicBezTo>
                  <a:pt x="849981" y="1681231"/>
                  <a:pt x="690285" y="1619881"/>
                  <a:pt x="561816" y="1631216"/>
                </a:cubicBezTo>
                <a:cubicBezTo>
                  <a:pt x="433347" y="1642551"/>
                  <a:pt x="271249" y="1616715"/>
                  <a:pt x="0" y="1631216"/>
                </a:cubicBezTo>
                <a:cubicBezTo>
                  <a:pt x="-43551" y="1399418"/>
                  <a:pt x="52265" y="1217452"/>
                  <a:pt x="0" y="1087477"/>
                </a:cubicBezTo>
                <a:cubicBezTo>
                  <a:pt x="-52265" y="957502"/>
                  <a:pt x="54008" y="804708"/>
                  <a:pt x="0" y="592675"/>
                </a:cubicBezTo>
                <a:cubicBezTo>
                  <a:pt x="-54008" y="380642"/>
                  <a:pt x="30592" y="268120"/>
                  <a:pt x="0" y="0"/>
                </a:cubicBezTo>
                <a:close/>
              </a:path>
              <a:path w="6179974" h="1631216" stroke="0" extrusionOk="0">
                <a:moveTo>
                  <a:pt x="0" y="0"/>
                </a:moveTo>
                <a:cubicBezTo>
                  <a:pt x="204730" y="-69233"/>
                  <a:pt x="486313" y="30720"/>
                  <a:pt x="623616" y="0"/>
                </a:cubicBezTo>
                <a:cubicBezTo>
                  <a:pt x="760919" y="-30720"/>
                  <a:pt x="875055" y="40371"/>
                  <a:pt x="1123632" y="0"/>
                </a:cubicBezTo>
                <a:cubicBezTo>
                  <a:pt x="1372209" y="-40371"/>
                  <a:pt x="1538892" y="5174"/>
                  <a:pt x="1685447" y="0"/>
                </a:cubicBezTo>
                <a:cubicBezTo>
                  <a:pt x="1832002" y="-5174"/>
                  <a:pt x="2171192" y="45438"/>
                  <a:pt x="2370863" y="0"/>
                </a:cubicBezTo>
                <a:cubicBezTo>
                  <a:pt x="2570534" y="-45438"/>
                  <a:pt x="2800570" y="57046"/>
                  <a:pt x="3056278" y="0"/>
                </a:cubicBezTo>
                <a:cubicBezTo>
                  <a:pt x="3311987" y="-57046"/>
                  <a:pt x="3475172" y="53510"/>
                  <a:pt x="3618094" y="0"/>
                </a:cubicBezTo>
                <a:cubicBezTo>
                  <a:pt x="3761016" y="-53510"/>
                  <a:pt x="3934209" y="45213"/>
                  <a:pt x="4056310" y="0"/>
                </a:cubicBezTo>
                <a:cubicBezTo>
                  <a:pt x="4178411" y="-45213"/>
                  <a:pt x="4411596" y="52774"/>
                  <a:pt x="4618126" y="0"/>
                </a:cubicBezTo>
                <a:cubicBezTo>
                  <a:pt x="4824656" y="-52774"/>
                  <a:pt x="4846483" y="18050"/>
                  <a:pt x="4994543" y="0"/>
                </a:cubicBezTo>
                <a:cubicBezTo>
                  <a:pt x="5142603" y="-18050"/>
                  <a:pt x="5416355" y="45526"/>
                  <a:pt x="5618158" y="0"/>
                </a:cubicBezTo>
                <a:cubicBezTo>
                  <a:pt x="5819962" y="-45526"/>
                  <a:pt x="5992515" y="61749"/>
                  <a:pt x="6179974" y="0"/>
                </a:cubicBezTo>
                <a:cubicBezTo>
                  <a:pt x="6189694" y="189137"/>
                  <a:pt x="6167165" y="297115"/>
                  <a:pt x="6179974" y="576363"/>
                </a:cubicBezTo>
                <a:cubicBezTo>
                  <a:pt x="6192783" y="855611"/>
                  <a:pt x="6138059" y="904923"/>
                  <a:pt x="6179974" y="1071165"/>
                </a:cubicBezTo>
                <a:cubicBezTo>
                  <a:pt x="6221889" y="1237407"/>
                  <a:pt x="6166245" y="1504415"/>
                  <a:pt x="6179974" y="1631216"/>
                </a:cubicBezTo>
                <a:cubicBezTo>
                  <a:pt x="6005669" y="1657976"/>
                  <a:pt x="5785888" y="1577194"/>
                  <a:pt x="5618158" y="1631216"/>
                </a:cubicBezTo>
                <a:cubicBezTo>
                  <a:pt x="5450428" y="1685238"/>
                  <a:pt x="5357918" y="1618009"/>
                  <a:pt x="5241742" y="1631216"/>
                </a:cubicBezTo>
                <a:cubicBezTo>
                  <a:pt x="5125566" y="1644423"/>
                  <a:pt x="4867249" y="1623487"/>
                  <a:pt x="4556326" y="1631216"/>
                </a:cubicBezTo>
                <a:cubicBezTo>
                  <a:pt x="4245403" y="1638945"/>
                  <a:pt x="4179947" y="1601015"/>
                  <a:pt x="3932711" y="1631216"/>
                </a:cubicBezTo>
                <a:cubicBezTo>
                  <a:pt x="3685475" y="1661417"/>
                  <a:pt x="3451278" y="1558245"/>
                  <a:pt x="3309095" y="1631216"/>
                </a:cubicBezTo>
                <a:cubicBezTo>
                  <a:pt x="3166912" y="1704187"/>
                  <a:pt x="2857723" y="1577803"/>
                  <a:pt x="2685480" y="1631216"/>
                </a:cubicBezTo>
                <a:cubicBezTo>
                  <a:pt x="2513238" y="1684629"/>
                  <a:pt x="2357811" y="1607697"/>
                  <a:pt x="2185464" y="1631216"/>
                </a:cubicBezTo>
                <a:cubicBezTo>
                  <a:pt x="2013117" y="1654735"/>
                  <a:pt x="1884225" y="1630295"/>
                  <a:pt x="1747247" y="1631216"/>
                </a:cubicBezTo>
                <a:cubicBezTo>
                  <a:pt x="1610269" y="1632137"/>
                  <a:pt x="1265513" y="1613342"/>
                  <a:pt x="1123632" y="1631216"/>
                </a:cubicBezTo>
                <a:cubicBezTo>
                  <a:pt x="981752" y="1649090"/>
                  <a:pt x="832193" y="1587237"/>
                  <a:pt x="747215" y="1631216"/>
                </a:cubicBezTo>
                <a:cubicBezTo>
                  <a:pt x="662237" y="1675195"/>
                  <a:pt x="216860" y="1628548"/>
                  <a:pt x="0" y="1631216"/>
                </a:cubicBezTo>
                <a:cubicBezTo>
                  <a:pt x="-52293" y="1496675"/>
                  <a:pt x="10868" y="1308697"/>
                  <a:pt x="0" y="1071165"/>
                </a:cubicBezTo>
                <a:cubicBezTo>
                  <a:pt x="-10868" y="833633"/>
                  <a:pt x="61446" y="769519"/>
                  <a:pt x="0" y="543739"/>
                </a:cubicBezTo>
                <a:cubicBezTo>
                  <a:pt x="-61446" y="317959"/>
                  <a:pt x="50459" y="116968"/>
                  <a:pt x="0" y="0"/>
                </a:cubicBezTo>
                <a:close/>
              </a:path>
            </a:pathLst>
          </a:custGeom>
        </p:spPr>
        <p:txBody>
          <a:bodyPr vert="horz" lIns="91440" tIns="45720" rIns="91440" bIns="45720" rtlCol="0">
            <a:normAutofit/>
          </a:bodyPr>
          <a:lstStyle/>
          <a:p>
            <a:pPr indent="-228600" algn="l" rtl="0">
              <a:lnSpc>
                <a:spcPct val="90000"/>
              </a:lnSpc>
              <a:spcAft>
                <a:spcPts val="600"/>
              </a:spcAft>
              <a:buFont typeface="Arial" panose="020B0604020202020204" pitchFamily="34" charset="0"/>
              <a:buChar char="•"/>
            </a:pPr>
            <a:r>
              <a:rPr lang="en-US" sz="2200" dirty="0"/>
              <a:t>We can see that the most minimum nights are under than 40</a:t>
            </a:r>
          </a:p>
          <a:p>
            <a:pPr algn="l" rtl="0">
              <a:lnSpc>
                <a:spcPct val="90000"/>
              </a:lnSpc>
              <a:spcAft>
                <a:spcPts val="600"/>
              </a:spcAft>
            </a:pPr>
            <a:endParaRPr lang="en-US" sz="2200" dirty="0"/>
          </a:p>
        </p:txBody>
      </p:sp>
      <p:pic>
        <p:nvPicPr>
          <p:cNvPr id="10" name="תמונה 9">
            <a:extLst>
              <a:ext uri="{FF2B5EF4-FFF2-40B4-BE49-F238E27FC236}">
                <a16:creationId xmlns:a16="http://schemas.microsoft.com/office/drawing/2014/main" id="{1D986AF6-A608-4FAA-9796-176B192CA5B9}"/>
              </a:ext>
            </a:extLst>
          </p:cNvPr>
          <p:cNvPicPr>
            <a:picLocks noChangeAspect="1"/>
          </p:cNvPicPr>
          <p:nvPr/>
        </p:nvPicPr>
        <p:blipFill>
          <a:blip r:embed="rId3"/>
          <a:stretch>
            <a:fillRect/>
          </a:stretch>
        </p:blipFill>
        <p:spPr>
          <a:xfrm>
            <a:off x="507288" y="2139862"/>
            <a:ext cx="3333750" cy="257175"/>
          </a:xfrm>
          <a:prstGeom prst="rect">
            <a:avLst/>
          </a:prstGeom>
        </p:spPr>
      </p:pic>
      <p:pic>
        <p:nvPicPr>
          <p:cNvPr id="5" name="תמונה 4">
            <a:extLst>
              <a:ext uri="{FF2B5EF4-FFF2-40B4-BE49-F238E27FC236}">
                <a16:creationId xmlns:a16="http://schemas.microsoft.com/office/drawing/2014/main" id="{97193726-1AB9-4197-9C07-801E0932BB18}"/>
              </a:ext>
            </a:extLst>
          </p:cNvPr>
          <p:cNvPicPr>
            <a:picLocks noChangeAspect="1"/>
          </p:cNvPicPr>
          <p:nvPr/>
        </p:nvPicPr>
        <p:blipFill>
          <a:blip r:embed="rId4"/>
          <a:stretch>
            <a:fillRect/>
          </a:stretch>
        </p:blipFill>
        <p:spPr>
          <a:xfrm>
            <a:off x="71478" y="3039401"/>
            <a:ext cx="5505805" cy="766527"/>
          </a:xfrm>
          <a:prstGeom prst="rect">
            <a:avLst/>
          </a:prstGeom>
        </p:spPr>
      </p:pic>
      <p:sp>
        <p:nvSpPr>
          <p:cNvPr id="13" name="תיבת טקסט 12">
            <a:extLst>
              <a:ext uri="{FF2B5EF4-FFF2-40B4-BE49-F238E27FC236}">
                <a16:creationId xmlns:a16="http://schemas.microsoft.com/office/drawing/2014/main" id="{93CD276E-E61B-45AF-9E22-6F304E5E3E4F}"/>
              </a:ext>
            </a:extLst>
          </p:cNvPr>
          <p:cNvSpPr txBox="1"/>
          <p:nvPr/>
        </p:nvSpPr>
        <p:spPr>
          <a:xfrm>
            <a:off x="507288" y="3670210"/>
            <a:ext cx="4243589" cy="1031962"/>
          </a:xfrm>
          <a:custGeom>
            <a:avLst/>
            <a:gdLst>
              <a:gd name="connsiteX0" fmla="*/ 0 w 6179974"/>
              <a:gd name="connsiteY0" fmla="*/ 0 h 1631216"/>
              <a:gd name="connsiteX1" fmla="*/ 685415 w 6179974"/>
              <a:gd name="connsiteY1" fmla="*/ 0 h 1631216"/>
              <a:gd name="connsiteX2" fmla="*/ 1247231 w 6179974"/>
              <a:gd name="connsiteY2" fmla="*/ 0 h 1631216"/>
              <a:gd name="connsiteX3" fmla="*/ 1623648 w 6179974"/>
              <a:gd name="connsiteY3" fmla="*/ 0 h 1631216"/>
              <a:gd name="connsiteX4" fmla="*/ 2309063 w 6179974"/>
              <a:gd name="connsiteY4" fmla="*/ 0 h 1631216"/>
              <a:gd name="connsiteX5" fmla="*/ 2685480 w 6179974"/>
              <a:gd name="connsiteY5" fmla="*/ 0 h 1631216"/>
              <a:gd name="connsiteX6" fmla="*/ 3061896 w 6179974"/>
              <a:gd name="connsiteY6" fmla="*/ 0 h 1631216"/>
              <a:gd name="connsiteX7" fmla="*/ 3500113 w 6179974"/>
              <a:gd name="connsiteY7" fmla="*/ 0 h 1631216"/>
              <a:gd name="connsiteX8" fmla="*/ 3876529 w 6179974"/>
              <a:gd name="connsiteY8" fmla="*/ 0 h 1631216"/>
              <a:gd name="connsiteX9" fmla="*/ 4500145 w 6179974"/>
              <a:gd name="connsiteY9" fmla="*/ 0 h 1631216"/>
              <a:gd name="connsiteX10" fmla="*/ 5061961 w 6179974"/>
              <a:gd name="connsiteY10" fmla="*/ 0 h 1631216"/>
              <a:gd name="connsiteX11" fmla="*/ 5685576 w 6179974"/>
              <a:gd name="connsiteY11" fmla="*/ 0 h 1631216"/>
              <a:gd name="connsiteX12" fmla="*/ 6179974 w 6179974"/>
              <a:gd name="connsiteY12" fmla="*/ 0 h 1631216"/>
              <a:gd name="connsiteX13" fmla="*/ 6179974 w 6179974"/>
              <a:gd name="connsiteY13" fmla="*/ 560051 h 1631216"/>
              <a:gd name="connsiteX14" fmla="*/ 6179974 w 6179974"/>
              <a:gd name="connsiteY14" fmla="*/ 1054853 h 1631216"/>
              <a:gd name="connsiteX15" fmla="*/ 6179974 w 6179974"/>
              <a:gd name="connsiteY15" fmla="*/ 1631216 h 1631216"/>
              <a:gd name="connsiteX16" fmla="*/ 5494559 w 6179974"/>
              <a:gd name="connsiteY16" fmla="*/ 1631216 h 1631216"/>
              <a:gd name="connsiteX17" fmla="*/ 5118142 w 6179974"/>
              <a:gd name="connsiteY17" fmla="*/ 1631216 h 1631216"/>
              <a:gd name="connsiteX18" fmla="*/ 4494527 w 6179974"/>
              <a:gd name="connsiteY18" fmla="*/ 1631216 h 1631216"/>
              <a:gd name="connsiteX19" fmla="*/ 3809111 w 6179974"/>
              <a:gd name="connsiteY19" fmla="*/ 1631216 h 1631216"/>
              <a:gd name="connsiteX20" fmla="*/ 3247295 w 6179974"/>
              <a:gd name="connsiteY20" fmla="*/ 1631216 h 1631216"/>
              <a:gd name="connsiteX21" fmla="*/ 2809079 w 6179974"/>
              <a:gd name="connsiteY21" fmla="*/ 1631216 h 1631216"/>
              <a:gd name="connsiteX22" fmla="*/ 2123664 w 6179974"/>
              <a:gd name="connsiteY22" fmla="*/ 1631216 h 1631216"/>
              <a:gd name="connsiteX23" fmla="*/ 1438248 w 6179974"/>
              <a:gd name="connsiteY23" fmla="*/ 1631216 h 1631216"/>
              <a:gd name="connsiteX24" fmla="*/ 1000032 w 6179974"/>
              <a:gd name="connsiteY24" fmla="*/ 1631216 h 1631216"/>
              <a:gd name="connsiteX25" fmla="*/ 561816 w 6179974"/>
              <a:gd name="connsiteY25" fmla="*/ 1631216 h 1631216"/>
              <a:gd name="connsiteX26" fmla="*/ 0 w 6179974"/>
              <a:gd name="connsiteY26" fmla="*/ 1631216 h 1631216"/>
              <a:gd name="connsiteX27" fmla="*/ 0 w 6179974"/>
              <a:gd name="connsiteY27" fmla="*/ 1087477 h 1631216"/>
              <a:gd name="connsiteX28" fmla="*/ 0 w 6179974"/>
              <a:gd name="connsiteY28" fmla="*/ 592675 h 1631216"/>
              <a:gd name="connsiteX29" fmla="*/ 0 w 6179974"/>
              <a:gd name="connsiteY29" fmla="*/ 0 h 163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79974" h="1631216" fill="none" extrusionOk="0">
                <a:moveTo>
                  <a:pt x="0" y="0"/>
                </a:moveTo>
                <a:cubicBezTo>
                  <a:pt x="270065" y="-24253"/>
                  <a:pt x="531644" y="68670"/>
                  <a:pt x="685415" y="0"/>
                </a:cubicBezTo>
                <a:cubicBezTo>
                  <a:pt x="839186" y="-68670"/>
                  <a:pt x="991701" y="37064"/>
                  <a:pt x="1247231" y="0"/>
                </a:cubicBezTo>
                <a:cubicBezTo>
                  <a:pt x="1502761" y="-37064"/>
                  <a:pt x="1502812" y="9600"/>
                  <a:pt x="1623648" y="0"/>
                </a:cubicBezTo>
                <a:cubicBezTo>
                  <a:pt x="1744484" y="-9600"/>
                  <a:pt x="2148468" y="6023"/>
                  <a:pt x="2309063" y="0"/>
                </a:cubicBezTo>
                <a:cubicBezTo>
                  <a:pt x="2469659" y="-6023"/>
                  <a:pt x="2546889" y="44685"/>
                  <a:pt x="2685480" y="0"/>
                </a:cubicBezTo>
                <a:cubicBezTo>
                  <a:pt x="2824071" y="-44685"/>
                  <a:pt x="2979176" y="27352"/>
                  <a:pt x="3061896" y="0"/>
                </a:cubicBezTo>
                <a:cubicBezTo>
                  <a:pt x="3144616" y="-27352"/>
                  <a:pt x="3386848" y="29342"/>
                  <a:pt x="3500113" y="0"/>
                </a:cubicBezTo>
                <a:cubicBezTo>
                  <a:pt x="3613378" y="-29342"/>
                  <a:pt x="3735457" y="30749"/>
                  <a:pt x="3876529" y="0"/>
                </a:cubicBezTo>
                <a:cubicBezTo>
                  <a:pt x="4017601" y="-30749"/>
                  <a:pt x="4343439" y="66792"/>
                  <a:pt x="4500145" y="0"/>
                </a:cubicBezTo>
                <a:cubicBezTo>
                  <a:pt x="4656851" y="-66792"/>
                  <a:pt x="4849182" y="12676"/>
                  <a:pt x="5061961" y="0"/>
                </a:cubicBezTo>
                <a:cubicBezTo>
                  <a:pt x="5274740" y="-12676"/>
                  <a:pt x="5545432" y="41403"/>
                  <a:pt x="5685576" y="0"/>
                </a:cubicBezTo>
                <a:cubicBezTo>
                  <a:pt x="5825721" y="-41403"/>
                  <a:pt x="6071752" y="48611"/>
                  <a:pt x="6179974" y="0"/>
                </a:cubicBezTo>
                <a:cubicBezTo>
                  <a:pt x="6214345" y="178017"/>
                  <a:pt x="6163121" y="442761"/>
                  <a:pt x="6179974" y="560051"/>
                </a:cubicBezTo>
                <a:cubicBezTo>
                  <a:pt x="6196827" y="677341"/>
                  <a:pt x="6144227" y="909702"/>
                  <a:pt x="6179974" y="1054853"/>
                </a:cubicBezTo>
                <a:cubicBezTo>
                  <a:pt x="6215721" y="1200004"/>
                  <a:pt x="6136930" y="1455626"/>
                  <a:pt x="6179974" y="1631216"/>
                </a:cubicBezTo>
                <a:cubicBezTo>
                  <a:pt x="5882282" y="1686291"/>
                  <a:pt x="5679603" y="1625477"/>
                  <a:pt x="5494559" y="1631216"/>
                </a:cubicBezTo>
                <a:cubicBezTo>
                  <a:pt x="5309515" y="1636955"/>
                  <a:pt x="5216001" y="1591816"/>
                  <a:pt x="5118142" y="1631216"/>
                </a:cubicBezTo>
                <a:cubicBezTo>
                  <a:pt x="5020283" y="1670616"/>
                  <a:pt x="4720425" y="1592506"/>
                  <a:pt x="4494527" y="1631216"/>
                </a:cubicBezTo>
                <a:cubicBezTo>
                  <a:pt x="4268629" y="1669926"/>
                  <a:pt x="3973111" y="1588505"/>
                  <a:pt x="3809111" y="1631216"/>
                </a:cubicBezTo>
                <a:cubicBezTo>
                  <a:pt x="3645111" y="1673927"/>
                  <a:pt x="3423566" y="1616045"/>
                  <a:pt x="3247295" y="1631216"/>
                </a:cubicBezTo>
                <a:cubicBezTo>
                  <a:pt x="3071024" y="1646387"/>
                  <a:pt x="2995132" y="1607547"/>
                  <a:pt x="2809079" y="1631216"/>
                </a:cubicBezTo>
                <a:cubicBezTo>
                  <a:pt x="2623026" y="1654885"/>
                  <a:pt x="2446291" y="1585837"/>
                  <a:pt x="2123664" y="1631216"/>
                </a:cubicBezTo>
                <a:cubicBezTo>
                  <a:pt x="1801037" y="1676595"/>
                  <a:pt x="1581996" y="1573626"/>
                  <a:pt x="1438248" y="1631216"/>
                </a:cubicBezTo>
                <a:cubicBezTo>
                  <a:pt x="1294500" y="1688806"/>
                  <a:pt x="1150083" y="1581201"/>
                  <a:pt x="1000032" y="1631216"/>
                </a:cubicBezTo>
                <a:cubicBezTo>
                  <a:pt x="849981" y="1681231"/>
                  <a:pt x="690285" y="1619881"/>
                  <a:pt x="561816" y="1631216"/>
                </a:cubicBezTo>
                <a:cubicBezTo>
                  <a:pt x="433347" y="1642551"/>
                  <a:pt x="271249" y="1616715"/>
                  <a:pt x="0" y="1631216"/>
                </a:cubicBezTo>
                <a:cubicBezTo>
                  <a:pt x="-43551" y="1399418"/>
                  <a:pt x="52265" y="1217452"/>
                  <a:pt x="0" y="1087477"/>
                </a:cubicBezTo>
                <a:cubicBezTo>
                  <a:pt x="-52265" y="957502"/>
                  <a:pt x="54008" y="804708"/>
                  <a:pt x="0" y="592675"/>
                </a:cubicBezTo>
                <a:cubicBezTo>
                  <a:pt x="-54008" y="380642"/>
                  <a:pt x="30592" y="268120"/>
                  <a:pt x="0" y="0"/>
                </a:cubicBezTo>
                <a:close/>
              </a:path>
              <a:path w="6179974" h="1631216" stroke="0" extrusionOk="0">
                <a:moveTo>
                  <a:pt x="0" y="0"/>
                </a:moveTo>
                <a:cubicBezTo>
                  <a:pt x="204730" y="-69233"/>
                  <a:pt x="486313" y="30720"/>
                  <a:pt x="623616" y="0"/>
                </a:cubicBezTo>
                <a:cubicBezTo>
                  <a:pt x="760919" y="-30720"/>
                  <a:pt x="875055" y="40371"/>
                  <a:pt x="1123632" y="0"/>
                </a:cubicBezTo>
                <a:cubicBezTo>
                  <a:pt x="1372209" y="-40371"/>
                  <a:pt x="1538892" y="5174"/>
                  <a:pt x="1685447" y="0"/>
                </a:cubicBezTo>
                <a:cubicBezTo>
                  <a:pt x="1832002" y="-5174"/>
                  <a:pt x="2171192" y="45438"/>
                  <a:pt x="2370863" y="0"/>
                </a:cubicBezTo>
                <a:cubicBezTo>
                  <a:pt x="2570534" y="-45438"/>
                  <a:pt x="2800570" y="57046"/>
                  <a:pt x="3056278" y="0"/>
                </a:cubicBezTo>
                <a:cubicBezTo>
                  <a:pt x="3311987" y="-57046"/>
                  <a:pt x="3475172" y="53510"/>
                  <a:pt x="3618094" y="0"/>
                </a:cubicBezTo>
                <a:cubicBezTo>
                  <a:pt x="3761016" y="-53510"/>
                  <a:pt x="3934209" y="45213"/>
                  <a:pt x="4056310" y="0"/>
                </a:cubicBezTo>
                <a:cubicBezTo>
                  <a:pt x="4178411" y="-45213"/>
                  <a:pt x="4411596" y="52774"/>
                  <a:pt x="4618126" y="0"/>
                </a:cubicBezTo>
                <a:cubicBezTo>
                  <a:pt x="4824656" y="-52774"/>
                  <a:pt x="4846483" y="18050"/>
                  <a:pt x="4994543" y="0"/>
                </a:cubicBezTo>
                <a:cubicBezTo>
                  <a:pt x="5142603" y="-18050"/>
                  <a:pt x="5416355" y="45526"/>
                  <a:pt x="5618158" y="0"/>
                </a:cubicBezTo>
                <a:cubicBezTo>
                  <a:pt x="5819962" y="-45526"/>
                  <a:pt x="5992515" y="61749"/>
                  <a:pt x="6179974" y="0"/>
                </a:cubicBezTo>
                <a:cubicBezTo>
                  <a:pt x="6189694" y="189137"/>
                  <a:pt x="6167165" y="297115"/>
                  <a:pt x="6179974" y="576363"/>
                </a:cubicBezTo>
                <a:cubicBezTo>
                  <a:pt x="6192783" y="855611"/>
                  <a:pt x="6138059" y="904923"/>
                  <a:pt x="6179974" y="1071165"/>
                </a:cubicBezTo>
                <a:cubicBezTo>
                  <a:pt x="6221889" y="1237407"/>
                  <a:pt x="6166245" y="1504415"/>
                  <a:pt x="6179974" y="1631216"/>
                </a:cubicBezTo>
                <a:cubicBezTo>
                  <a:pt x="6005669" y="1657976"/>
                  <a:pt x="5785888" y="1577194"/>
                  <a:pt x="5618158" y="1631216"/>
                </a:cubicBezTo>
                <a:cubicBezTo>
                  <a:pt x="5450428" y="1685238"/>
                  <a:pt x="5357918" y="1618009"/>
                  <a:pt x="5241742" y="1631216"/>
                </a:cubicBezTo>
                <a:cubicBezTo>
                  <a:pt x="5125566" y="1644423"/>
                  <a:pt x="4867249" y="1623487"/>
                  <a:pt x="4556326" y="1631216"/>
                </a:cubicBezTo>
                <a:cubicBezTo>
                  <a:pt x="4245403" y="1638945"/>
                  <a:pt x="4179947" y="1601015"/>
                  <a:pt x="3932711" y="1631216"/>
                </a:cubicBezTo>
                <a:cubicBezTo>
                  <a:pt x="3685475" y="1661417"/>
                  <a:pt x="3451278" y="1558245"/>
                  <a:pt x="3309095" y="1631216"/>
                </a:cubicBezTo>
                <a:cubicBezTo>
                  <a:pt x="3166912" y="1704187"/>
                  <a:pt x="2857723" y="1577803"/>
                  <a:pt x="2685480" y="1631216"/>
                </a:cubicBezTo>
                <a:cubicBezTo>
                  <a:pt x="2513238" y="1684629"/>
                  <a:pt x="2357811" y="1607697"/>
                  <a:pt x="2185464" y="1631216"/>
                </a:cubicBezTo>
                <a:cubicBezTo>
                  <a:pt x="2013117" y="1654735"/>
                  <a:pt x="1884225" y="1630295"/>
                  <a:pt x="1747247" y="1631216"/>
                </a:cubicBezTo>
                <a:cubicBezTo>
                  <a:pt x="1610269" y="1632137"/>
                  <a:pt x="1265513" y="1613342"/>
                  <a:pt x="1123632" y="1631216"/>
                </a:cubicBezTo>
                <a:cubicBezTo>
                  <a:pt x="981752" y="1649090"/>
                  <a:pt x="832193" y="1587237"/>
                  <a:pt x="747215" y="1631216"/>
                </a:cubicBezTo>
                <a:cubicBezTo>
                  <a:pt x="662237" y="1675195"/>
                  <a:pt x="216860" y="1628548"/>
                  <a:pt x="0" y="1631216"/>
                </a:cubicBezTo>
                <a:cubicBezTo>
                  <a:pt x="-52293" y="1496675"/>
                  <a:pt x="10868" y="1308697"/>
                  <a:pt x="0" y="1071165"/>
                </a:cubicBezTo>
                <a:cubicBezTo>
                  <a:pt x="-10868" y="833633"/>
                  <a:pt x="61446" y="769519"/>
                  <a:pt x="0" y="543739"/>
                </a:cubicBezTo>
                <a:cubicBezTo>
                  <a:pt x="-61446" y="317959"/>
                  <a:pt x="50459" y="116968"/>
                  <a:pt x="0" y="0"/>
                </a:cubicBezTo>
                <a:close/>
              </a:path>
            </a:pathLst>
          </a:custGeom>
        </p:spPr>
        <p:txBody>
          <a:bodyPr vert="horz" lIns="91440" tIns="45720" rIns="91440" bIns="45720" rtlCol="0">
            <a:normAutofit/>
          </a:bodyPr>
          <a:lstStyle/>
          <a:p>
            <a:pPr indent="-228600" algn="l" rtl="0">
              <a:lnSpc>
                <a:spcPct val="90000"/>
              </a:lnSpc>
              <a:spcAft>
                <a:spcPts val="600"/>
              </a:spcAft>
              <a:buFont typeface="Arial" panose="020B0604020202020204" pitchFamily="34" charset="0"/>
              <a:buChar char="•"/>
            </a:pPr>
            <a:r>
              <a:rPr lang="en-US" sz="2200" dirty="0"/>
              <a:t>We can see clearly outliers</a:t>
            </a:r>
          </a:p>
          <a:p>
            <a:pPr algn="l" rtl="0">
              <a:lnSpc>
                <a:spcPct val="90000"/>
              </a:lnSpc>
              <a:spcAft>
                <a:spcPts val="600"/>
              </a:spcAft>
            </a:pPr>
            <a:endParaRPr lang="en-US" sz="2200" dirty="0"/>
          </a:p>
        </p:txBody>
      </p:sp>
      <p:pic>
        <p:nvPicPr>
          <p:cNvPr id="6" name="תמונה 5">
            <a:extLst>
              <a:ext uri="{FF2B5EF4-FFF2-40B4-BE49-F238E27FC236}">
                <a16:creationId xmlns:a16="http://schemas.microsoft.com/office/drawing/2014/main" id="{E6F3DD88-3FC2-4FE6-A769-ABB09D39633A}"/>
              </a:ext>
            </a:extLst>
          </p:cNvPr>
          <p:cNvPicPr>
            <a:picLocks noChangeAspect="1"/>
          </p:cNvPicPr>
          <p:nvPr/>
        </p:nvPicPr>
        <p:blipFill>
          <a:blip r:embed="rId5"/>
          <a:stretch>
            <a:fillRect/>
          </a:stretch>
        </p:blipFill>
        <p:spPr>
          <a:xfrm>
            <a:off x="0" y="4096702"/>
            <a:ext cx="4509274" cy="2761297"/>
          </a:xfrm>
          <a:prstGeom prst="rect">
            <a:avLst/>
          </a:prstGeom>
        </p:spPr>
      </p:pic>
    </p:spTree>
    <p:extLst>
      <p:ext uri="{BB962C8B-B14F-4D97-AF65-F5344CB8AC3E}">
        <p14:creationId xmlns:p14="http://schemas.microsoft.com/office/powerpoint/2010/main" val="926478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Role of Beacon Technology in Smart Cities - ThinkProxi">
            <a:extLst>
              <a:ext uri="{FF2B5EF4-FFF2-40B4-BE49-F238E27FC236}">
                <a16:creationId xmlns:a16="http://schemas.microsoft.com/office/drawing/2014/main" id="{822B4EF6-E259-40ED-91EB-1694C4F695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38" r="20009" b="-1"/>
          <a:stretch/>
        </p:blipFill>
        <p:spPr bwMode="auto">
          <a:xfrm>
            <a:off x="5994400" y="10"/>
            <a:ext cx="6196077"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1" name="תיבת טקסט 10">
            <a:extLst>
              <a:ext uri="{FF2B5EF4-FFF2-40B4-BE49-F238E27FC236}">
                <a16:creationId xmlns:a16="http://schemas.microsoft.com/office/drawing/2014/main" id="{1E39BA55-8C69-46E6-A1B9-4F83CB019FD9}"/>
              </a:ext>
            </a:extLst>
          </p:cNvPr>
          <p:cNvSpPr txBox="1"/>
          <p:nvPr/>
        </p:nvSpPr>
        <p:spPr>
          <a:xfrm>
            <a:off x="640080" y="325369"/>
            <a:ext cx="4368602" cy="1956841"/>
          </a:xfrm>
          <a:prstGeom prst="rect">
            <a:avLst/>
          </a:prstGeom>
        </p:spPr>
        <p:txBody>
          <a:bodyPr vert="horz" lIns="91440" tIns="45720" rIns="91440" bIns="45720" rtlCol="0" anchor="b">
            <a:normAutofit/>
          </a:bodyPr>
          <a:lstStyle/>
          <a:p>
            <a:pPr algn="l" rtl="0">
              <a:lnSpc>
                <a:spcPct val="90000"/>
              </a:lnSpc>
              <a:spcBef>
                <a:spcPct val="0"/>
              </a:spcBef>
              <a:spcAft>
                <a:spcPts val="600"/>
              </a:spcAft>
            </a:pPr>
            <a:r>
              <a:rPr lang="en-US" sz="5400" b="1" dirty="0">
                <a:effectLst>
                  <a:outerShdw blurRad="38100" dist="38100" dir="2700000" algn="tl">
                    <a:srgbClr val="000000">
                      <a:alpha val="43137"/>
                    </a:srgbClr>
                  </a:outerShdw>
                </a:effectLst>
                <a:latin typeface="+mj-lt"/>
                <a:ea typeface="+mj-ea"/>
                <a:cs typeface="+mj-cs"/>
              </a:rPr>
              <a:t>CLEANING DATA</a:t>
            </a:r>
          </a:p>
        </p:txBody>
      </p:sp>
      <p:sp>
        <p:nvSpPr>
          <p:cNvPr id="12" name="תיבת טקסט 11">
            <a:extLst>
              <a:ext uri="{FF2B5EF4-FFF2-40B4-BE49-F238E27FC236}">
                <a16:creationId xmlns:a16="http://schemas.microsoft.com/office/drawing/2014/main" id="{8B7CCDE1-FDB5-4269-9624-F50EE7BD860D}"/>
              </a:ext>
            </a:extLst>
          </p:cNvPr>
          <p:cNvSpPr txBox="1"/>
          <p:nvPr/>
        </p:nvSpPr>
        <p:spPr>
          <a:xfrm>
            <a:off x="546774" y="2397037"/>
            <a:ext cx="4368602" cy="1699665"/>
          </a:xfrm>
          <a:custGeom>
            <a:avLst/>
            <a:gdLst>
              <a:gd name="connsiteX0" fmla="*/ 0 w 6179974"/>
              <a:gd name="connsiteY0" fmla="*/ 0 h 1631216"/>
              <a:gd name="connsiteX1" fmla="*/ 685415 w 6179974"/>
              <a:gd name="connsiteY1" fmla="*/ 0 h 1631216"/>
              <a:gd name="connsiteX2" fmla="*/ 1247231 w 6179974"/>
              <a:gd name="connsiteY2" fmla="*/ 0 h 1631216"/>
              <a:gd name="connsiteX3" fmla="*/ 1623648 w 6179974"/>
              <a:gd name="connsiteY3" fmla="*/ 0 h 1631216"/>
              <a:gd name="connsiteX4" fmla="*/ 2309063 w 6179974"/>
              <a:gd name="connsiteY4" fmla="*/ 0 h 1631216"/>
              <a:gd name="connsiteX5" fmla="*/ 2685480 w 6179974"/>
              <a:gd name="connsiteY5" fmla="*/ 0 h 1631216"/>
              <a:gd name="connsiteX6" fmla="*/ 3061896 w 6179974"/>
              <a:gd name="connsiteY6" fmla="*/ 0 h 1631216"/>
              <a:gd name="connsiteX7" fmla="*/ 3500113 w 6179974"/>
              <a:gd name="connsiteY7" fmla="*/ 0 h 1631216"/>
              <a:gd name="connsiteX8" fmla="*/ 3876529 w 6179974"/>
              <a:gd name="connsiteY8" fmla="*/ 0 h 1631216"/>
              <a:gd name="connsiteX9" fmla="*/ 4500145 w 6179974"/>
              <a:gd name="connsiteY9" fmla="*/ 0 h 1631216"/>
              <a:gd name="connsiteX10" fmla="*/ 5061961 w 6179974"/>
              <a:gd name="connsiteY10" fmla="*/ 0 h 1631216"/>
              <a:gd name="connsiteX11" fmla="*/ 5685576 w 6179974"/>
              <a:gd name="connsiteY11" fmla="*/ 0 h 1631216"/>
              <a:gd name="connsiteX12" fmla="*/ 6179974 w 6179974"/>
              <a:gd name="connsiteY12" fmla="*/ 0 h 1631216"/>
              <a:gd name="connsiteX13" fmla="*/ 6179974 w 6179974"/>
              <a:gd name="connsiteY13" fmla="*/ 560051 h 1631216"/>
              <a:gd name="connsiteX14" fmla="*/ 6179974 w 6179974"/>
              <a:gd name="connsiteY14" fmla="*/ 1054853 h 1631216"/>
              <a:gd name="connsiteX15" fmla="*/ 6179974 w 6179974"/>
              <a:gd name="connsiteY15" fmla="*/ 1631216 h 1631216"/>
              <a:gd name="connsiteX16" fmla="*/ 5494559 w 6179974"/>
              <a:gd name="connsiteY16" fmla="*/ 1631216 h 1631216"/>
              <a:gd name="connsiteX17" fmla="*/ 5118142 w 6179974"/>
              <a:gd name="connsiteY17" fmla="*/ 1631216 h 1631216"/>
              <a:gd name="connsiteX18" fmla="*/ 4494527 w 6179974"/>
              <a:gd name="connsiteY18" fmla="*/ 1631216 h 1631216"/>
              <a:gd name="connsiteX19" fmla="*/ 3809111 w 6179974"/>
              <a:gd name="connsiteY19" fmla="*/ 1631216 h 1631216"/>
              <a:gd name="connsiteX20" fmla="*/ 3247295 w 6179974"/>
              <a:gd name="connsiteY20" fmla="*/ 1631216 h 1631216"/>
              <a:gd name="connsiteX21" fmla="*/ 2809079 w 6179974"/>
              <a:gd name="connsiteY21" fmla="*/ 1631216 h 1631216"/>
              <a:gd name="connsiteX22" fmla="*/ 2123664 w 6179974"/>
              <a:gd name="connsiteY22" fmla="*/ 1631216 h 1631216"/>
              <a:gd name="connsiteX23" fmla="*/ 1438248 w 6179974"/>
              <a:gd name="connsiteY23" fmla="*/ 1631216 h 1631216"/>
              <a:gd name="connsiteX24" fmla="*/ 1000032 w 6179974"/>
              <a:gd name="connsiteY24" fmla="*/ 1631216 h 1631216"/>
              <a:gd name="connsiteX25" fmla="*/ 561816 w 6179974"/>
              <a:gd name="connsiteY25" fmla="*/ 1631216 h 1631216"/>
              <a:gd name="connsiteX26" fmla="*/ 0 w 6179974"/>
              <a:gd name="connsiteY26" fmla="*/ 1631216 h 1631216"/>
              <a:gd name="connsiteX27" fmla="*/ 0 w 6179974"/>
              <a:gd name="connsiteY27" fmla="*/ 1087477 h 1631216"/>
              <a:gd name="connsiteX28" fmla="*/ 0 w 6179974"/>
              <a:gd name="connsiteY28" fmla="*/ 592675 h 1631216"/>
              <a:gd name="connsiteX29" fmla="*/ 0 w 6179974"/>
              <a:gd name="connsiteY29" fmla="*/ 0 h 163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79974" h="1631216" fill="none" extrusionOk="0">
                <a:moveTo>
                  <a:pt x="0" y="0"/>
                </a:moveTo>
                <a:cubicBezTo>
                  <a:pt x="270065" y="-24253"/>
                  <a:pt x="531644" y="68670"/>
                  <a:pt x="685415" y="0"/>
                </a:cubicBezTo>
                <a:cubicBezTo>
                  <a:pt x="839186" y="-68670"/>
                  <a:pt x="991701" y="37064"/>
                  <a:pt x="1247231" y="0"/>
                </a:cubicBezTo>
                <a:cubicBezTo>
                  <a:pt x="1502761" y="-37064"/>
                  <a:pt x="1502812" y="9600"/>
                  <a:pt x="1623648" y="0"/>
                </a:cubicBezTo>
                <a:cubicBezTo>
                  <a:pt x="1744484" y="-9600"/>
                  <a:pt x="2148468" y="6023"/>
                  <a:pt x="2309063" y="0"/>
                </a:cubicBezTo>
                <a:cubicBezTo>
                  <a:pt x="2469659" y="-6023"/>
                  <a:pt x="2546889" y="44685"/>
                  <a:pt x="2685480" y="0"/>
                </a:cubicBezTo>
                <a:cubicBezTo>
                  <a:pt x="2824071" y="-44685"/>
                  <a:pt x="2979176" y="27352"/>
                  <a:pt x="3061896" y="0"/>
                </a:cubicBezTo>
                <a:cubicBezTo>
                  <a:pt x="3144616" y="-27352"/>
                  <a:pt x="3386848" y="29342"/>
                  <a:pt x="3500113" y="0"/>
                </a:cubicBezTo>
                <a:cubicBezTo>
                  <a:pt x="3613378" y="-29342"/>
                  <a:pt x="3735457" y="30749"/>
                  <a:pt x="3876529" y="0"/>
                </a:cubicBezTo>
                <a:cubicBezTo>
                  <a:pt x="4017601" y="-30749"/>
                  <a:pt x="4343439" y="66792"/>
                  <a:pt x="4500145" y="0"/>
                </a:cubicBezTo>
                <a:cubicBezTo>
                  <a:pt x="4656851" y="-66792"/>
                  <a:pt x="4849182" y="12676"/>
                  <a:pt x="5061961" y="0"/>
                </a:cubicBezTo>
                <a:cubicBezTo>
                  <a:pt x="5274740" y="-12676"/>
                  <a:pt x="5545432" y="41403"/>
                  <a:pt x="5685576" y="0"/>
                </a:cubicBezTo>
                <a:cubicBezTo>
                  <a:pt x="5825721" y="-41403"/>
                  <a:pt x="6071752" y="48611"/>
                  <a:pt x="6179974" y="0"/>
                </a:cubicBezTo>
                <a:cubicBezTo>
                  <a:pt x="6214345" y="178017"/>
                  <a:pt x="6163121" y="442761"/>
                  <a:pt x="6179974" y="560051"/>
                </a:cubicBezTo>
                <a:cubicBezTo>
                  <a:pt x="6196827" y="677341"/>
                  <a:pt x="6144227" y="909702"/>
                  <a:pt x="6179974" y="1054853"/>
                </a:cubicBezTo>
                <a:cubicBezTo>
                  <a:pt x="6215721" y="1200004"/>
                  <a:pt x="6136930" y="1455626"/>
                  <a:pt x="6179974" y="1631216"/>
                </a:cubicBezTo>
                <a:cubicBezTo>
                  <a:pt x="5882282" y="1686291"/>
                  <a:pt x="5679603" y="1625477"/>
                  <a:pt x="5494559" y="1631216"/>
                </a:cubicBezTo>
                <a:cubicBezTo>
                  <a:pt x="5309515" y="1636955"/>
                  <a:pt x="5216001" y="1591816"/>
                  <a:pt x="5118142" y="1631216"/>
                </a:cubicBezTo>
                <a:cubicBezTo>
                  <a:pt x="5020283" y="1670616"/>
                  <a:pt x="4720425" y="1592506"/>
                  <a:pt x="4494527" y="1631216"/>
                </a:cubicBezTo>
                <a:cubicBezTo>
                  <a:pt x="4268629" y="1669926"/>
                  <a:pt x="3973111" y="1588505"/>
                  <a:pt x="3809111" y="1631216"/>
                </a:cubicBezTo>
                <a:cubicBezTo>
                  <a:pt x="3645111" y="1673927"/>
                  <a:pt x="3423566" y="1616045"/>
                  <a:pt x="3247295" y="1631216"/>
                </a:cubicBezTo>
                <a:cubicBezTo>
                  <a:pt x="3071024" y="1646387"/>
                  <a:pt x="2995132" y="1607547"/>
                  <a:pt x="2809079" y="1631216"/>
                </a:cubicBezTo>
                <a:cubicBezTo>
                  <a:pt x="2623026" y="1654885"/>
                  <a:pt x="2446291" y="1585837"/>
                  <a:pt x="2123664" y="1631216"/>
                </a:cubicBezTo>
                <a:cubicBezTo>
                  <a:pt x="1801037" y="1676595"/>
                  <a:pt x="1581996" y="1573626"/>
                  <a:pt x="1438248" y="1631216"/>
                </a:cubicBezTo>
                <a:cubicBezTo>
                  <a:pt x="1294500" y="1688806"/>
                  <a:pt x="1150083" y="1581201"/>
                  <a:pt x="1000032" y="1631216"/>
                </a:cubicBezTo>
                <a:cubicBezTo>
                  <a:pt x="849981" y="1681231"/>
                  <a:pt x="690285" y="1619881"/>
                  <a:pt x="561816" y="1631216"/>
                </a:cubicBezTo>
                <a:cubicBezTo>
                  <a:pt x="433347" y="1642551"/>
                  <a:pt x="271249" y="1616715"/>
                  <a:pt x="0" y="1631216"/>
                </a:cubicBezTo>
                <a:cubicBezTo>
                  <a:pt x="-43551" y="1399418"/>
                  <a:pt x="52265" y="1217452"/>
                  <a:pt x="0" y="1087477"/>
                </a:cubicBezTo>
                <a:cubicBezTo>
                  <a:pt x="-52265" y="957502"/>
                  <a:pt x="54008" y="804708"/>
                  <a:pt x="0" y="592675"/>
                </a:cubicBezTo>
                <a:cubicBezTo>
                  <a:pt x="-54008" y="380642"/>
                  <a:pt x="30592" y="268120"/>
                  <a:pt x="0" y="0"/>
                </a:cubicBezTo>
                <a:close/>
              </a:path>
              <a:path w="6179974" h="1631216" stroke="0" extrusionOk="0">
                <a:moveTo>
                  <a:pt x="0" y="0"/>
                </a:moveTo>
                <a:cubicBezTo>
                  <a:pt x="204730" y="-69233"/>
                  <a:pt x="486313" y="30720"/>
                  <a:pt x="623616" y="0"/>
                </a:cubicBezTo>
                <a:cubicBezTo>
                  <a:pt x="760919" y="-30720"/>
                  <a:pt x="875055" y="40371"/>
                  <a:pt x="1123632" y="0"/>
                </a:cubicBezTo>
                <a:cubicBezTo>
                  <a:pt x="1372209" y="-40371"/>
                  <a:pt x="1538892" y="5174"/>
                  <a:pt x="1685447" y="0"/>
                </a:cubicBezTo>
                <a:cubicBezTo>
                  <a:pt x="1832002" y="-5174"/>
                  <a:pt x="2171192" y="45438"/>
                  <a:pt x="2370863" y="0"/>
                </a:cubicBezTo>
                <a:cubicBezTo>
                  <a:pt x="2570534" y="-45438"/>
                  <a:pt x="2800570" y="57046"/>
                  <a:pt x="3056278" y="0"/>
                </a:cubicBezTo>
                <a:cubicBezTo>
                  <a:pt x="3311987" y="-57046"/>
                  <a:pt x="3475172" y="53510"/>
                  <a:pt x="3618094" y="0"/>
                </a:cubicBezTo>
                <a:cubicBezTo>
                  <a:pt x="3761016" y="-53510"/>
                  <a:pt x="3934209" y="45213"/>
                  <a:pt x="4056310" y="0"/>
                </a:cubicBezTo>
                <a:cubicBezTo>
                  <a:pt x="4178411" y="-45213"/>
                  <a:pt x="4411596" y="52774"/>
                  <a:pt x="4618126" y="0"/>
                </a:cubicBezTo>
                <a:cubicBezTo>
                  <a:pt x="4824656" y="-52774"/>
                  <a:pt x="4846483" y="18050"/>
                  <a:pt x="4994543" y="0"/>
                </a:cubicBezTo>
                <a:cubicBezTo>
                  <a:pt x="5142603" y="-18050"/>
                  <a:pt x="5416355" y="45526"/>
                  <a:pt x="5618158" y="0"/>
                </a:cubicBezTo>
                <a:cubicBezTo>
                  <a:pt x="5819962" y="-45526"/>
                  <a:pt x="5992515" y="61749"/>
                  <a:pt x="6179974" y="0"/>
                </a:cubicBezTo>
                <a:cubicBezTo>
                  <a:pt x="6189694" y="189137"/>
                  <a:pt x="6167165" y="297115"/>
                  <a:pt x="6179974" y="576363"/>
                </a:cubicBezTo>
                <a:cubicBezTo>
                  <a:pt x="6192783" y="855611"/>
                  <a:pt x="6138059" y="904923"/>
                  <a:pt x="6179974" y="1071165"/>
                </a:cubicBezTo>
                <a:cubicBezTo>
                  <a:pt x="6221889" y="1237407"/>
                  <a:pt x="6166245" y="1504415"/>
                  <a:pt x="6179974" y="1631216"/>
                </a:cubicBezTo>
                <a:cubicBezTo>
                  <a:pt x="6005669" y="1657976"/>
                  <a:pt x="5785888" y="1577194"/>
                  <a:pt x="5618158" y="1631216"/>
                </a:cubicBezTo>
                <a:cubicBezTo>
                  <a:pt x="5450428" y="1685238"/>
                  <a:pt x="5357918" y="1618009"/>
                  <a:pt x="5241742" y="1631216"/>
                </a:cubicBezTo>
                <a:cubicBezTo>
                  <a:pt x="5125566" y="1644423"/>
                  <a:pt x="4867249" y="1623487"/>
                  <a:pt x="4556326" y="1631216"/>
                </a:cubicBezTo>
                <a:cubicBezTo>
                  <a:pt x="4245403" y="1638945"/>
                  <a:pt x="4179947" y="1601015"/>
                  <a:pt x="3932711" y="1631216"/>
                </a:cubicBezTo>
                <a:cubicBezTo>
                  <a:pt x="3685475" y="1661417"/>
                  <a:pt x="3451278" y="1558245"/>
                  <a:pt x="3309095" y="1631216"/>
                </a:cubicBezTo>
                <a:cubicBezTo>
                  <a:pt x="3166912" y="1704187"/>
                  <a:pt x="2857723" y="1577803"/>
                  <a:pt x="2685480" y="1631216"/>
                </a:cubicBezTo>
                <a:cubicBezTo>
                  <a:pt x="2513238" y="1684629"/>
                  <a:pt x="2357811" y="1607697"/>
                  <a:pt x="2185464" y="1631216"/>
                </a:cubicBezTo>
                <a:cubicBezTo>
                  <a:pt x="2013117" y="1654735"/>
                  <a:pt x="1884225" y="1630295"/>
                  <a:pt x="1747247" y="1631216"/>
                </a:cubicBezTo>
                <a:cubicBezTo>
                  <a:pt x="1610269" y="1632137"/>
                  <a:pt x="1265513" y="1613342"/>
                  <a:pt x="1123632" y="1631216"/>
                </a:cubicBezTo>
                <a:cubicBezTo>
                  <a:pt x="981752" y="1649090"/>
                  <a:pt x="832193" y="1587237"/>
                  <a:pt x="747215" y="1631216"/>
                </a:cubicBezTo>
                <a:cubicBezTo>
                  <a:pt x="662237" y="1675195"/>
                  <a:pt x="216860" y="1628548"/>
                  <a:pt x="0" y="1631216"/>
                </a:cubicBezTo>
                <a:cubicBezTo>
                  <a:pt x="-52293" y="1496675"/>
                  <a:pt x="10868" y="1308697"/>
                  <a:pt x="0" y="1071165"/>
                </a:cubicBezTo>
                <a:cubicBezTo>
                  <a:pt x="-10868" y="833633"/>
                  <a:pt x="61446" y="769519"/>
                  <a:pt x="0" y="543739"/>
                </a:cubicBezTo>
                <a:cubicBezTo>
                  <a:pt x="-61446" y="317959"/>
                  <a:pt x="50459" y="116968"/>
                  <a:pt x="0" y="0"/>
                </a:cubicBezTo>
                <a:close/>
              </a:path>
            </a:pathLst>
          </a:custGeom>
        </p:spPr>
        <p:txBody>
          <a:bodyPr vert="horz" lIns="91440" tIns="45720" rIns="91440" bIns="45720" rtlCol="0">
            <a:normAutofit fontScale="92500"/>
          </a:bodyPr>
          <a:lstStyle/>
          <a:p>
            <a:pPr indent="-228600" algn="l" rtl="0">
              <a:lnSpc>
                <a:spcPct val="90000"/>
              </a:lnSpc>
              <a:spcAft>
                <a:spcPts val="600"/>
              </a:spcAft>
              <a:buFont typeface="Arial" panose="020B0604020202020204" pitchFamily="34" charset="0"/>
              <a:buChar char="•"/>
            </a:pPr>
            <a:r>
              <a:rPr lang="en-US" sz="2200" dirty="0"/>
              <a:t>Dropping the unnecessary columns</a:t>
            </a:r>
          </a:p>
          <a:p>
            <a:pPr indent="-228600" algn="l" rtl="0">
              <a:lnSpc>
                <a:spcPct val="90000"/>
              </a:lnSpc>
              <a:spcAft>
                <a:spcPts val="600"/>
              </a:spcAft>
              <a:buFont typeface="Arial" panose="020B0604020202020204" pitchFamily="34" charset="0"/>
              <a:buChar char="•"/>
            </a:pPr>
            <a:r>
              <a:rPr lang="en-US" sz="2200" dirty="0"/>
              <a:t>After the data research, we realize that we have values ​​not useful for machine learning. </a:t>
            </a:r>
          </a:p>
          <a:p>
            <a:pPr algn="l" rtl="0">
              <a:lnSpc>
                <a:spcPct val="90000"/>
              </a:lnSpc>
              <a:spcAft>
                <a:spcPts val="600"/>
              </a:spcAft>
            </a:pPr>
            <a:r>
              <a:rPr lang="en-US" sz="2200" dirty="0"/>
              <a:t>Lets drop them.</a:t>
            </a:r>
          </a:p>
          <a:p>
            <a:pPr algn="l" rtl="0">
              <a:lnSpc>
                <a:spcPct val="90000"/>
              </a:lnSpc>
              <a:spcAft>
                <a:spcPts val="600"/>
              </a:spcAft>
            </a:pPr>
            <a:endParaRPr lang="en-US" sz="2200" dirty="0"/>
          </a:p>
        </p:txBody>
      </p:sp>
      <p:pic>
        <p:nvPicPr>
          <p:cNvPr id="10" name="תמונה 9">
            <a:extLst>
              <a:ext uri="{FF2B5EF4-FFF2-40B4-BE49-F238E27FC236}">
                <a16:creationId xmlns:a16="http://schemas.microsoft.com/office/drawing/2014/main" id="{1D986AF6-A608-4FAA-9796-176B192CA5B9}"/>
              </a:ext>
            </a:extLst>
          </p:cNvPr>
          <p:cNvPicPr>
            <a:picLocks noChangeAspect="1"/>
          </p:cNvPicPr>
          <p:nvPr/>
        </p:nvPicPr>
        <p:blipFill>
          <a:blip r:embed="rId3"/>
          <a:stretch>
            <a:fillRect/>
          </a:stretch>
        </p:blipFill>
        <p:spPr>
          <a:xfrm>
            <a:off x="507288" y="2139862"/>
            <a:ext cx="3333750" cy="257175"/>
          </a:xfrm>
          <a:prstGeom prst="rect">
            <a:avLst/>
          </a:prstGeom>
        </p:spPr>
      </p:pic>
      <p:pic>
        <p:nvPicPr>
          <p:cNvPr id="7" name="תמונה 6">
            <a:extLst>
              <a:ext uri="{FF2B5EF4-FFF2-40B4-BE49-F238E27FC236}">
                <a16:creationId xmlns:a16="http://schemas.microsoft.com/office/drawing/2014/main" id="{C4F118F1-7349-4729-925D-931F2102218D}"/>
              </a:ext>
            </a:extLst>
          </p:cNvPr>
          <p:cNvPicPr>
            <a:picLocks noChangeAspect="1"/>
          </p:cNvPicPr>
          <p:nvPr/>
        </p:nvPicPr>
        <p:blipFill>
          <a:blip r:embed="rId4"/>
          <a:stretch>
            <a:fillRect/>
          </a:stretch>
        </p:blipFill>
        <p:spPr>
          <a:xfrm>
            <a:off x="640080" y="4096702"/>
            <a:ext cx="4018266" cy="1088821"/>
          </a:xfrm>
          <a:prstGeom prst="rect">
            <a:avLst/>
          </a:prstGeom>
        </p:spPr>
      </p:pic>
    </p:spTree>
    <p:extLst>
      <p:ext uri="{BB962C8B-B14F-4D97-AF65-F5344CB8AC3E}">
        <p14:creationId xmlns:p14="http://schemas.microsoft.com/office/powerpoint/2010/main" val="2773796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0" name="Rectangle 72">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NYC Campus | Pace University New York">
            <a:extLst>
              <a:ext uri="{FF2B5EF4-FFF2-40B4-BE49-F238E27FC236}">
                <a16:creationId xmlns:a16="http://schemas.microsoft.com/office/drawing/2014/main" id="{7DBAFE8F-0D14-41B0-AB44-B4BD8A25C09D}"/>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תיבת טקסט 1">
            <a:extLst>
              <a:ext uri="{FF2B5EF4-FFF2-40B4-BE49-F238E27FC236}">
                <a16:creationId xmlns:a16="http://schemas.microsoft.com/office/drawing/2014/main" id="{D29E316F-2FFD-44AF-AE80-46C72EAA9A8F}"/>
              </a:ext>
            </a:extLst>
          </p:cNvPr>
          <p:cNvSpPr txBox="1"/>
          <p:nvPr/>
        </p:nvSpPr>
        <p:spPr>
          <a:xfrm>
            <a:off x="640080" y="853673"/>
            <a:ext cx="4023360" cy="5004794"/>
          </a:xfrm>
          <a:prstGeom prst="rect">
            <a:avLst/>
          </a:prstGeom>
        </p:spPr>
        <p:txBody>
          <a:bodyPr vert="horz" lIns="91440" tIns="45720" rIns="91440" bIns="45720" rtlCol="0" anchor="ctr">
            <a:normAutofit/>
          </a:bodyPr>
          <a:lstStyle/>
          <a:p>
            <a:pPr algn="l" rtl="0">
              <a:lnSpc>
                <a:spcPct val="90000"/>
              </a:lnSpc>
              <a:spcBef>
                <a:spcPct val="0"/>
              </a:spcBef>
              <a:spcAft>
                <a:spcPts val="600"/>
              </a:spcAft>
            </a:pPr>
            <a:r>
              <a:rPr lang="en-US" sz="5400" b="1" dirty="0">
                <a:solidFill>
                  <a:srgbClr val="FFFFFF"/>
                </a:solidFill>
                <a:effectLst>
                  <a:outerShdw blurRad="38100" dist="38100" dir="2700000" algn="tl">
                    <a:srgbClr val="000000">
                      <a:alpha val="43137"/>
                    </a:srgbClr>
                  </a:outerShdw>
                </a:effectLst>
                <a:latin typeface="+mj-lt"/>
                <a:ea typeface="+mj-ea"/>
                <a:cs typeface="+mj-cs"/>
              </a:rPr>
              <a:t>EDA</a:t>
            </a:r>
          </a:p>
        </p:txBody>
      </p:sp>
      <p:sp>
        <p:nvSpPr>
          <p:cNvPr id="3" name="תיבת טקסט 2">
            <a:extLst>
              <a:ext uri="{FF2B5EF4-FFF2-40B4-BE49-F238E27FC236}">
                <a16:creationId xmlns:a16="http://schemas.microsoft.com/office/drawing/2014/main" id="{8B8BC3A7-B960-4585-9903-BBC0B3F7DFE5}"/>
              </a:ext>
            </a:extLst>
          </p:cNvPr>
          <p:cNvSpPr txBox="1"/>
          <p:nvPr/>
        </p:nvSpPr>
        <p:spPr>
          <a:xfrm>
            <a:off x="5599083" y="853673"/>
            <a:ext cx="5715000" cy="5004794"/>
          </a:xfrm>
          <a:custGeom>
            <a:avLst/>
            <a:gdLst>
              <a:gd name="connsiteX0" fmla="*/ 0 w 6179974"/>
              <a:gd name="connsiteY0" fmla="*/ 0 h 1631216"/>
              <a:gd name="connsiteX1" fmla="*/ 685415 w 6179974"/>
              <a:gd name="connsiteY1" fmla="*/ 0 h 1631216"/>
              <a:gd name="connsiteX2" fmla="*/ 1247231 w 6179974"/>
              <a:gd name="connsiteY2" fmla="*/ 0 h 1631216"/>
              <a:gd name="connsiteX3" fmla="*/ 1623648 w 6179974"/>
              <a:gd name="connsiteY3" fmla="*/ 0 h 1631216"/>
              <a:gd name="connsiteX4" fmla="*/ 2309063 w 6179974"/>
              <a:gd name="connsiteY4" fmla="*/ 0 h 1631216"/>
              <a:gd name="connsiteX5" fmla="*/ 2685480 w 6179974"/>
              <a:gd name="connsiteY5" fmla="*/ 0 h 1631216"/>
              <a:gd name="connsiteX6" fmla="*/ 3061896 w 6179974"/>
              <a:gd name="connsiteY6" fmla="*/ 0 h 1631216"/>
              <a:gd name="connsiteX7" fmla="*/ 3500113 w 6179974"/>
              <a:gd name="connsiteY7" fmla="*/ 0 h 1631216"/>
              <a:gd name="connsiteX8" fmla="*/ 3876529 w 6179974"/>
              <a:gd name="connsiteY8" fmla="*/ 0 h 1631216"/>
              <a:gd name="connsiteX9" fmla="*/ 4500145 w 6179974"/>
              <a:gd name="connsiteY9" fmla="*/ 0 h 1631216"/>
              <a:gd name="connsiteX10" fmla="*/ 5061961 w 6179974"/>
              <a:gd name="connsiteY10" fmla="*/ 0 h 1631216"/>
              <a:gd name="connsiteX11" fmla="*/ 5685576 w 6179974"/>
              <a:gd name="connsiteY11" fmla="*/ 0 h 1631216"/>
              <a:gd name="connsiteX12" fmla="*/ 6179974 w 6179974"/>
              <a:gd name="connsiteY12" fmla="*/ 0 h 1631216"/>
              <a:gd name="connsiteX13" fmla="*/ 6179974 w 6179974"/>
              <a:gd name="connsiteY13" fmla="*/ 560051 h 1631216"/>
              <a:gd name="connsiteX14" fmla="*/ 6179974 w 6179974"/>
              <a:gd name="connsiteY14" fmla="*/ 1054853 h 1631216"/>
              <a:gd name="connsiteX15" fmla="*/ 6179974 w 6179974"/>
              <a:gd name="connsiteY15" fmla="*/ 1631216 h 1631216"/>
              <a:gd name="connsiteX16" fmla="*/ 5494559 w 6179974"/>
              <a:gd name="connsiteY16" fmla="*/ 1631216 h 1631216"/>
              <a:gd name="connsiteX17" fmla="*/ 5118142 w 6179974"/>
              <a:gd name="connsiteY17" fmla="*/ 1631216 h 1631216"/>
              <a:gd name="connsiteX18" fmla="*/ 4494527 w 6179974"/>
              <a:gd name="connsiteY18" fmla="*/ 1631216 h 1631216"/>
              <a:gd name="connsiteX19" fmla="*/ 3809111 w 6179974"/>
              <a:gd name="connsiteY19" fmla="*/ 1631216 h 1631216"/>
              <a:gd name="connsiteX20" fmla="*/ 3247295 w 6179974"/>
              <a:gd name="connsiteY20" fmla="*/ 1631216 h 1631216"/>
              <a:gd name="connsiteX21" fmla="*/ 2809079 w 6179974"/>
              <a:gd name="connsiteY21" fmla="*/ 1631216 h 1631216"/>
              <a:gd name="connsiteX22" fmla="*/ 2123664 w 6179974"/>
              <a:gd name="connsiteY22" fmla="*/ 1631216 h 1631216"/>
              <a:gd name="connsiteX23" fmla="*/ 1438248 w 6179974"/>
              <a:gd name="connsiteY23" fmla="*/ 1631216 h 1631216"/>
              <a:gd name="connsiteX24" fmla="*/ 1000032 w 6179974"/>
              <a:gd name="connsiteY24" fmla="*/ 1631216 h 1631216"/>
              <a:gd name="connsiteX25" fmla="*/ 561816 w 6179974"/>
              <a:gd name="connsiteY25" fmla="*/ 1631216 h 1631216"/>
              <a:gd name="connsiteX26" fmla="*/ 0 w 6179974"/>
              <a:gd name="connsiteY26" fmla="*/ 1631216 h 1631216"/>
              <a:gd name="connsiteX27" fmla="*/ 0 w 6179974"/>
              <a:gd name="connsiteY27" fmla="*/ 1087477 h 1631216"/>
              <a:gd name="connsiteX28" fmla="*/ 0 w 6179974"/>
              <a:gd name="connsiteY28" fmla="*/ 592675 h 1631216"/>
              <a:gd name="connsiteX29" fmla="*/ 0 w 6179974"/>
              <a:gd name="connsiteY29" fmla="*/ 0 h 163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79974" h="1631216" fill="none" extrusionOk="0">
                <a:moveTo>
                  <a:pt x="0" y="0"/>
                </a:moveTo>
                <a:cubicBezTo>
                  <a:pt x="270065" y="-24253"/>
                  <a:pt x="531644" y="68670"/>
                  <a:pt x="685415" y="0"/>
                </a:cubicBezTo>
                <a:cubicBezTo>
                  <a:pt x="839186" y="-68670"/>
                  <a:pt x="991701" y="37064"/>
                  <a:pt x="1247231" y="0"/>
                </a:cubicBezTo>
                <a:cubicBezTo>
                  <a:pt x="1502761" y="-37064"/>
                  <a:pt x="1502812" y="9600"/>
                  <a:pt x="1623648" y="0"/>
                </a:cubicBezTo>
                <a:cubicBezTo>
                  <a:pt x="1744484" y="-9600"/>
                  <a:pt x="2148468" y="6023"/>
                  <a:pt x="2309063" y="0"/>
                </a:cubicBezTo>
                <a:cubicBezTo>
                  <a:pt x="2469659" y="-6023"/>
                  <a:pt x="2546889" y="44685"/>
                  <a:pt x="2685480" y="0"/>
                </a:cubicBezTo>
                <a:cubicBezTo>
                  <a:pt x="2824071" y="-44685"/>
                  <a:pt x="2979176" y="27352"/>
                  <a:pt x="3061896" y="0"/>
                </a:cubicBezTo>
                <a:cubicBezTo>
                  <a:pt x="3144616" y="-27352"/>
                  <a:pt x="3386848" y="29342"/>
                  <a:pt x="3500113" y="0"/>
                </a:cubicBezTo>
                <a:cubicBezTo>
                  <a:pt x="3613378" y="-29342"/>
                  <a:pt x="3735457" y="30749"/>
                  <a:pt x="3876529" y="0"/>
                </a:cubicBezTo>
                <a:cubicBezTo>
                  <a:pt x="4017601" y="-30749"/>
                  <a:pt x="4343439" y="66792"/>
                  <a:pt x="4500145" y="0"/>
                </a:cubicBezTo>
                <a:cubicBezTo>
                  <a:pt x="4656851" y="-66792"/>
                  <a:pt x="4849182" y="12676"/>
                  <a:pt x="5061961" y="0"/>
                </a:cubicBezTo>
                <a:cubicBezTo>
                  <a:pt x="5274740" y="-12676"/>
                  <a:pt x="5545432" y="41403"/>
                  <a:pt x="5685576" y="0"/>
                </a:cubicBezTo>
                <a:cubicBezTo>
                  <a:pt x="5825721" y="-41403"/>
                  <a:pt x="6071752" y="48611"/>
                  <a:pt x="6179974" y="0"/>
                </a:cubicBezTo>
                <a:cubicBezTo>
                  <a:pt x="6214345" y="178017"/>
                  <a:pt x="6163121" y="442761"/>
                  <a:pt x="6179974" y="560051"/>
                </a:cubicBezTo>
                <a:cubicBezTo>
                  <a:pt x="6196827" y="677341"/>
                  <a:pt x="6144227" y="909702"/>
                  <a:pt x="6179974" y="1054853"/>
                </a:cubicBezTo>
                <a:cubicBezTo>
                  <a:pt x="6215721" y="1200004"/>
                  <a:pt x="6136930" y="1455626"/>
                  <a:pt x="6179974" y="1631216"/>
                </a:cubicBezTo>
                <a:cubicBezTo>
                  <a:pt x="5882282" y="1686291"/>
                  <a:pt x="5679603" y="1625477"/>
                  <a:pt x="5494559" y="1631216"/>
                </a:cubicBezTo>
                <a:cubicBezTo>
                  <a:pt x="5309515" y="1636955"/>
                  <a:pt x="5216001" y="1591816"/>
                  <a:pt x="5118142" y="1631216"/>
                </a:cubicBezTo>
                <a:cubicBezTo>
                  <a:pt x="5020283" y="1670616"/>
                  <a:pt x="4720425" y="1592506"/>
                  <a:pt x="4494527" y="1631216"/>
                </a:cubicBezTo>
                <a:cubicBezTo>
                  <a:pt x="4268629" y="1669926"/>
                  <a:pt x="3973111" y="1588505"/>
                  <a:pt x="3809111" y="1631216"/>
                </a:cubicBezTo>
                <a:cubicBezTo>
                  <a:pt x="3645111" y="1673927"/>
                  <a:pt x="3423566" y="1616045"/>
                  <a:pt x="3247295" y="1631216"/>
                </a:cubicBezTo>
                <a:cubicBezTo>
                  <a:pt x="3071024" y="1646387"/>
                  <a:pt x="2995132" y="1607547"/>
                  <a:pt x="2809079" y="1631216"/>
                </a:cubicBezTo>
                <a:cubicBezTo>
                  <a:pt x="2623026" y="1654885"/>
                  <a:pt x="2446291" y="1585837"/>
                  <a:pt x="2123664" y="1631216"/>
                </a:cubicBezTo>
                <a:cubicBezTo>
                  <a:pt x="1801037" y="1676595"/>
                  <a:pt x="1581996" y="1573626"/>
                  <a:pt x="1438248" y="1631216"/>
                </a:cubicBezTo>
                <a:cubicBezTo>
                  <a:pt x="1294500" y="1688806"/>
                  <a:pt x="1150083" y="1581201"/>
                  <a:pt x="1000032" y="1631216"/>
                </a:cubicBezTo>
                <a:cubicBezTo>
                  <a:pt x="849981" y="1681231"/>
                  <a:pt x="690285" y="1619881"/>
                  <a:pt x="561816" y="1631216"/>
                </a:cubicBezTo>
                <a:cubicBezTo>
                  <a:pt x="433347" y="1642551"/>
                  <a:pt x="271249" y="1616715"/>
                  <a:pt x="0" y="1631216"/>
                </a:cubicBezTo>
                <a:cubicBezTo>
                  <a:pt x="-43551" y="1399418"/>
                  <a:pt x="52265" y="1217452"/>
                  <a:pt x="0" y="1087477"/>
                </a:cubicBezTo>
                <a:cubicBezTo>
                  <a:pt x="-52265" y="957502"/>
                  <a:pt x="54008" y="804708"/>
                  <a:pt x="0" y="592675"/>
                </a:cubicBezTo>
                <a:cubicBezTo>
                  <a:pt x="-54008" y="380642"/>
                  <a:pt x="30592" y="268120"/>
                  <a:pt x="0" y="0"/>
                </a:cubicBezTo>
                <a:close/>
              </a:path>
              <a:path w="6179974" h="1631216" stroke="0" extrusionOk="0">
                <a:moveTo>
                  <a:pt x="0" y="0"/>
                </a:moveTo>
                <a:cubicBezTo>
                  <a:pt x="204730" y="-69233"/>
                  <a:pt x="486313" y="30720"/>
                  <a:pt x="623616" y="0"/>
                </a:cubicBezTo>
                <a:cubicBezTo>
                  <a:pt x="760919" y="-30720"/>
                  <a:pt x="875055" y="40371"/>
                  <a:pt x="1123632" y="0"/>
                </a:cubicBezTo>
                <a:cubicBezTo>
                  <a:pt x="1372209" y="-40371"/>
                  <a:pt x="1538892" y="5174"/>
                  <a:pt x="1685447" y="0"/>
                </a:cubicBezTo>
                <a:cubicBezTo>
                  <a:pt x="1832002" y="-5174"/>
                  <a:pt x="2171192" y="45438"/>
                  <a:pt x="2370863" y="0"/>
                </a:cubicBezTo>
                <a:cubicBezTo>
                  <a:pt x="2570534" y="-45438"/>
                  <a:pt x="2800570" y="57046"/>
                  <a:pt x="3056278" y="0"/>
                </a:cubicBezTo>
                <a:cubicBezTo>
                  <a:pt x="3311987" y="-57046"/>
                  <a:pt x="3475172" y="53510"/>
                  <a:pt x="3618094" y="0"/>
                </a:cubicBezTo>
                <a:cubicBezTo>
                  <a:pt x="3761016" y="-53510"/>
                  <a:pt x="3934209" y="45213"/>
                  <a:pt x="4056310" y="0"/>
                </a:cubicBezTo>
                <a:cubicBezTo>
                  <a:pt x="4178411" y="-45213"/>
                  <a:pt x="4411596" y="52774"/>
                  <a:pt x="4618126" y="0"/>
                </a:cubicBezTo>
                <a:cubicBezTo>
                  <a:pt x="4824656" y="-52774"/>
                  <a:pt x="4846483" y="18050"/>
                  <a:pt x="4994543" y="0"/>
                </a:cubicBezTo>
                <a:cubicBezTo>
                  <a:pt x="5142603" y="-18050"/>
                  <a:pt x="5416355" y="45526"/>
                  <a:pt x="5618158" y="0"/>
                </a:cubicBezTo>
                <a:cubicBezTo>
                  <a:pt x="5819962" y="-45526"/>
                  <a:pt x="5992515" y="61749"/>
                  <a:pt x="6179974" y="0"/>
                </a:cubicBezTo>
                <a:cubicBezTo>
                  <a:pt x="6189694" y="189137"/>
                  <a:pt x="6167165" y="297115"/>
                  <a:pt x="6179974" y="576363"/>
                </a:cubicBezTo>
                <a:cubicBezTo>
                  <a:pt x="6192783" y="855611"/>
                  <a:pt x="6138059" y="904923"/>
                  <a:pt x="6179974" y="1071165"/>
                </a:cubicBezTo>
                <a:cubicBezTo>
                  <a:pt x="6221889" y="1237407"/>
                  <a:pt x="6166245" y="1504415"/>
                  <a:pt x="6179974" y="1631216"/>
                </a:cubicBezTo>
                <a:cubicBezTo>
                  <a:pt x="6005669" y="1657976"/>
                  <a:pt x="5785888" y="1577194"/>
                  <a:pt x="5618158" y="1631216"/>
                </a:cubicBezTo>
                <a:cubicBezTo>
                  <a:pt x="5450428" y="1685238"/>
                  <a:pt x="5357918" y="1618009"/>
                  <a:pt x="5241742" y="1631216"/>
                </a:cubicBezTo>
                <a:cubicBezTo>
                  <a:pt x="5125566" y="1644423"/>
                  <a:pt x="4867249" y="1623487"/>
                  <a:pt x="4556326" y="1631216"/>
                </a:cubicBezTo>
                <a:cubicBezTo>
                  <a:pt x="4245403" y="1638945"/>
                  <a:pt x="4179947" y="1601015"/>
                  <a:pt x="3932711" y="1631216"/>
                </a:cubicBezTo>
                <a:cubicBezTo>
                  <a:pt x="3685475" y="1661417"/>
                  <a:pt x="3451278" y="1558245"/>
                  <a:pt x="3309095" y="1631216"/>
                </a:cubicBezTo>
                <a:cubicBezTo>
                  <a:pt x="3166912" y="1704187"/>
                  <a:pt x="2857723" y="1577803"/>
                  <a:pt x="2685480" y="1631216"/>
                </a:cubicBezTo>
                <a:cubicBezTo>
                  <a:pt x="2513238" y="1684629"/>
                  <a:pt x="2357811" y="1607697"/>
                  <a:pt x="2185464" y="1631216"/>
                </a:cubicBezTo>
                <a:cubicBezTo>
                  <a:pt x="2013117" y="1654735"/>
                  <a:pt x="1884225" y="1630295"/>
                  <a:pt x="1747247" y="1631216"/>
                </a:cubicBezTo>
                <a:cubicBezTo>
                  <a:pt x="1610269" y="1632137"/>
                  <a:pt x="1265513" y="1613342"/>
                  <a:pt x="1123632" y="1631216"/>
                </a:cubicBezTo>
                <a:cubicBezTo>
                  <a:pt x="981752" y="1649090"/>
                  <a:pt x="832193" y="1587237"/>
                  <a:pt x="747215" y="1631216"/>
                </a:cubicBezTo>
                <a:cubicBezTo>
                  <a:pt x="662237" y="1675195"/>
                  <a:pt x="216860" y="1628548"/>
                  <a:pt x="0" y="1631216"/>
                </a:cubicBezTo>
                <a:cubicBezTo>
                  <a:pt x="-52293" y="1496675"/>
                  <a:pt x="10868" y="1308697"/>
                  <a:pt x="0" y="1071165"/>
                </a:cubicBezTo>
                <a:cubicBezTo>
                  <a:pt x="-10868" y="833633"/>
                  <a:pt x="61446" y="769519"/>
                  <a:pt x="0" y="543739"/>
                </a:cubicBezTo>
                <a:cubicBezTo>
                  <a:pt x="-61446" y="317959"/>
                  <a:pt x="50459" y="116968"/>
                  <a:pt x="0" y="0"/>
                </a:cubicBezTo>
                <a:close/>
              </a:path>
            </a:pathLst>
          </a:custGeom>
        </p:spPr>
        <p:txBody>
          <a:bodyPr vert="horz" lIns="91440" tIns="45720" rIns="91440" bIns="45720" rtlCol="0" anchor="ctr">
            <a:normAutofit/>
          </a:bodyPr>
          <a:lstStyle/>
          <a:p>
            <a:pPr marL="285750" indent="-285750" algn="l" rtl="0">
              <a:lnSpc>
                <a:spcPct val="150000"/>
              </a:lnSpc>
              <a:spcAft>
                <a:spcPts val="600"/>
              </a:spcAft>
              <a:buFont typeface="Arial" panose="020B0604020202020204" pitchFamily="34" charset="0"/>
              <a:buChar char="•"/>
            </a:pPr>
            <a:r>
              <a:rPr lang="en-US" dirty="0"/>
              <a:t>Exploratory data analysis (EDA) is used by data scientists to analyze and investigate data sets and summarize their main characteristics, often employing data visualization methods. It helps determine how best to manipulate data sources to get the answers you need, making it easier for data scientists to discover patterns, spot anomalies, test a hypothesis, or check assumptions.</a:t>
            </a:r>
          </a:p>
          <a:p>
            <a:pPr marL="342900" indent="-342900" algn="l" rtl="0">
              <a:lnSpc>
                <a:spcPct val="150000"/>
              </a:lnSpc>
              <a:spcAft>
                <a:spcPts val="600"/>
              </a:spcAft>
              <a:buFont typeface="Arial" panose="020B0604020202020204" pitchFamily="34" charset="0"/>
              <a:buChar char="•"/>
            </a:pPr>
            <a:r>
              <a:rPr lang="en-US" dirty="0">
                <a:solidFill>
                  <a:srgbClr val="FFFFFF"/>
                </a:solidFill>
              </a:rPr>
              <a:t>Most of the graphs were used by us to learn the data, find exceptional data and clear the information</a:t>
            </a:r>
          </a:p>
        </p:txBody>
      </p:sp>
      <p:sp>
        <p:nvSpPr>
          <p:cNvPr id="75"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445809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D29E316F-2FFD-44AF-AE80-46C72EAA9A8F}"/>
              </a:ext>
            </a:extLst>
          </p:cNvPr>
          <p:cNvSpPr txBox="1"/>
          <p:nvPr/>
        </p:nvSpPr>
        <p:spPr>
          <a:xfrm>
            <a:off x="630936" y="640080"/>
            <a:ext cx="4818888" cy="1481328"/>
          </a:xfrm>
          <a:prstGeom prst="rect">
            <a:avLst/>
          </a:prstGeom>
        </p:spPr>
        <p:txBody>
          <a:bodyPr vert="horz" lIns="91440" tIns="45720" rIns="91440" bIns="45720" rtlCol="0" anchor="b">
            <a:normAutofit/>
          </a:bodyPr>
          <a:lstStyle/>
          <a:p>
            <a:pPr algn="l" rtl="0">
              <a:lnSpc>
                <a:spcPct val="90000"/>
              </a:lnSpc>
              <a:spcBef>
                <a:spcPct val="0"/>
              </a:spcBef>
              <a:spcAft>
                <a:spcPts val="600"/>
              </a:spcAft>
            </a:pPr>
            <a:r>
              <a:rPr lang="en-US" sz="5400" b="1" kern="1200">
                <a:solidFill>
                  <a:schemeClr val="tx1"/>
                </a:solidFill>
                <a:effectLst>
                  <a:outerShdw blurRad="38100" dist="38100" dir="2700000" algn="tl">
                    <a:srgbClr val="000000">
                      <a:alpha val="43137"/>
                    </a:srgbClr>
                  </a:outerShdw>
                </a:effectLst>
                <a:latin typeface="+mj-lt"/>
                <a:ea typeface="+mj-ea"/>
                <a:cs typeface="+mj-cs"/>
              </a:rPr>
              <a:t>EDA</a:t>
            </a:r>
          </a:p>
        </p:txBody>
      </p:sp>
      <p:sp>
        <p:nvSpPr>
          <p:cNvPr id="3" name="תיבת טקסט 2">
            <a:extLst>
              <a:ext uri="{FF2B5EF4-FFF2-40B4-BE49-F238E27FC236}">
                <a16:creationId xmlns:a16="http://schemas.microsoft.com/office/drawing/2014/main" id="{8B8BC3A7-B960-4585-9903-BBC0B3F7DFE5}"/>
              </a:ext>
            </a:extLst>
          </p:cNvPr>
          <p:cNvSpPr txBox="1"/>
          <p:nvPr/>
        </p:nvSpPr>
        <p:spPr>
          <a:xfrm>
            <a:off x="529336" y="2609906"/>
            <a:ext cx="4818888" cy="3547872"/>
          </a:xfrm>
          <a:custGeom>
            <a:avLst/>
            <a:gdLst>
              <a:gd name="connsiteX0" fmla="*/ 0 w 6179974"/>
              <a:gd name="connsiteY0" fmla="*/ 0 h 1631216"/>
              <a:gd name="connsiteX1" fmla="*/ 685415 w 6179974"/>
              <a:gd name="connsiteY1" fmla="*/ 0 h 1631216"/>
              <a:gd name="connsiteX2" fmla="*/ 1247231 w 6179974"/>
              <a:gd name="connsiteY2" fmla="*/ 0 h 1631216"/>
              <a:gd name="connsiteX3" fmla="*/ 1623648 w 6179974"/>
              <a:gd name="connsiteY3" fmla="*/ 0 h 1631216"/>
              <a:gd name="connsiteX4" fmla="*/ 2309063 w 6179974"/>
              <a:gd name="connsiteY4" fmla="*/ 0 h 1631216"/>
              <a:gd name="connsiteX5" fmla="*/ 2685480 w 6179974"/>
              <a:gd name="connsiteY5" fmla="*/ 0 h 1631216"/>
              <a:gd name="connsiteX6" fmla="*/ 3061896 w 6179974"/>
              <a:gd name="connsiteY6" fmla="*/ 0 h 1631216"/>
              <a:gd name="connsiteX7" fmla="*/ 3500113 w 6179974"/>
              <a:gd name="connsiteY7" fmla="*/ 0 h 1631216"/>
              <a:gd name="connsiteX8" fmla="*/ 3876529 w 6179974"/>
              <a:gd name="connsiteY8" fmla="*/ 0 h 1631216"/>
              <a:gd name="connsiteX9" fmla="*/ 4500145 w 6179974"/>
              <a:gd name="connsiteY9" fmla="*/ 0 h 1631216"/>
              <a:gd name="connsiteX10" fmla="*/ 5061961 w 6179974"/>
              <a:gd name="connsiteY10" fmla="*/ 0 h 1631216"/>
              <a:gd name="connsiteX11" fmla="*/ 5685576 w 6179974"/>
              <a:gd name="connsiteY11" fmla="*/ 0 h 1631216"/>
              <a:gd name="connsiteX12" fmla="*/ 6179974 w 6179974"/>
              <a:gd name="connsiteY12" fmla="*/ 0 h 1631216"/>
              <a:gd name="connsiteX13" fmla="*/ 6179974 w 6179974"/>
              <a:gd name="connsiteY13" fmla="*/ 560051 h 1631216"/>
              <a:gd name="connsiteX14" fmla="*/ 6179974 w 6179974"/>
              <a:gd name="connsiteY14" fmla="*/ 1054853 h 1631216"/>
              <a:gd name="connsiteX15" fmla="*/ 6179974 w 6179974"/>
              <a:gd name="connsiteY15" fmla="*/ 1631216 h 1631216"/>
              <a:gd name="connsiteX16" fmla="*/ 5494559 w 6179974"/>
              <a:gd name="connsiteY16" fmla="*/ 1631216 h 1631216"/>
              <a:gd name="connsiteX17" fmla="*/ 5118142 w 6179974"/>
              <a:gd name="connsiteY17" fmla="*/ 1631216 h 1631216"/>
              <a:gd name="connsiteX18" fmla="*/ 4494527 w 6179974"/>
              <a:gd name="connsiteY18" fmla="*/ 1631216 h 1631216"/>
              <a:gd name="connsiteX19" fmla="*/ 3809111 w 6179974"/>
              <a:gd name="connsiteY19" fmla="*/ 1631216 h 1631216"/>
              <a:gd name="connsiteX20" fmla="*/ 3247295 w 6179974"/>
              <a:gd name="connsiteY20" fmla="*/ 1631216 h 1631216"/>
              <a:gd name="connsiteX21" fmla="*/ 2809079 w 6179974"/>
              <a:gd name="connsiteY21" fmla="*/ 1631216 h 1631216"/>
              <a:gd name="connsiteX22" fmla="*/ 2123664 w 6179974"/>
              <a:gd name="connsiteY22" fmla="*/ 1631216 h 1631216"/>
              <a:gd name="connsiteX23" fmla="*/ 1438248 w 6179974"/>
              <a:gd name="connsiteY23" fmla="*/ 1631216 h 1631216"/>
              <a:gd name="connsiteX24" fmla="*/ 1000032 w 6179974"/>
              <a:gd name="connsiteY24" fmla="*/ 1631216 h 1631216"/>
              <a:gd name="connsiteX25" fmla="*/ 561816 w 6179974"/>
              <a:gd name="connsiteY25" fmla="*/ 1631216 h 1631216"/>
              <a:gd name="connsiteX26" fmla="*/ 0 w 6179974"/>
              <a:gd name="connsiteY26" fmla="*/ 1631216 h 1631216"/>
              <a:gd name="connsiteX27" fmla="*/ 0 w 6179974"/>
              <a:gd name="connsiteY27" fmla="*/ 1087477 h 1631216"/>
              <a:gd name="connsiteX28" fmla="*/ 0 w 6179974"/>
              <a:gd name="connsiteY28" fmla="*/ 592675 h 1631216"/>
              <a:gd name="connsiteX29" fmla="*/ 0 w 6179974"/>
              <a:gd name="connsiteY29" fmla="*/ 0 h 163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79974" h="1631216" fill="none" extrusionOk="0">
                <a:moveTo>
                  <a:pt x="0" y="0"/>
                </a:moveTo>
                <a:cubicBezTo>
                  <a:pt x="270065" y="-24253"/>
                  <a:pt x="531644" y="68670"/>
                  <a:pt x="685415" y="0"/>
                </a:cubicBezTo>
                <a:cubicBezTo>
                  <a:pt x="839186" y="-68670"/>
                  <a:pt x="991701" y="37064"/>
                  <a:pt x="1247231" y="0"/>
                </a:cubicBezTo>
                <a:cubicBezTo>
                  <a:pt x="1502761" y="-37064"/>
                  <a:pt x="1502812" y="9600"/>
                  <a:pt x="1623648" y="0"/>
                </a:cubicBezTo>
                <a:cubicBezTo>
                  <a:pt x="1744484" y="-9600"/>
                  <a:pt x="2148468" y="6023"/>
                  <a:pt x="2309063" y="0"/>
                </a:cubicBezTo>
                <a:cubicBezTo>
                  <a:pt x="2469659" y="-6023"/>
                  <a:pt x="2546889" y="44685"/>
                  <a:pt x="2685480" y="0"/>
                </a:cubicBezTo>
                <a:cubicBezTo>
                  <a:pt x="2824071" y="-44685"/>
                  <a:pt x="2979176" y="27352"/>
                  <a:pt x="3061896" y="0"/>
                </a:cubicBezTo>
                <a:cubicBezTo>
                  <a:pt x="3144616" y="-27352"/>
                  <a:pt x="3386848" y="29342"/>
                  <a:pt x="3500113" y="0"/>
                </a:cubicBezTo>
                <a:cubicBezTo>
                  <a:pt x="3613378" y="-29342"/>
                  <a:pt x="3735457" y="30749"/>
                  <a:pt x="3876529" y="0"/>
                </a:cubicBezTo>
                <a:cubicBezTo>
                  <a:pt x="4017601" y="-30749"/>
                  <a:pt x="4343439" y="66792"/>
                  <a:pt x="4500145" y="0"/>
                </a:cubicBezTo>
                <a:cubicBezTo>
                  <a:pt x="4656851" y="-66792"/>
                  <a:pt x="4849182" y="12676"/>
                  <a:pt x="5061961" y="0"/>
                </a:cubicBezTo>
                <a:cubicBezTo>
                  <a:pt x="5274740" y="-12676"/>
                  <a:pt x="5545432" y="41403"/>
                  <a:pt x="5685576" y="0"/>
                </a:cubicBezTo>
                <a:cubicBezTo>
                  <a:pt x="5825721" y="-41403"/>
                  <a:pt x="6071752" y="48611"/>
                  <a:pt x="6179974" y="0"/>
                </a:cubicBezTo>
                <a:cubicBezTo>
                  <a:pt x="6214345" y="178017"/>
                  <a:pt x="6163121" y="442761"/>
                  <a:pt x="6179974" y="560051"/>
                </a:cubicBezTo>
                <a:cubicBezTo>
                  <a:pt x="6196827" y="677341"/>
                  <a:pt x="6144227" y="909702"/>
                  <a:pt x="6179974" y="1054853"/>
                </a:cubicBezTo>
                <a:cubicBezTo>
                  <a:pt x="6215721" y="1200004"/>
                  <a:pt x="6136930" y="1455626"/>
                  <a:pt x="6179974" y="1631216"/>
                </a:cubicBezTo>
                <a:cubicBezTo>
                  <a:pt x="5882282" y="1686291"/>
                  <a:pt x="5679603" y="1625477"/>
                  <a:pt x="5494559" y="1631216"/>
                </a:cubicBezTo>
                <a:cubicBezTo>
                  <a:pt x="5309515" y="1636955"/>
                  <a:pt x="5216001" y="1591816"/>
                  <a:pt x="5118142" y="1631216"/>
                </a:cubicBezTo>
                <a:cubicBezTo>
                  <a:pt x="5020283" y="1670616"/>
                  <a:pt x="4720425" y="1592506"/>
                  <a:pt x="4494527" y="1631216"/>
                </a:cubicBezTo>
                <a:cubicBezTo>
                  <a:pt x="4268629" y="1669926"/>
                  <a:pt x="3973111" y="1588505"/>
                  <a:pt x="3809111" y="1631216"/>
                </a:cubicBezTo>
                <a:cubicBezTo>
                  <a:pt x="3645111" y="1673927"/>
                  <a:pt x="3423566" y="1616045"/>
                  <a:pt x="3247295" y="1631216"/>
                </a:cubicBezTo>
                <a:cubicBezTo>
                  <a:pt x="3071024" y="1646387"/>
                  <a:pt x="2995132" y="1607547"/>
                  <a:pt x="2809079" y="1631216"/>
                </a:cubicBezTo>
                <a:cubicBezTo>
                  <a:pt x="2623026" y="1654885"/>
                  <a:pt x="2446291" y="1585837"/>
                  <a:pt x="2123664" y="1631216"/>
                </a:cubicBezTo>
                <a:cubicBezTo>
                  <a:pt x="1801037" y="1676595"/>
                  <a:pt x="1581996" y="1573626"/>
                  <a:pt x="1438248" y="1631216"/>
                </a:cubicBezTo>
                <a:cubicBezTo>
                  <a:pt x="1294500" y="1688806"/>
                  <a:pt x="1150083" y="1581201"/>
                  <a:pt x="1000032" y="1631216"/>
                </a:cubicBezTo>
                <a:cubicBezTo>
                  <a:pt x="849981" y="1681231"/>
                  <a:pt x="690285" y="1619881"/>
                  <a:pt x="561816" y="1631216"/>
                </a:cubicBezTo>
                <a:cubicBezTo>
                  <a:pt x="433347" y="1642551"/>
                  <a:pt x="271249" y="1616715"/>
                  <a:pt x="0" y="1631216"/>
                </a:cubicBezTo>
                <a:cubicBezTo>
                  <a:pt x="-43551" y="1399418"/>
                  <a:pt x="52265" y="1217452"/>
                  <a:pt x="0" y="1087477"/>
                </a:cubicBezTo>
                <a:cubicBezTo>
                  <a:pt x="-52265" y="957502"/>
                  <a:pt x="54008" y="804708"/>
                  <a:pt x="0" y="592675"/>
                </a:cubicBezTo>
                <a:cubicBezTo>
                  <a:pt x="-54008" y="380642"/>
                  <a:pt x="30592" y="268120"/>
                  <a:pt x="0" y="0"/>
                </a:cubicBezTo>
                <a:close/>
              </a:path>
              <a:path w="6179974" h="1631216" stroke="0" extrusionOk="0">
                <a:moveTo>
                  <a:pt x="0" y="0"/>
                </a:moveTo>
                <a:cubicBezTo>
                  <a:pt x="204730" y="-69233"/>
                  <a:pt x="486313" y="30720"/>
                  <a:pt x="623616" y="0"/>
                </a:cubicBezTo>
                <a:cubicBezTo>
                  <a:pt x="760919" y="-30720"/>
                  <a:pt x="875055" y="40371"/>
                  <a:pt x="1123632" y="0"/>
                </a:cubicBezTo>
                <a:cubicBezTo>
                  <a:pt x="1372209" y="-40371"/>
                  <a:pt x="1538892" y="5174"/>
                  <a:pt x="1685447" y="0"/>
                </a:cubicBezTo>
                <a:cubicBezTo>
                  <a:pt x="1832002" y="-5174"/>
                  <a:pt x="2171192" y="45438"/>
                  <a:pt x="2370863" y="0"/>
                </a:cubicBezTo>
                <a:cubicBezTo>
                  <a:pt x="2570534" y="-45438"/>
                  <a:pt x="2800570" y="57046"/>
                  <a:pt x="3056278" y="0"/>
                </a:cubicBezTo>
                <a:cubicBezTo>
                  <a:pt x="3311987" y="-57046"/>
                  <a:pt x="3475172" y="53510"/>
                  <a:pt x="3618094" y="0"/>
                </a:cubicBezTo>
                <a:cubicBezTo>
                  <a:pt x="3761016" y="-53510"/>
                  <a:pt x="3934209" y="45213"/>
                  <a:pt x="4056310" y="0"/>
                </a:cubicBezTo>
                <a:cubicBezTo>
                  <a:pt x="4178411" y="-45213"/>
                  <a:pt x="4411596" y="52774"/>
                  <a:pt x="4618126" y="0"/>
                </a:cubicBezTo>
                <a:cubicBezTo>
                  <a:pt x="4824656" y="-52774"/>
                  <a:pt x="4846483" y="18050"/>
                  <a:pt x="4994543" y="0"/>
                </a:cubicBezTo>
                <a:cubicBezTo>
                  <a:pt x="5142603" y="-18050"/>
                  <a:pt x="5416355" y="45526"/>
                  <a:pt x="5618158" y="0"/>
                </a:cubicBezTo>
                <a:cubicBezTo>
                  <a:pt x="5819962" y="-45526"/>
                  <a:pt x="5992515" y="61749"/>
                  <a:pt x="6179974" y="0"/>
                </a:cubicBezTo>
                <a:cubicBezTo>
                  <a:pt x="6189694" y="189137"/>
                  <a:pt x="6167165" y="297115"/>
                  <a:pt x="6179974" y="576363"/>
                </a:cubicBezTo>
                <a:cubicBezTo>
                  <a:pt x="6192783" y="855611"/>
                  <a:pt x="6138059" y="904923"/>
                  <a:pt x="6179974" y="1071165"/>
                </a:cubicBezTo>
                <a:cubicBezTo>
                  <a:pt x="6221889" y="1237407"/>
                  <a:pt x="6166245" y="1504415"/>
                  <a:pt x="6179974" y="1631216"/>
                </a:cubicBezTo>
                <a:cubicBezTo>
                  <a:pt x="6005669" y="1657976"/>
                  <a:pt x="5785888" y="1577194"/>
                  <a:pt x="5618158" y="1631216"/>
                </a:cubicBezTo>
                <a:cubicBezTo>
                  <a:pt x="5450428" y="1685238"/>
                  <a:pt x="5357918" y="1618009"/>
                  <a:pt x="5241742" y="1631216"/>
                </a:cubicBezTo>
                <a:cubicBezTo>
                  <a:pt x="5125566" y="1644423"/>
                  <a:pt x="4867249" y="1623487"/>
                  <a:pt x="4556326" y="1631216"/>
                </a:cubicBezTo>
                <a:cubicBezTo>
                  <a:pt x="4245403" y="1638945"/>
                  <a:pt x="4179947" y="1601015"/>
                  <a:pt x="3932711" y="1631216"/>
                </a:cubicBezTo>
                <a:cubicBezTo>
                  <a:pt x="3685475" y="1661417"/>
                  <a:pt x="3451278" y="1558245"/>
                  <a:pt x="3309095" y="1631216"/>
                </a:cubicBezTo>
                <a:cubicBezTo>
                  <a:pt x="3166912" y="1704187"/>
                  <a:pt x="2857723" y="1577803"/>
                  <a:pt x="2685480" y="1631216"/>
                </a:cubicBezTo>
                <a:cubicBezTo>
                  <a:pt x="2513238" y="1684629"/>
                  <a:pt x="2357811" y="1607697"/>
                  <a:pt x="2185464" y="1631216"/>
                </a:cubicBezTo>
                <a:cubicBezTo>
                  <a:pt x="2013117" y="1654735"/>
                  <a:pt x="1884225" y="1630295"/>
                  <a:pt x="1747247" y="1631216"/>
                </a:cubicBezTo>
                <a:cubicBezTo>
                  <a:pt x="1610269" y="1632137"/>
                  <a:pt x="1265513" y="1613342"/>
                  <a:pt x="1123632" y="1631216"/>
                </a:cubicBezTo>
                <a:cubicBezTo>
                  <a:pt x="981752" y="1649090"/>
                  <a:pt x="832193" y="1587237"/>
                  <a:pt x="747215" y="1631216"/>
                </a:cubicBezTo>
                <a:cubicBezTo>
                  <a:pt x="662237" y="1675195"/>
                  <a:pt x="216860" y="1628548"/>
                  <a:pt x="0" y="1631216"/>
                </a:cubicBezTo>
                <a:cubicBezTo>
                  <a:pt x="-52293" y="1496675"/>
                  <a:pt x="10868" y="1308697"/>
                  <a:pt x="0" y="1071165"/>
                </a:cubicBezTo>
                <a:cubicBezTo>
                  <a:pt x="-10868" y="833633"/>
                  <a:pt x="61446" y="769519"/>
                  <a:pt x="0" y="543739"/>
                </a:cubicBezTo>
                <a:cubicBezTo>
                  <a:pt x="-61446" y="317959"/>
                  <a:pt x="50459" y="116968"/>
                  <a:pt x="0" y="0"/>
                </a:cubicBezTo>
                <a:close/>
              </a:path>
            </a:pathLst>
          </a:custGeom>
        </p:spPr>
        <p:txBody>
          <a:bodyPr vert="horz" lIns="91440" tIns="45720" rIns="91440" bIns="45720" rtlCol="0" anchor="t">
            <a:normAutofit/>
          </a:bodyPr>
          <a:lstStyle/>
          <a:p>
            <a:pPr indent="-228600" algn="l" rtl="0">
              <a:lnSpc>
                <a:spcPct val="90000"/>
              </a:lnSpc>
              <a:spcAft>
                <a:spcPts val="600"/>
              </a:spcAft>
              <a:buFont typeface="Arial" panose="020B0604020202020204" pitchFamily="34" charset="0"/>
              <a:buChar char="•"/>
            </a:pPr>
            <a:r>
              <a:rPr lang="en-US" sz="2200" dirty="0"/>
              <a:t>Check the connection between room type to price, each neighborhood group, easy to see that: </a:t>
            </a:r>
          </a:p>
          <a:p>
            <a:pPr indent="-228600" algn="l" rtl="0">
              <a:lnSpc>
                <a:spcPct val="90000"/>
              </a:lnSpc>
              <a:spcAft>
                <a:spcPts val="600"/>
              </a:spcAft>
              <a:buFont typeface="Arial" panose="020B0604020202020204" pitchFamily="34" charset="0"/>
              <a:buChar char="•"/>
            </a:pPr>
            <a:r>
              <a:rPr lang="en-US" sz="2200" dirty="0"/>
              <a:t>Shared room are the cheapest after the private rooms and the </a:t>
            </a:r>
            <a:r>
              <a:rPr lang="en-US" sz="2200" dirty="0" err="1"/>
              <a:t>entie</a:t>
            </a:r>
            <a:r>
              <a:rPr lang="en-US" sz="2200" dirty="0"/>
              <a:t> home/apt is the most expensive room type</a:t>
            </a:r>
          </a:p>
          <a:p>
            <a:pPr indent="-228600" algn="l" rtl="0">
              <a:lnSpc>
                <a:spcPct val="90000"/>
              </a:lnSpc>
              <a:spcAft>
                <a:spcPts val="600"/>
              </a:spcAft>
              <a:buFont typeface="Arial" panose="020B0604020202020204" pitchFamily="34" charset="0"/>
              <a:buChar char="•"/>
            </a:pPr>
            <a:endParaRPr lang="en-US" sz="2200" dirty="0"/>
          </a:p>
          <a:p>
            <a:pPr indent="-228600" algn="l" rtl="0">
              <a:lnSpc>
                <a:spcPct val="90000"/>
              </a:lnSpc>
              <a:spcAft>
                <a:spcPts val="600"/>
              </a:spcAft>
              <a:buFont typeface="Arial" panose="020B0604020202020204" pitchFamily="34" charset="0"/>
              <a:buChar char="•"/>
            </a:pPr>
            <a:endParaRPr lang="en-US" sz="2200" dirty="0"/>
          </a:p>
        </p:txBody>
      </p:sp>
      <p:pic>
        <p:nvPicPr>
          <p:cNvPr id="19460" name="Picture 4">
            <a:extLst>
              <a:ext uri="{FF2B5EF4-FFF2-40B4-BE49-F238E27FC236}">
                <a16:creationId xmlns:a16="http://schemas.microsoft.com/office/drawing/2014/main" id="{E611EA9E-AE2A-4499-AC1B-E03DB1808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5282" y="1541204"/>
            <a:ext cx="5455782" cy="4206454"/>
          </a:xfrm>
          <a:prstGeom prst="rect">
            <a:avLst/>
          </a:prstGeom>
          <a:noFill/>
          <a:extLst>
            <a:ext uri="{909E8E84-426E-40DD-AFC4-6F175D3DCCD1}">
              <a14:hiddenFill xmlns:a14="http://schemas.microsoft.com/office/drawing/2010/main">
                <a:solidFill>
                  <a:srgbClr val="FFFFFF"/>
                </a:solidFill>
              </a14:hiddenFill>
            </a:ext>
          </a:extLst>
        </p:spPr>
      </p:pic>
      <p:pic>
        <p:nvPicPr>
          <p:cNvPr id="4" name="תמונה 3">
            <a:extLst>
              <a:ext uri="{FF2B5EF4-FFF2-40B4-BE49-F238E27FC236}">
                <a16:creationId xmlns:a16="http://schemas.microsoft.com/office/drawing/2014/main" id="{73BB6DC1-3391-46D0-ADB6-CE9B372A6D6F}"/>
              </a:ext>
            </a:extLst>
          </p:cNvPr>
          <p:cNvPicPr>
            <a:picLocks noChangeAspect="1"/>
          </p:cNvPicPr>
          <p:nvPr/>
        </p:nvPicPr>
        <p:blipFill>
          <a:blip r:embed="rId3"/>
          <a:stretch>
            <a:fillRect/>
          </a:stretch>
        </p:blipFill>
        <p:spPr>
          <a:xfrm>
            <a:off x="529336" y="2060759"/>
            <a:ext cx="3486637" cy="323895"/>
          </a:xfrm>
          <a:prstGeom prst="rect">
            <a:avLst/>
          </a:prstGeom>
        </p:spPr>
      </p:pic>
    </p:spTree>
    <p:extLst>
      <p:ext uri="{BB962C8B-B14F-4D97-AF65-F5344CB8AC3E}">
        <p14:creationId xmlns:p14="http://schemas.microsoft.com/office/powerpoint/2010/main" val="2270626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תיבת טקסט 1">
            <a:extLst>
              <a:ext uri="{FF2B5EF4-FFF2-40B4-BE49-F238E27FC236}">
                <a16:creationId xmlns:a16="http://schemas.microsoft.com/office/drawing/2014/main" id="{D29E316F-2FFD-44AF-AE80-46C72EAA9A8F}"/>
              </a:ext>
            </a:extLst>
          </p:cNvPr>
          <p:cNvSpPr txBox="1"/>
          <p:nvPr/>
        </p:nvSpPr>
        <p:spPr>
          <a:xfrm>
            <a:off x="640080" y="325369"/>
            <a:ext cx="4368602" cy="1956841"/>
          </a:xfrm>
          <a:prstGeom prst="rect">
            <a:avLst/>
          </a:prstGeom>
        </p:spPr>
        <p:txBody>
          <a:bodyPr vert="horz" lIns="91440" tIns="45720" rIns="91440" bIns="45720" rtlCol="0" anchor="b">
            <a:normAutofit/>
          </a:bodyPr>
          <a:lstStyle/>
          <a:p>
            <a:pPr algn="l" rtl="0">
              <a:lnSpc>
                <a:spcPct val="90000"/>
              </a:lnSpc>
              <a:spcBef>
                <a:spcPct val="0"/>
              </a:spcBef>
              <a:spcAft>
                <a:spcPts val="600"/>
              </a:spcAft>
            </a:pPr>
            <a:r>
              <a:rPr lang="en-US" sz="5400" b="1">
                <a:effectLst>
                  <a:outerShdw blurRad="38100" dist="38100" dir="2700000" algn="tl">
                    <a:srgbClr val="000000">
                      <a:alpha val="43137"/>
                    </a:srgbClr>
                  </a:outerShdw>
                </a:effectLst>
                <a:latin typeface="+mj-lt"/>
                <a:ea typeface="+mj-ea"/>
                <a:cs typeface="+mj-cs"/>
              </a:rPr>
              <a:t>EDA</a:t>
            </a:r>
            <a:endParaRPr lang="en-US" sz="5400" b="1" dirty="0">
              <a:effectLst>
                <a:outerShdw blurRad="38100" dist="38100" dir="2700000" algn="tl">
                  <a:srgbClr val="000000">
                    <a:alpha val="43137"/>
                  </a:srgbClr>
                </a:outerShdw>
              </a:effectLst>
              <a:latin typeface="+mj-lt"/>
              <a:ea typeface="+mj-ea"/>
              <a:cs typeface="+mj-cs"/>
            </a:endParaRPr>
          </a:p>
        </p:txBody>
      </p:sp>
      <p:sp>
        <p:nvSpPr>
          <p:cNvPr id="13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תיבת טקסט 2">
            <a:extLst>
              <a:ext uri="{FF2B5EF4-FFF2-40B4-BE49-F238E27FC236}">
                <a16:creationId xmlns:a16="http://schemas.microsoft.com/office/drawing/2014/main" id="{8B8BC3A7-B960-4585-9903-BBC0B3F7DFE5}"/>
              </a:ext>
            </a:extLst>
          </p:cNvPr>
          <p:cNvSpPr txBox="1"/>
          <p:nvPr/>
        </p:nvSpPr>
        <p:spPr>
          <a:xfrm>
            <a:off x="640080" y="2872899"/>
            <a:ext cx="4243589" cy="3320668"/>
          </a:xfrm>
          <a:custGeom>
            <a:avLst/>
            <a:gdLst>
              <a:gd name="connsiteX0" fmla="*/ 0 w 6179974"/>
              <a:gd name="connsiteY0" fmla="*/ 0 h 1631216"/>
              <a:gd name="connsiteX1" fmla="*/ 685415 w 6179974"/>
              <a:gd name="connsiteY1" fmla="*/ 0 h 1631216"/>
              <a:gd name="connsiteX2" fmla="*/ 1247231 w 6179974"/>
              <a:gd name="connsiteY2" fmla="*/ 0 h 1631216"/>
              <a:gd name="connsiteX3" fmla="*/ 1623648 w 6179974"/>
              <a:gd name="connsiteY3" fmla="*/ 0 h 1631216"/>
              <a:gd name="connsiteX4" fmla="*/ 2309063 w 6179974"/>
              <a:gd name="connsiteY4" fmla="*/ 0 h 1631216"/>
              <a:gd name="connsiteX5" fmla="*/ 2685480 w 6179974"/>
              <a:gd name="connsiteY5" fmla="*/ 0 h 1631216"/>
              <a:gd name="connsiteX6" fmla="*/ 3061896 w 6179974"/>
              <a:gd name="connsiteY6" fmla="*/ 0 h 1631216"/>
              <a:gd name="connsiteX7" fmla="*/ 3500113 w 6179974"/>
              <a:gd name="connsiteY7" fmla="*/ 0 h 1631216"/>
              <a:gd name="connsiteX8" fmla="*/ 3876529 w 6179974"/>
              <a:gd name="connsiteY8" fmla="*/ 0 h 1631216"/>
              <a:gd name="connsiteX9" fmla="*/ 4500145 w 6179974"/>
              <a:gd name="connsiteY9" fmla="*/ 0 h 1631216"/>
              <a:gd name="connsiteX10" fmla="*/ 5061961 w 6179974"/>
              <a:gd name="connsiteY10" fmla="*/ 0 h 1631216"/>
              <a:gd name="connsiteX11" fmla="*/ 5685576 w 6179974"/>
              <a:gd name="connsiteY11" fmla="*/ 0 h 1631216"/>
              <a:gd name="connsiteX12" fmla="*/ 6179974 w 6179974"/>
              <a:gd name="connsiteY12" fmla="*/ 0 h 1631216"/>
              <a:gd name="connsiteX13" fmla="*/ 6179974 w 6179974"/>
              <a:gd name="connsiteY13" fmla="*/ 560051 h 1631216"/>
              <a:gd name="connsiteX14" fmla="*/ 6179974 w 6179974"/>
              <a:gd name="connsiteY14" fmla="*/ 1054853 h 1631216"/>
              <a:gd name="connsiteX15" fmla="*/ 6179974 w 6179974"/>
              <a:gd name="connsiteY15" fmla="*/ 1631216 h 1631216"/>
              <a:gd name="connsiteX16" fmla="*/ 5494559 w 6179974"/>
              <a:gd name="connsiteY16" fmla="*/ 1631216 h 1631216"/>
              <a:gd name="connsiteX17" fmla="*/ 5118142 w 6179974"/>
              <a:gd name="connsiteY17" fmla="*/ 1631216 h 1631216"/>
              <a:gd name="connsiteX18" fmla="*/ 4494527 w 6179974"/>
              <a:gd name="connsiteY18" fmla="*/ 1631216 h 1631216"/>
              <a:gd name="connsiteX19" fmla="*/ 3809111 w 6179974"/>
              <a:gd name="connsiteY19" fmla="*/ 1631216 h 1631216"/>
              <a:gd name="connsiteX20" fmla="*/ 3247295 w 6179974"/>
              <a:gd name="connsiteY20" fmla="*/ 1631216 h 1631216"/>
              <a:gd name="connsiteX21" fmla="*/ 2809079 w 6179974"/>
              <a:gd name="connsiteY21" fmla="*/ 1631216 h 1631216"/>
              <a:gd name="connsiteX22" fmla="*/ 2123664 w 6179974"/>
              <a:gd name="connsiteY22" fmla="*/ 1631216 h 1631216"/>
              <a:gd name="connsiteX23" fmla="*/ 1438248 w 6179974"/>
              <a:gd name="connsiteY23" fmla="*/ 1631216 h 1631216"/>
              <a:gd name="connsiteX24" fmla="*/ 1000032 w 6179974"/>
              <a:gd name="connsiteY24" fmla="*/ 1631216 h 1631216"/>
              <a:gd name="connsiteX25" fmla="*/ 561816 w 6179974"/>
              <a:gd name="connsiteY25" fmla="*/ 1631216 h 1631216"/>
              <a:gd name="connsiteX26" fmla="*/ 0 w 6179974"/>
              <a:gd name="connsiteY26" fmla="*/ 1631216 h 1631216"/>
              <a:gd name="connsiteX27" fmla="*/ 0 w 6179974"/>
              <a:gd name="connsiteY27" fmla="*/ 1087477 h 1631216"/>
              <a:gd name="connsiteX28" fmla="*/ 0 w 6179974"/>
              <a:gd name="connsiteY28" fmla="*/ 592675 h 1631216"/>
              <a:gd name="connsiteX29" fmla="*/ 0 w 6179974"/>
              <a:gd name="connsiteY29" fmla="*/ 0 h 163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79974" h="1631216" fill="none" extrusionOk="0">
                <a:moveTo>
                  <a:pt x="0" y="0"/>
                </a:moveTo>
                <a:cubicBezTo>
                  <a:pt x="270065" y="-24253"/>
                  <a:pt x="531644" y="68670"/>
                  <a:pt x="685415" y="0"/>
                </a:cubicBezTo>
                <a:cubicBezTo>
                  <a:pt x="839186" y="-68670"/>
                  <a:pt x="991701" y="37064"/>
                  <a:pt x="1247231" y="0"/>
                </a:cubicBezTo>
                <a:cubicBezTo>
                  <a:pt x="1502761" y="-37064"/>
                  <a:pt x="1502812" y="9600"/>
                  <a:pt x="1623648" y="0"/>
                </a:cubicBezTo>
                <a:cubicBezTo>
                  <a:pt x="1744484" y="-9600"/>
                  <a:pt x="2148468" y="6023"/>
                  <a:pt x="2309063" y="0"/>
                </a:cubicBezTo>
                <a:cubicBezTo>
                  <a:pt x="2469659" y="-6023"/>
                  <a:pt x="2546889" y="44685"/>
                  <a:pt x="2685480" y="0"/>
                </a:cubicBezTo>
                <a:cubicBezTo>
                  <a:pt x="2824071" y="-44685"/>
                  <a:pt x="2979176" y="27352"/>
                  <a:pt x="3061896" y="0"/>
                </a:cubicBezTo>
                <a:cubicBezTo>
                  <a:pt x="3144616" y="-27352"/>
                  <a:pt x="3386848" y="29342"/>
                  <a:pt x="3500113" y="0"/>
                </a:cubicBezTo>
                <a:cubicBezTo>
                  <a:pt x="3613378" y="-29342"/>
                  <a:pt x="3735457" y="30749"/>
                  <a:pt x="3876529" y="0"/>
                </a:cubicBezTo>
                <a:cubicBezTo>
                  <a:pt x="4017601" y="-30749"/>
                  <a:pt x="4343439" y="66792"/>
                  <a:pt x="4500145" y="0"/>
                </a:cubicBezTo>
                <a:cubicBezTo>
                  <a:pt x="4656851" y="-66792"/>
                  <a:pt x="4849182" y="12676"/>
                  <a:pt x="5061961" y="0"/>
                </a:cubicBezTo>
                <a:cubicBezTo>
                  <a:pt x="5274740" y="-12676"/>
                  <a:pt x="5545432" y="41403"/>
                  <a:pt x="5685576" y="0"/>
                </a:cubicBezTo>
                <a:cubicBezTo>
                  <a:pt x="5825721" y="-41403"/>
                  <a:pt x="6071752" y="48611"/>
                  <a:pt x="6179974" y="0"/>
                </a:cubicBezTo>
                <a:cubicBezTo>
                  <a:pt x="6214345" y="178017"/>
                  <a:pt x="6163121" y="442761"/>
                  <a:pt x="6179974" y="560051"/>
                </a:cubicBezTo>
                <a:cubicBezTo>
                  <a:pt x="6196827" y="677341"/>
                  <a:pt x="6144227" y="909702"/>
                  <a:pt x="6179974" y="1054853"/>
                </a:cubicBezTo>
                <a:cubicBezTo>
                  <a:pt x="6215721" y="1200004"/>
                  <a:pt x="6136930" y="1455626"/>
                  <a:pt x="6179974" y="1631216"/>
                </a:cubicBezTo>
                <a:cubicBezTo>
                  <a:pt x="5882282" y="1686291"/>
                  <a:pt x="5679603" y="1625477"/>
                  <a:pt x="5494559" y="1631216"/>
                </a:cubicBezTo>
                <a:cubicBezTo>
                  <a:pt x="5309515" y="1636955"/>
                  <a:pt x="5216001" y="1591816"/>
                  <a:pt x="5118142" y="1631216"/>
                </a:cubicBezTo>
                <a:cubicBezTo>
                  <a:pt x="5020283" y="1670616"/>
                  <a:pt x="4720425" y="1592506"/>
                  <a:pt x="4494527" y="1631216"/>
                </a:cubicBezTo>
                <a:cubicBezTo>
                  <a:pt x="4268629" y="1669926"/>
                  <a:pt x="3973111" y="1588505"/>
                  <a:pt x="3809111" y="1631216"/>
                </a:cubicBezTo>
                <a:cubicBezTo>
                  <a:pt x="3645111" y="1673927"/>
                  <a:pt x="3423566" y="1616045"/>
                  <a:pt x="3247295" y="1631216"/>
                </a:cubicBezTo>
                <a:cubicBezTo>
                  <a:pt x="3071024" y="1646387"/>
                  <a:pt x="2995132" y="1607547"/>
                  <a:pt x="2809079" y="1631216"/>
                </a:cubicBezTo>
                <a:cubicBezTo>
                  <a:pt x="2623026" y="1654885"/>
                  <a:pt x="2446291" y="1585837"/>
                  <a:pt x="2123664" y="1631216"/>
                </a:cubicBezTo>
                <a:cubicBezTo>
                  <a:pt x="1801037" y="1676595"/>
                  <a:pt x="1581996" y="1573626"/>
                  <a:pt x="1438248" y="1631216"/>
                </a:cubicBezTo>
                <a:cubicBezTo>
                  <a:pt x="1294500" y="1688806"/>
                  <a:pt x="1150083" y="1581201"/>
                  <a:pt x="1000032" y="1631216"/>
                </a:cubicBezTo>
                <a:cubicBezTo>
                  <a:pt x="849981" y="1681231"/>
                  <a:pt x="690285" y="1619881"/>
                  <a:pt x="561816" y="1631216"/>
                </a:cubicBezTo>
                <a:cubicBezTo>
                  <a:pt x="433347" y="1642551"/>
                  <a:pt x="271249" y="1616715"/>
                  <a:pt x="0" y="1631216"/>
                </a:cubicBezTo>
                <a:cubicBezTo>
                  <a:pt x="-43551" y="1399418"/>
                  <a:pt x="52265" y="1217452"/>
                  <a:pt x="0" y="1087477"/>
                </a:cubicBezTo>
                <a:cubicBezTo>
                  <a:pt x="-52265" y="957502"/>
                  <a:pt x="54008" y="804708"/>
                  <a:pt x="0" y="592675"/>
                </a:cubicBezTo>
                <a:cubicBezTo>
                  <a:pt x="-54008" y="380642"/>
                  <a:pt x="30592" y="268120"/>
                  <a:pt x="0" y="0"/>
                </a:cubicBezTo>
                <a:close/>
              </a:path>
              <a:path w="6179974" h="1631216" stroke="0" extrusionOk="0">
                <a:moveTo>
                  <a:pt x="0" y="0"/>
                </a:moveTo>
                <a:cubicBezTo>
                  <a:pt x="204730" y="-69233"/>
                  <a:pt x="486313" y="30720"/>
                  <a:pt x="623616" y="0"/>
                </a:cubicBezTo>
                <a:cubicBezTo>
                  <a:pt x="760919" y="-30720"/>
                  <a:pt x="875055" y="40371"/>
                  <a:pt x="1123632" y="0"/>
                </a:cubicBezTo>
                <a:cubicBezTo>
                  <a:pt x="1372209" y="-40371"/>
                  <a:pt x="1538892" y="5174"/>
                  <a:pt x="1685447" y="0"/>
                </a:cubicBezTo>
                <a:cubicBezTo>
                  <a:pt x="1832002" y="-5174"/>
                  <a:pt x="2171192" y="45438"/>
                  <a:pt x="2370863" y="0"/>
                </a:cubicBezTo>
                <a:cubicBezTo>
                  <a:pt x="2570534" y="-45438"/>
                  <a:pt x="2800570" y="57046"/>
                  <a:pt x="3056278" y="0"/>
                </a:cubicBezTo>
                <a:cubicBezTo>
                  <a:pt x="3311987" y="-57046"/>
                  <a:pt x="3475172" y="53510"/>
                  <a:pt x="3618094" y="0"/>
                </a:cubicBezTo>
                <a:cubicBezTo>
                  <a:pt x="3761016" y="-53510"/>
                  <a:pt x="3934209" y="45213"/>
                  <a:pt x="4056310" y="0"/>
                </a:cubicBezTo>
                <a:cubicBezTo>
                  <a:pt x="4178411" y="-45213"/>
                  <a:pt x="4411596" y="52774"/>
                  <a:pt x="4618126" y="0"/>
                </a:cubicBezTo>
                <a:cubicBezTo>
                  <a:pt x="4824656" y="-52774"/>
                  <a:pt x="4846483" y="18050"/>
                  <a:pt x="4994543" y="0"/>
                </a:cubicBezTo>
                <a:cubicBezTo>
                  <a:pt x="5142603" y="-18050"/>
                  <a:pt x="5416355" y="45526"/>
                  <a:pt x="5618158" y="0"/>
                </a:cubicBezTo>
                <a:cubicBezTo>
                  <a:pt x="5819962" y="-45526"/>
                  <a:pt x="5992515" y="61749"/>
                  <a:pt x="6179974" y="0"/>
                </a:cubicBezTo>
                <a:cubicBezTo>
                  <a:pt x="6189694" y="189137"/>
                  <a:pt x="6167165" y="297115"/>
                  <a:pt x="6179974" y="576363"/>
                </a:cubicBezTo>
                <a:cubicBezTo>
                  <a:pt x="6192783" y="855611"/>
                  <a:pt x="6138059" y="904923"/>
                  <a:pt x="6179974" y="1071165"/>
                </a:cubicBezTo>
                <a:cubicBezTo>
                  <a:pt x="6221889" y="1237407"/>
                  <a:pt x="6166245" y="1504415"/>
                  <a:pt x="6179974" y="1631216"/>
                </a:cubicBezTo>
                <a:cubicBezTo>
                  <a:pt x="6005669" y="1657976"/>
                  <a:pt x="5785888" y="1577194"/>
                  <a:pt x="5618158" y="1631216"/>
                </a:cubicBezTo>
                <a:cubicBezTo>
                  <a:pt x="5450428" y="1685238"/>
                  <a:pt x="5357918" y="1618009"/>
                  <a:pt x="5241742" y="1631216"/>
                </a:cubicBezTo>
                <a:cubicBezTo>
                  <a:pt x="5125566" y="1644423"/>
                  <a:pt x="4867249" y="1623487"/>
                  <a:pt x="4556326" y="1631216"/>
                </a:cubicBezTo>
                <a:cubicBezTo>
                  <a:pt x="4245403" y="1638945"/>
                  <a:pt x="4179947" y="1601015"/>
                  <a:pt x="3932711" y="1631216"/>
                </a:cubicBezTo>
                <a:cubicBezTo>
                  <a:pt x="3685475" y="1661417"/>
                  <a:pt x="3451278" y="1558245"/>
                  <a:pt x="3309095" y="1631216"/>
                </a:cubicBezTo>
                <a:cubicBezTo>
                  <a:pt x="3166912" y="1704187"/>
                  <a:pt x="2857723" y="1577803"/>
                  <a:pt x="2685480" y="1631216"/>
                </a:cubicBezTo>
                <a:cubicBezTo>
                  <a:pt x="2513238" y="1684629"/>
                  <a:pt x="2357811" y="1607697"/>
                  <a:pt x="2185464" y="1631216"/>
                </a:cubicBezTo>
                <a:cubicBezTo>
                  <a:pt x="2013117" y="1654735"/>
                  <a:pt x="1884225" y="1630295"/>
                  <a:pt x="1747247" y="1631216"/>
                </a:cubicBezTo>
                <a:cubicBezTo>
                  <a:pt x="1610269" y="1632137"/>
                  <a:pt x="1265513" y="1613342"/>
                  <a:pt x="1123632" y="1631216"/>
                </a:cubicBezTo>
                <a:cubicBezTo>
                  <a:pt x="981752" y="1649090"/>
                  <a:pt x="832193" y="1587237"/>
                  <a:pt x="747215" y="1631216"/>
                </a:cubicBezTo>
                <a:cubicBezTo>
                  <a:pt x="662237" y="1675195"/>
                  <a:pt x="216860" y="1628548"/>
                  <a:pt x="0" y="1631216"/>
                </a:cubicBezTo>
                <a:cubicBezTo>
                  <a:pt x="-52293" y="1496675"/>
                  <a:pt x="10868" y="1308697"/>
                  <a:pt x="0" y="1071165"/>
                </a:cubicBezTo>
                <a:cubicBezTo>
                  <a:pt x="-10868" y="833633"/>
                  <a:pt x="61446" y="769519"/>
                  <a:pt x="0" y="543739"/>
                </a:cubicBezTo>
                <a:cubicBezTo>
                  <a:pt x="-61446" y="317959"/>
                  <a:pt x="50459" y="116968"/>
                  <a:pt x="0" y="0"/>
                </a:cubicBezTo>
                <a:close/>
              </a:path>
            </a:pathLst>
          </a:custGeom>
        </p:spPr>
        <p:txBody>
          <a:bodyPr vert="horz" lIns="91440" tIns="45720" rIns="91440" bIns="45720" rtlCol="0">
            <a:normAutofit/>
          </a:bodyPr>
          <a:lstStyle/>
          <a:p>
            <a:pPr indent="-228600" algn="l" rtl="0">
              <a:lnSpc>
                <a:spcPct val="90000"/>
              </a:lnSpc>
              <a:spcAft>
                <a:spcPts val="600"/>
              </a:spcAft>
              <a:buFont typeface="Arial" panose="020B0604020202020204" pitchFamily="34" charset="0"/>
              <a:buChar char="•"/>
            </a:pPr>
            <a:r>
              <a:rPr lang="en-US" sz="2000"/>
              <a:t>Distribution of listing in NYC </a:t>
            </a:r>
          </a:p>
          <a:p>
            <a:pPr algn="l" rtl="0">
              <a:lnSpc>
                <a:spcPct val="90000"/>
              </a:lnSpc>
              <a:spcAft>
                <a:spcPts val="600"/>
              </a:spcAft>
            </a:pPr>
            <a:r>
              <a:rPr lang="en-US" sz="2000"/>
              <a:t>For each Neighborhood group </a:t>
            </a:r>
            <a:endParaRPr lang="en-US" sz="2000" dirty="0"/>
          </a:p>
        </p:txBody>
      </p:sp>
      <p:pic>
        <p:nvPicPr>
          <p:cNvPr id="4" name="Picture 6">
            <a:extLst>
              <a:ext uri="{FF2B5EF4-FFF2-40B4-BE49-F238E27FC236}">
                <a16:creationId xmlns:a16="http://schemas.microsoft.com/office/drawing/2014/main" id="{C8C23B62-7269-420D-A05B-698A743F58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8762" y="707863"/>
            <a:ext cx="5886450" cy="561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800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תיבת טקסט 1">
            <a:extLst>
              <a:ext uri="{FF2B5EF4-FFF2-40B4-BE49-F238E27FC236}">
                <a16:creationId xmlns:a16="http://schemas.microsoft.com/office/drawing/2014/main" id="{D29E316F-2FFD-44AF-AE80-46C72EAA9A8F}"/>
              </a:ext>
            </a:extLst>
          </p:cNvPr>
          <p:cNvSpPr txBox="1"/>
          <p:nvPr/>
        </p:nvSpPr>
        <p:spPr>
          <a:xfrm>
            <a:off x="630936" y="640080"/>
            <a:ext cx="4818888" cy="1481328"/>
          </a:xfrm>
          <a:prstGeom prst="rect">
            <a:avLst/>
          </a:prstGeom>
        </p:spPr>
        <p:txBody>
          <a:bodyPr vert="horz" lIns="91440" tIns="45720" rIns="91440" bIns="45720" rtlCol="0" anchor="b">
            <a:normAutofit/>
          </a:bodyPr>
          <a:lstStyle/>
          <a:p>
            <a:pPr algn="l" rtl="0">
              <a:lnSpc>
                <a:spcPct val="90000"/>
              </a:lnSpc>
              <a:spcBef>
                <a:spcPct val="0"/>
              </a:spcBef>
              <a:spcAft>
                <a:spcPts val="600"/>
              </a:spcAft>
            </a:pPr>
            <a:r>
              <a:rPr lang="en-US" sz="5400" b="1" kern="1200">
                <a:solidFill>
                  <a:schemeClr val="tx1"/>
                </a:solidFill>
                <a:effectLst>
                  <a:outerShdw blurRad="38100" dist="38100" dir="2700000" algn="tl">
                    <a:srgbClr val="000000">
                      <a:alpha val="43137"/>
                    </a:srgbClr>
                  </a:outerShdw>
                </a:effectLst>
                <a:latin typeface="+mj-lt"/>
                <a:ea typeface="+mj-ea"/>
                <a:cs typeface="+mj-cs"/>
              </a:rPr>
              <a:t>EDA</a:t>
            </a:r>
          </a:p>
        </p:txBody>
      </p:sp>
      <p:sp>
        <p:nvSpPr>
          <p:cNvPr id="7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תיבת טקסט 2">
            <a:extLst>
              <a:ext uri="{FF2B5EF4-FFF2-40B4-BE49-F238E27FC236}">
                <a16:creationId xmlns:a16="http://schemas.microsoft.com/office/drawing/2014/main" id="{8B8BC3A7-B960-4585-9903-BBC0B3F7DFE5}"/>
              </a:ext>
            </a:extLst>
          </p:cNvPr>
          <p:cNvSpPr txBox="1"/>
          <p:nvPr/>
        </p:nvSpPr>
        <p:spPr>
          <a:xfrm>
            <a:off x="529336" y="2609906"/>
            <a:ext cx="4818888" cy="3547872"/>
          </a:xfrm>
          <a:custGeom>
            <a:avLst/>
            <a:gdLst>
              <a:gd name="connsiteX0" fmla="*/ 0 w 6179974"/>
              <a:gd name="connsiteY0" fmla="*/ 0 h 1631216"/>
              <a:gd name="connsiteX1" fmla="*/ 685415 w 6179974"/>
              <a:gd name="connsiteY1" fmla="*/ 0 h 1631216"/>
              <a:gd name="connsiteX2" fmla="*/ 1247231 w 6179974"/>
              <a:gd name="connsiteY2" fmla="*/ 0 h 1631216"/>
              <a:gd name="connsiteX3" fmla="*/ 1623648 w 6179974"/>
              <a:gd name="connsiteY3" fmla="*/ 0 h 1631216"/>
              <a:gd name="connsiteX4" fmla="*/ 2309063 w 6179974"/>
              <a:gd name="connsiteY4" fmla="*/ 0 h 1631216"/>
              <a:gd name="connsiteX5" fmla="*/ 2685480 w 6179974"/>
              <a:gd name="connsiteY5" fmla="*/ 0 h 1631216"/>
              <a:gd name="connsiteX6" fmla="*/ 3061896 w 6179974"/>
              <a:gd name="connsiteY6" fmla="*/ 0 h 1631216"/>
              <a:gd name="connsiteX7" fmla="*/ 3500113 w 6179974"/>
              <a:gd name="connsiteY7" fmla="*/ 0 h 1631216"/>
              <a:gd name="connsiteX8" fmla="*/ 3876529 w 6179974"/>
              <a:gd name="connsiteY8" fmla="*/ 0 h 1631216"/>
              <a:gd name="connsiteX9" fmla="*/ 4500145 w 6179974"/>
              <a:gd name="connsiteY9" fmla="*/ 0 h 1631216"/>
              <a:gd name="connsiteX10" fmla="*/ 5061961 w 6179974"/>
              <a:gd name="connsiteY10" fmla="*/ 0 h 1631216"/>
              <a:gd name="connsiteX11" fmla="*/ 5685576 w 6179974"/>
              <a:gd name="connsiteY11" fmla="*/ 0 h 1631216"/>
              <a:gd name="connsiteX12" fmla="*/ 6179974 w 6179974"/>
              <a:gd name="connsiteY12" fmla="*/ 0 h 1631216"/>
              <a:gd name="connsiteX13" fmla="*/ 6179974 w 6179974"/>
              <a:gd name="connsiteY13" fmla="*/ 560051 h 1631216"/>
              <a:gd name="connsiteX14" fmla="*/ 6179974 w 6179974"/>
              <a:gd name="connsiteY14" fmla="*/ 1054853 h 1631216"/>
              <a:gd name="connsiteX15" fmla="*/ 6179974 w 6179974"/>
              <a:gd name="connsiteY15" fmla="*/ 1631216 h 1631216"/>
              <a:gd name="connsiteX16" fmla="*/ 5494559 w 6179974"/>
              <a:gd name="connsiteY16" fmla="*/ 1631216 h 1631216"/>
              <a:gd name="connsiteX17" fmla="*/ 5118142 w 6179974"/>
              <a:gd name="connsiteY17" fmla="*/ 1631216 h 1631216"/>
              <a:gd name="connsiteX18" fmla="*/ 4494527 w 6179974"/>
              <a:gd name="connsiteY18" fmla="*/ 1631216 h 1631216"/>
              <a:gd name="connsiteX19" fmla="*/ 3809111 w 6179974"/>
              <a:gd name="connsiteY19" fmla="*/ 1631216 h 1631216"/>
              <a:gd name="connsiteX20" fmla="*/ 3247295 w 6179974"/>
              <a:gd name="connsiteY20" fmla="*/ 1631216 h 1631216"/>
              <a:gd name="connsiteX21" fmla="*/ 2809079 w 6179974"/>
              <a:gd name="connsiteY21" fmla="*/ 1631216 h 1631216"/>
              <a:gd name="connsiteX22" fmla="*/ 2123664 w 6179974"/>
              <a:gd name="connsiteY22" fmla="*/ 1631216 h 1631216"/>
              <a:gd name="connsiteX23" fmla="*/ 1438248 w 6179974"/>
              <a:gd name="connsiteY23" fmla="*/ 1631216 h 1631216"/>
              <a:gd name="connsiteX24" fmla="*/ 1000032 w 6179974"/>
              <a:gd name="connsiteY24" fmla="*/ 1631216 h 1631216"/>
              <a:gd name="connsiteX25" fmla="*/ 561816 w 6179974"/>
              <a:gd name="connsiteY25" fmla="*/ 1631216 h 1631216"/>
              <a:gd name="connsiteX26" fmla="*/ 0 w 6179974"/>
              <a:gd name="connsiteY26" fmla="*/ 1631216 h 1631216"/>
              <a:gd name="connsiteX27" fmla="*/ 0 w 6179974"/>
              <a:gd name="connsiteY27" fmla="*/ 1087477 h 1631216"/>
              <a:gd name="connsiteX28" fmla="*/ 0 w 6179974"/>
              <a:gd name="connsiteY28" fmla="*/ 592675 h 1631216"/>
              <a:gd name="connsiteX29" fmla="*/ 0 w 6179974"/>
              <a:gd name="connsiteY29" fmla="*/ 0 h 163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79974" h="1631216" fill="none" extrusionOk="0">
                <a:moveTo>
                  <a:pt x="0" y="0"/>
                </a:moveTo>
                <a:cubicBezTo>
                  <a:pt x="270065" y="-24253"/>
                  <a:pt x="531644" y="68670"/>
                  <a:pt x="685415" y="0"/>
                </a:cubicBezTo>
                <a:cubicBezTo>
                  <a:pt x="839186" y="-68670"/>
                  <a:pt x="991701" y="37064"/>
                  <a:pt x="1247231" y="0"/>
                </a:cubicBezTo>
                <a:cubicBezTo>
                  <a:pt x="1502761" y="-37064"/>
                  <a:pt x="1502812" y="9600"/>
                  <a:pt x="1623648" y="0"/>
                </a:cubicBezTo>
                <a:cubicBezTo>
                  <a:pt x="1744484" y="-9600"/>
                  <a:pt x="2148468" y="6023"/>
                  <a:pt x="2309063" y="0"/>
                </a:cubicBezTo>
                <a:cubicBezTo>
                  <a:pt x="2469659" y="-6023"/>
                  <a:pt x="2546889" y="44685"/>
                  <a:pt x="2685480" y="0"/>
                </a:cubicBezTo>
                <a:cubicBezTo>
                  <a:pt x="2824071" y="-44685"/>
                  <a:pt x="2979176" y="27352"/>
                  <a:pt x="3061896" y="0"/>
                </a:cubicBezTo>
                <a:cubicBezTo>
                  <a:pt x="3144616" y="-27352"/>
                  <a:pt x="3386848" y="29342"/>
                  <a:pt x="3500113" y="0"/>
                </a:cubicBezTo>
                <a:cubicBezTo>
                  <a:pt x="3613378" y="-29342"/>
                  <a:pt x="3735457" y="30749"/>
                  <a:pt x="3876529" y="0"/>
                </a:cubicBezTo>
                <a:cubicBezTo>
                  <a:pt x="4017601" y="-30749"/>
                  <a:pt x="4343439" y="66792"/>
                  <a:pt x="4500145" y="0"/>
                </a:cubicBezTo>
                <a:cubicBezTo>
                  <a:pt x="4656851" y="-66792"/>
                  <a:pt x="4849182" y="12676"/>
                  <a:pt x="5061961" y="0"/>
                </a:cubicBezTo>
                <a:cubicBezTo>
                  <a:pt x="5274740" y="-12676"/>
                  <a:pt x="5545432" y="41403"/>
                  <a:pt x="5685576" y="0"/>
                </a:cubicBezTo>
                <a:cubicBezTo>
                  <a:pt x="5825721" y="-41403"/>
                  <a:pt x="6071752" y="48611"/>
                  <a:pt x="6179974" y="0"/>
                </a:cubicBezTo>
                <a:cubicBezTo>
                  <a:pt x="6214345" y="178017"/>
                  <a:pt x="6163121" y="442761"/>
                  <a:pt x="6179974" y="560051"/>
                </a:cubicBezTo>
                <a:cubicBezTo>
                  <a:pt x="6196827" y="677341"/>
                  <a:pt x="6144227" y="909702"/>
                  <a:pt x="6179974" y="1054853"/>
                </a:cubicBezTo>
                <a:cubicBezTo>
                  <a:pt x="6215721" y="1200004"/>
                  <a:pt x="6136930" y="1455626"/>
                  <a:pt x="6179974" y="1631216"/>
                </a:cubicBezTo>
                <a:cubicBezTo>
                  <a:pt x="5882282" y="1686291"/>
                  <a:pt x="5679603" y="1625477"/>
                  <a:pt x="5494559" y="1631216"/>
                </a:cubicBezTo>
                <a:cubicBezTo>
                  <a:pt x="5309515" y="1636955"/>
                  <a:pt x="5216001" y="1591816"/>
                  <a:pt x="5118142" y="1631216"/>
                </a:cubicBezTo>
                <a:cubicBezTo>
                  <a:pt x="5020283" y="1670616"/>
                  <a:pt x="4720425" y="1592506"/>
                  <a:pt x="4494527" y="1631216"/>
                </a:cubicBezTo>
                <a:cubicBezTo>
                  <a:pt x="4268629" y="1669926"/>
                  <a:pt x="3973111" y="1588505"/>
                  <a:pt x="3809111" y="1631216"/>
                </a:cubicBezTo>
                <a:cubicBezTo>
                  <a:pt x="3645111" y="1673927"/>
                  <a:pt x="3423566" y="1616045"/>
                  <a:pt x="3247295" y="1631216"/>
                </a:cubicBezTo>
                <a:cubicBezTo>
                  <a:pt x="3071024" y="1646387"/>
                  <a:pt x="2995132" y="1607547"/>
                  <a:pt x="2809079" y="1631216"/>
                </a:cubicBezTo>
                <a:cubicBezTo>
                  <a:pt x="2623026" y="1654885"/>
                  <a:pt x="2446291" y="1585837"/>
                  <a:pt x="2123664" y="1631216"/>
                </a:cubicBezTo>
                <a:cubicBezTo>
                  <a:pt x="1801037" y="1676595"/>
                  <a:pt x="1581996" y="1573626"/>
                  <a:pt x="1438248" y="1631216"/>
                </a:cubicBezTo>
                <a:cubicBezTo>
                  <a:pt x="1294500" y="1688806"/>
                  <a:pt x="1150083" y="1581201"/>
                  <a:pt x="1000032" y="1631216"/>
                </a:cubicBezTo>
                <a:cubicBezTo>
                  <a:pt x="849981" y="1681231"/>
                  <a:pt x="690285" y="1619881"/>
                  <a:pt x="561816" y="1631216"/>
                </a:cubicBezTo>
                <a:cubicBezTo>
                  <a:pt x="433347" y="1642551"/>
                  <a:pt x="271249" y="1616715"/>
                  <a:pt x="0" y="1631216"/>
                </a:cubicBezTo>
                <a:cubicBezTo>
                  <a:pt x="-43551" y="1399418"/>
                  <a:pt x="52265" y="1217452"/>
                  <a:pt x="0" y="1087477"/>
                </a:cubicBezTo>
                <a:cubicBezTo>
                  <a:pt x="-52265" y="957502"/>
                  <a:pt x="54008" y="804708"/>
                  <a:pt x="0" y="592675"/>
                </a:cubicBezTo>
                <a:cubicBezTo>
                  <a:pt x="-54008" y="380642"/>
                  <a:pt x="30592" y="268120"/>
                  <a:pt x="0" y="0"/>
                </a:cubicBezTo>
                <a:close/>
              </a:path>
              <a:path w="6179974" h="1631216" stroke="0" extrusionOk="0">
                <a:moveTo>
                  <a:pt x="0" y="0"/>
                </a:moveTo>
                <a:cubicBezTo>
                  <a:pt x="204730" y="-69233"/>
                  <a:pt x="486313" y="30720"/>
                  <a:pt x="623616" y="0"/>
                </a:cubicBezTo>
                <a:cubicBezTo>
                  <a:pt x="760919" y="-30720"/>
                  <a:pt x="875055" y="40371"/>
                  <a:pt x="1123632" y="0"/>
                </a:cubicBezTo>
                <a:cubicBezTo>
                  <a:pt x="1372209" y="-40371"/>
                  <a:pt x="1538892" y="5174"/>
                  <a:pt x="1685447" y="0"/>
                </a:cubicBezTo>
                <a:cubicBezTo>
                  <a:pt x="1832002" y="-5174"/>
                  <a:pt x="2171192" y="45438"/>
                  <a:pt x="2370863" y="0"/>
                </a:cubicBezTo>
                <a:cubicBezTo>
                  <a:pt x="2570534" y="-45438"/>
                  <a:pt x="2800570" y="57046"/>
                  <a:pt x="3056278" y="0"/>
                </a:cubicBezTo>
                <a:cubicBezTo>
                  <a:pt x="3311987" y="-57046"/>
                  <a:pt x="3475172" y="53510"/>
                  <a:pt x="3618094" y="0"/>
                </a:cubicBezTo>
                <a:cubicBezTo>
                  <a:pt x="3761016" y="-53510"/>
                  <a:pt x="3934209" y="45213"/>
                  <a:pt x="4056310" y="0"/>
                </a:cubicBezTo>
                <a:cubicBezTo>
                  <a:pt x="4178411" y="-45213"/>
                  <a:pt x="4411596" y="52774"/>
                  <a:pt x="4618126" y="0"/>
                </a:cubicBezTo>
                <a:cubicBezTo>
                  <a:pt x="4824656" y="-52774"/>
                  <a:pt x="4846483" y="18050"/>
                  <a:pt x="4994543" y="0"/>
                </a:cubicBezTo>
                <a:cubicBezTo>
                  <a:pt x="5142603" y="-18050"/>
                  <a:pt x="5416355" y="45526"/>
                  <a:pt x="5618158" y="0"/>
                </a:cubicBezTo>
                <a:cubicBezTo>
                  <a:pt x="5819962" y="-45526"/>
                  <a:pt x="5992515" y="61749"/>
                  <a:pt x="6179974" y="0"/>
                </a:cubicBezTo>
                <a:cubicBezTo>
                  <a:pt x="6189694" y="189137"/>
                  <a:pt x="6167165" y="297115"/>
                  <a:pt x="6179974" y="576363"/>
                </a:cubicBezTo>
                <a:cubicBezTo>
                  <a:pt x="6192783" y="855611"/>
                  <a:pt x="6138059" y="904923"/>
                  <a:pt x="6179974" y="1071165"/>
                </a:cubicBezTo>
                <a:cubicBezTo>
                  <a:pt x="6221889" y="1237407"/>
                  <a:pt x="6166245" y="1504415"/>
                  <a:pt x="6179974" y="1631216"/>
                </a:cubicBezTo>
                <a:cubicBezTo>
                  <a:pt x="6005669" y="1657976"/>
                  <a:pt x="5785888" y="1577194"/>
                  <a:pt x="5618158" y="1631216"/>
                </a:cubicBezTo>
                <a:cubicBezTo>
                  <a:pt x="5450428" y="1685238"/>
                  <a:pt x="5357918" y="1618009"/>
                  <a:pt x="5241742" y="1631216"/>
                </a:cubicBezTo>
                <a:cubicBezTo>
                  <a:pt x="5125566" y="1644423"/>
                  <a:pt x="4867249" y="1623487"/>
                  <a:pt x="4556326" y="1631216"/>
                </a:cubicBezTo>
                <a:cubicBezTo>
                  <a:pt x="4245403" y="1638945"/>
                  <a:pt x="4179947" y="1601015"/>
                  <a:pt x="3932711" y="1631216"/>
                </a:cubicBezTo>
                <a:cubicBezTo>
                  <a:pt x="3685475" y="1661417"/>
                  <a:pt x="3451278" y="1558245"/>
                  <a:pt x="3309095" y="1631216"/>
                </a:cubicBezTo>
                <a:cubicBezTo>
                  <a:pt x="3166912" y="1704187"/>
                  <a:pt x="2857723" y="1577803"/>
                  <a:pt x="2685480" y="1631216"/>
                </a:cubicBezTo>
                <a:cubicBezTo>
                  <a:pt x="2513238" y="1684629"/>
                  <a:pt x="2357811" y="1607697"/>
                  <a:pt x="2185464" y="1631216"/>
                </a:cubicBezTo>
                <a:cubicBezTo>
                  <a:pt x="2013117" y="1654735"/>
                  <a:pt x="1884225" y="1630295"/>
                  <a:pt x="1747247" y="1631216"/>
                </a:cubicBezTo>
                <a:cubicBezTo>
                  <a:pt x="1610269" y="1632137"/>
                  <a:pt x="1265513" y="1613342"/>
                  <a:pt x="1123632" y="1631216"/>
                </a:cubicBezTo>
                <a:cubicBezTo>
                  <a:pt x="981752" y="1649090"/>
                  <a:pt x="832193" y="1587237"/>
                  <a:pt x="747215" y="1631216"/>
                </a:cubicBezTo>
                <a:cubicBezTo>
                  <a:pt x="662237" y="1675195"/>
                  <a:pt x="216860" y="1628548"/>
                  <a:pt x="0" y="1631216"/>
                </a:cubicBezTo>
                <a:cubicBezTo>
                  <a:pt x="-52293" y="1496675"/>
                  <a:pt x="10868" y="1308697"/>
                  <a:pt x="0" y="1071165"/>
                </a:cubicBezTo>
                <a:cubicBezTo>
                  <a:pt x="-10868" y="833633"/>
                  <a:pt x="61446" y="769519"/>
                  <a:pt x="0" y="543739"/>
                </a:cubicBezTo>
                <a:cubicBezTo>
                  <a:pt x="-61446" y="317959"/>
                  <a:pt x="50459" y="116968"/>
                  <a:pt x="0" y="0"/>
                </a:cubicBezTo>
                <a:close/>
              </a:path>
            </a:pathLst>
          </a:custGeom>
        </p:spPr>
        <p:txBody>
          <a:bodyPr vert="horz" lIns="91440" tIns="45720" rIns="91440" bIns="45720" rtlCol="0" anchor="t">
            <a:normAutofit/>
          </a:bodyPr>
          <a:lstStyle/>
          <a:p>
            <a:pPr indent="-228600" algn="l" rtl="0">
              <a:lnSpc>
                <a:spcPct val="90000"/>
              </a:lnSpc>
              <a:spcAft>
                <a:spcPts val="600"/>
              </a:spcAft>
              <a:buFont typeface="Arial" panose="020B0604020202020204" pitchFamily="34" charset="0"/>
              <a:buChar char="•"/>
            </a:pPr>
            <a:r>
              <a:rPr lang="en-US" sz="2200" dirty="0"/>
              <a:t>The Coloration between all the columns</a:t>
            </a:r>
          </a:p>
        </p:txBody>
      </p:sp>
      <p:pic>
        <p:nvPicPr>
          <p:cNvPr id="19458" name="Picture 2">
            <a:extLst>
              <a:ext uri="{FF2B5EF4-FFF2-40B4-BE49-F238E27FC236}">
                <a16:creationId xmlns:a16="http://schemas.microsoft.com/office/drawing/2014/main" id="{6331A968-6FA7-4C13-84BC-91DB5F735EB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52639" y="1019387"/>
            <a:ext cx="8385096" cy="5471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397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0" name="Rectangle 72">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NYC Campus | Pace University New York">
            <a:extLst>
              <a:ext uri="{FF2B5EF4-FFF2-40B4-BE49-F238E27FC236}">
                <a16:creationId xmlns:a16="http://schemas.microsoft.com/office/drawing/2014/main" id="{7DBAFE8F-0D14-41B0-AB44-B4BD8A25C09D}"/>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תיבת טקסט 1">
            <a:extLst>
              <a:ext uri="{FF2B5EF4-FFF2-40B4-BE49-F238E27FC236}">
                <a16:creationId xmlns:a16="http://schemas.microsoft.com/office/drawing/2014/main" id="{D29E316F-2FFD-44AF-AE80-46C72EAA9A8F}"/>
              </a:ext>
            </a:extLst>
          </p:cNvPr>
          <p:cNvSpPr txBox="1"/>
          <p:nvPr/>
        </p:nvSpPr>
        <p:spPr>
          <a:xfrm>
            <a:off x="640080" y="853673"/>
            <a:ext cx="4023360" cy="5004794"/>
          </a:xfrm>
          <a:prstGeom prst="rect">
            <a:avLst/>
          </a:prstGeom>
        </p:spPr>
        <p:txBody>
          <a:bodyPr vert="horz" lIns="91440" tIns="45720" rIns="91440" bIns="45720" rtlCol="0" anchor="ctr">
            <a:normAutofit/>
          </a:bodyPr>
          <a:lstStyle/>
          <a:p>
            <a:pPr algn="l" rtl="0">
              <a:lnSpc>
                <a:spcPct val="90000"/>
              </a:lnSpc>
              <a:spcBef>
                <a:spcPct val="0"/>
              </a:spcBef>
              <a:spcAft>
                <a:spcPts val="600"/>
              </a:spcAft>
            </a:pPr>
            <a:r>
              <a:rPr lang="en-US" sz="5400" b="1" dirty="0"/>
              <a:t>Machine Learning</a:t>
            </a:r>
            <a:r>
              <a:rPr lang="en-US" sz="5400" dirty="0"/>
              <a:t> </a:t>
            </a:r>
            <a:endParaRPr lang="en-US" sz="5400" b="1" dirty="0">
              <a:solidFill>
                <a:srgbClr val="FFFFFF"/>
              </a:solidFill>
              <a:effectLst>
                <a:outerShdw blurRad="38100" dist="38100" dir="2700000" algn="tl">
                  <a:srgbClr val="000000">
                    <a:alpha val="43137"/>
                  </a:srgbClr>
                </a:outerShdw>
              </a:effectLst>
              <a:latin typeface="+mj-lt"/>
              <a:ea typeface="+mj-ea"/>
              <a:cs typeface="+mj-cs"/>
            </a:endParaRPr>
          </a:p>
        </p:txBody>
      </p:sp>
      <p:sp>
        <p:nvSpPr>
          <p:cNvPr id="3" name="תיבת טקסט 2">
            <a:extLst>
              <a:ext uri="{FF2B5EF4-FFF2-40B4-BE49-F238E27FC236}">
                <a16:creationId xmlns:a16="http://schemas.microsoft.com/office/drawing/2014/main" id="{8B8BC3A7-B960-4585-9903-BBC0B3F7DFE5}"/>
              </a:ext>
            </a:extLst>
          </p:cNvPr>
          <p:cNvSpPr txBox="1"/>
          <p:nvPr/>
        </p:nvSpPr>
        <p:spPr>
          <a:xfrm>
            <a:off x="5599083" y="853673"/>
            <a:ext cx="5715000" cy="5004794"/>
          </a:xfrm>
          <a:custGeom>
            <a:avLst/>
            <a:gdLst>
              <a:gd name="connsiteX0" fmla="*/ 0 w 6179974"/>
              <a:gd name="connsiteY0" fmla="*/ 0 h 1631216"/>
              <a:gd name="connsiteX1" fmla="*/ 685415 w 6179974"/>
              <a:gd name="connsiteY1" fmla="*/ 0 h 1631216"/>
              <a:gd name="connsiteX2" fmla="*/ 1247231 w 6179974"/>
              <a:gd name="connsiteY2" fmla="*/ 0 h 1631216"/>
              <a:gd name="connsiteX3" fmla="*/ 1623648 w 6179974"/>
              <a:gd name="connsiteY3" fmla="*/ 0 h 1631216"/>
              <a:gd name="connsiteX4" fmla="*/ 2309063 w 6179974"/>
              <a:gd name="connsiteY4" fmla="*/ 0 h 1631216"/>
              <a:gd name="connsiteX5" fmla="*/ 2685480 w 6179974"/>
              <a:gd name="connsiteY5" fmla="*/ 0 h 1631216"/>
              <a:gd name="connsiteX6" fmla="*/ 3061896 w 6179974"/>
              <a:gd name="connsiteY6" fmla="*/ 0 h 1631216"/>
              <a:gd name="connsiteX7" fmla="*/ 3500113 w 6179974"/>
              <a:gd name="connsiteY7" fmla="*/ 0 h 1631216"/>
              <a:gd name="connsiteX8" fmla="*/ 3876529 w 6179974"/>
              <a:gd name="connsiteY8" fmla="*/ 0 h 1631216"/>
              <a:gd name="connsiteX9" fmla="*/ 4500145 w 6179974"/>
              <a:gd name="connsiteY9" fmla="*/ 0 h 1631216"/>
              <a:gd name="connsiteX10" fmla="*/ 5061961 w 6179974"/>
              <a:gd name="connsiteY10" fmla="*/ 0 h 1631216"/>
              <a:gd name="connsiteX11" fmla="*/ 5685576 w 6179974"/>
              <a:gd name="connsiteY11" fmla="*/ 0 h 1631216"/>
              <a:gd name="connsiteX12" fmla="*/ 6179974 w 6179974"/>
              <a:gd name="connsiteY12" fmla="*/ 0 h 1631216"/>
              <a:gd name="connsiteX13" fmla="*/ 6179974 w 6179974"/>
              <a:gd name="connsiteY13" fmla="*/ 560051 h 1631216"/>
              <a:gd name="connsiteX14" fmla="*/ 6179974 w 6179974"/>
              <a:gd name="connsiteY14" fmla="*/ 1054853 h 1631216"/>
              <a:gd name="connsiteX15" fmla="*/ 6179974 w 6179974"/>
              <a:gd name="connsiteY15" fmla="*/ 1631216 h 1631216"/>
              <a:gd name="connsiteX16" fmla="*/ 5494559 w 6179974"/>
              <a:gd name="connsiteY16" fmla="*/ 1631216 h 1631216"/>
              <a:gd name="connsiteX17" fmla="*/ 5118142 w 6179974"/>
              <a:gd name="connsiteY17" fmla="*/ 1631216 h 1631216"/>
              <a:gd name="connsiteX18" fmla="*/ 4494527 w 6179974"/>
              <a:gd name="connsiteY18" fmla="*/ 1631216 h 1631216"/>
              <a:gd name="connsiteX19" fmla="*/ 3809111 w 6179974"/>
              <a:gd name="connsiteY19" fmla="*/ 1631216 h 1631216"/>
              <a:gd name="connsiteX20" fmla="*/ 3247295 w 6179974"/>
              <a:gd name="connsiteY20" fmla="*/ 1631216 h 1631216"/>
              <a:gd name="connsiteX21" fmla="*/ 2809079 w 6179974"/>
              <a:gd name="connsiteY21" fmla="*/ 1631216 h 1631216"/>
              <a:gd name="connsiteX22" fmla="*/ 2123664 w 6179974"/>
              <a:gd name="connsiteY22" fmla="*/ 1631216 h 1631216"/>
              <a:gd name="connsiteX23" fmla="*/ 1438248 w 6179974"/>
              <a:gd name="connsiteY23" fmla="*/ 1631216 h 1631216"/>
              <a:gd name="connsiteX24" fmla="*/ 1000032 w 6179974"/>
              <a:gd name="connsiteY24" fmla="*/ 1631216 h 1631216"/>
              <a:gd name="connsiteX25" fmla="*/ 561816 w 6179974"/>
              <a:gd name="connsiteY25" fmla="*/ 1631216 h 1631216"/>
              <a:gd name="connsiteX26" fmla="*/ 0 w 6179974"/>
              <a:gd name="connsiteY26" fmla="*/ 1631216 h 1631216"/>
              <a:gd name="connsiteX27" fmla="*/ 0 w 6179974"/>
              <a:gd name="connsiteY27" fmla="*/ 1087477 h 1631216"/>
              <a:gd name="connsiteX28" fmla="*/ 0 w 6179974"/>
              <a:gd name="connsiteY28" fmla="*/ 592675 h 1631216"/>
              <a:gd name="connsiteX29" fmla="*/ 0 w 6179974"/>
              <a:gd name="connsiteY29" fmla="*/ 0 h 163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79974" h="1631216" fill="none" extrusionOk="0">
                <a:moveTo>
                  <a:pt x="0" y="0"/>
                </a:moveTo>
                <a:cubicBezTo>
                  <a:pt x="270065" y="-24253"/>
                  <a:pt x="531644" y="68670"/>
                  <a:pt x="685415" y="0"/>
                </a:cubicBezTo>
                <a:cubicBezTo>
                  <a:pt x="839186" y="-68670"/>
                  <a:pt x="991701" y="37064"/>
                  <a:pt x="1247231" y="0"/>
                </a:cubicBezTo>
                <a:cubicBezTo>
                  <a:pt x="1502761" y="-37064"/>
                  <a:pt x="1502812" y="9600"/>
                  <a:pt x="1623648" y="0"/>
                </a:cubicBezTo>
                <a:cubicBezTo>
                  <a:pt x="1744484" y="-9600"/>
                  <a:pt x="2148468" y="6023"/>
                  <a:pt x="2309063" y="0"/>
                </a:cubicBezTo>
                <a:cubicBezTo>
                  <a:pt x="2469659" y="-6023"/>
                  <a:pt x="2546889" y="44685"/>
                  <a:pt x="2685480" y="0"/>
                </a:cubicBezTo>
                <a:cubicBezTo>
                  <a:pt x="2824071" y="-44685"/>
                  <a:pt x="2979176" y="27352"/>
                  <a:pt x="3061896" y="0"/>
                </a:cubicBezTo>
                <a:cubicBezTo>
                  <a:pt x="3144616" y="-27352"/>
                  <a:pt x="3386848" y="29342"/>
                  <a:pt x="3500113" y="0"/>
                </a:cubicBezTo>
                <a:cubicBezTo>
                  <a:pt x="3613378" y="-29342"/>
                  <a:pt x="3735457" y="30749"/>
                  <a:pt x="3876529" y="0"/>
                </a:cubicBezTo>
                <a:cubicBezTo>
                  <a:pt x="4017601" y="-30749"/>
                  <a:pt x="4343439" y="66792"/>
                  <a:pt x="4500145" y="0"/>
                </a:cubicBezTo>
                <a:cubicBezTo>
                  <a:pt x="4656851" y="-66792"/>
                  <a:pt x="4849182" y="12676"/>
                  <a:pt x="5061961" y="0"/>
                </a:cubicBezTo>
                <a:cubicBezTo>
                  <a:pt x="5274740" y="-12676"/>
                  <a:pt x="5545432" y="41403"/>
                  <a:pt x="5685576" y="0"/>
                </a:cubicBezTo>
                <a:cubicBezTo>
                  <a:pt x="5825721" y="-41403"/>
                  <a:pt x="6071752" y="48611"/>
                  <a:pt x="6179974" y="0"/>
                </a:cubicBezTo>
                <a:cubicBezTo>
                  <a:pt x="6214345" y="178017"/>
                  <a:pt x="6163121" y="442761"/>
                  <a:pt x="6179974" y="560051"/>
                </a:cubicBezTo>
                <a:cubicBezTo>
                  <a:pt x="6196827" y="677341"/>
                  <a:pt x="6144227" y="909702"/>
                  <a:pt x="6179974" y="1054853"/>
                </a:cubicBezTo>
                <a:cubicBezTo>
                  <a:pt x="6215721" y="1200004"/>
                  <a:pt x="6136930" y="1455626"/>
                  <a:pt x="6179974" y="1631216"/>
                </a:cubicBezTo>
                <a:cubicBezTo>
                  <a:pt x="5882282" y="1686291"/>
                  <a:pt x="5679603" y="1625477"/>
                  <a:pt x="5494559" y="1631216"/>
                </a:cubicBezTo>
                <a:cubicBezTo>
                  <a:pt x="5309515" y="1636955"/>
                  <a:pt x="5216001" y="1591816"/>
                  <a:pt x="5118142" y="1631216"/>
                </a:cubicBezTo>
                <a:cubicBezTo>
                  <a:pt x="5020283" y="1670616"/>
                  <a:pt x="4720425" y="1592506"/>
                  <a:pt x="4494527" y="1631216"/>
                </a:cubicBezTo>
                <a:cubicBezTo>
                  <a:pt x="4268629" y="1669926"/>
                  <a:pt x="3973111" y="1588505"/>
                  <a:pt x="3809111" y="1631216"/>
                </a:cubicBezTo>
                <a:cubicBezTo>
                  <a:pt x="3645111" y="1673927"/>
                  <a:pt x="3423566" y="1616045"/>
                  <a:pt x="3247295" y="1631216"/>
                </a:cubicBezTo>
                <a:cubicBezTo>
                  <a:pt x="3071024" y="1646387"/>
                  <a:pt x="2995132" y="1607547"/>
                  <a:pt x="2809079" y="1631216"/>
                </a:cubicBezTo>
                <a:cubicBezTo>
                  <a:pt x="2623026" y="1654885"/>
                  <a:pt x="2446291" y="1585837"/>
                  <a:pt x="2123664" y="1631216"/>
                </a:cubicBezTo>
                <a:cubicBezTo>
                  <a:pt x="1801037" y="1676595"/>
                  <a:pt x="1581996" y="1573626"/>
                  <a:pt x="1438248" y="1631216"/>
                </a:cubicBezTo>
                <a:cubicBezTo>
                  <a:pt x="1294500" y="1688806"/>
                  <a:pt x="1150083" y="1581201"/>
                  <a:pt x="1000032" y="1631216"/>
                </a:cubicBezTo>
                <a:cubicBezTo>
                  <a:pt x="849981" y="1681231"/>
                  <a:pt x="690285" y="1619881"/>
                  <a:pt x="561816" y="1631216"/>
                </a:cubicBezTo>
                <a:cubicBezTo>
                  <a:pt x="433347" y="1642551"/>
                  <a:pt x="271249" y="1616715"/>
                  <a:pt x="0" y="1631216"/>
                </a:cubicBezTo>
                <a:cubicBezTo>
                  <a:pt x="-43551" y="1399418"/>
                  <a:pt x="52265" y="1217452"/>
                  <a:pt x="0" y="1087477"/>
                </a:cubicBezTo>
                <a:cubicBezTo>
                  <a:pt x="-52265" y="957502"/>
                  <a:pt x="54008" y="804708"/>
                  <a:pt x="0" y="592675"/>
                </a:cubicBezTo>
                <a:cubicBezTo>
                  <a:pt x="-54008" y="380642"/>
                  <a:pt x="30592" y="268120"/>
                  <a:pt x="0" y="0"/>
                </a:cubicBezTo>
                <a:close/>
              </a:path>
              <a:path w="6179974" h="1631216" stroke="0" extrusionOk="0">
                <a:moveTo>
                  <a:pt x="0" y="0"/>
                </a:moveTo>
                <a:cubicBezTo>
                  <a:pt x="204730" y="-69233"/>
                  <a:pt x="486313" y="30720"/>
                  <a:pt x="623616" y="0"/>
                </a:cubicBezTo>
                <a:cubicBezTo>
                  <a:pt x="760919" y="-30720"/>
                  <a:pt x="875055" y="40371"/>
                  <a:pt x="1123632" y="0"/>
                </a:cubicBezTo>
                <a:cubicBezTo>
                  <a:pt x="1372209" y="-40371"/>
                  <a:pt x="1538892" y="5174"/>
                  <a:pt x="1685447" y="0"/>
                </a:cubicBezTo>
                <a:cubicBezTo>
                  <a:pt x="1832002" y="-5174"/>
                  <a:pt x="2171192" y="45438"/>
                  <a:pt x="2370863" y="0"/>
                </a:cubicBezTo>
                <a:cubicBezTo>
                  <a:pt x="2570534" y="-45438"/>
                  <a:pt x="2800570" y="57046"/>
                  <a:pt x="3056278" y="0"/>
                </a:cubicBezTo>
                <a:cubicBezTo>
                  <a:pt x="3311987" y="-57046"/>
                  <a:pt x="3475172" y="53510"/>
                  <a:pt x="3618094" y="0"/>
                </a:cubicBezTo>
                <a:cubicBezTo>
                  <a:pt x="3761016" y="-53510"/>
                  <a:pt x="3934209" y="45213"/>
                  <a:pt x="4056310" y="0"/>
                </a:cubicBezTo>
                <a:cubicBezTo>
                  <a:pt x="4178411" y="-45213"/>
                  <a:pt x="4411596" y="52774"/>
                  <a:pt x="4618126" y="0"/>
                </a:cubicBezTo>
                <a:cubicBezTo>
                  <a:pt x="4824656" y="-52774"/>
                  <a:pt x="4846483" y="18050"/>
                  <a:pt x="4994543" y="0"/>
                </a:cubicBezTo>
                <a:cubicBezTo>
                  <a:pt x="5142603" y="-18050"/>
                  <a:pt x="5416355" y="45526"/>
                  <a:pt x="5618158" y="0"/>
                </a:cubicBezTo>
                <a:cubicBezTo>
                  <a:pt x="5819962" y="-45526"/>
                  <a:pt x="5992515" y="61749"/>
                  <a:pt x="6179974" y="0"/>
                </a:cubicBezTo>
                <a:cubicBezTo>
                  <a:pt x="6189694" y="189137"/>
                  <a:pt x="6167165" y="297115"/>
                  <a:pt x="6179974" y="576363"/>
                </a:cubicBezTo>
                <a:cubicBezTo>
                  <a:pt x="6192783" y="855611"/>
                  <a:pt x="6138059" y="904923"/>
                  <a:pt x="6179974" y="1071165"/>
                </a:cubicBezTo>
                <a:cubicBezTo>
                  <a:pt x="6221889" y="1237407"/>
                  <a:pt x="6166245" y="1504415"/>
                  <a:pt x="6179974" y="1631216"/>
                </a:cubicBezTo>
                <a:cubicBezTo>
                  <a:pt x="6005669" y="1657976"/>
                  <a:pt x="5785888" y="1577194"/>
                  <a:pt x="5618158" y="1631216"/>
                </a:cubicBezTo>
                <a:cubicBezTo>
                  <a:pt x="5450428" y="1685238"/>
                  <a:pt x="5357918" y="1618009"/>
                  <a:pt x="5241742" y="1631216"/>
                </a:cubicBezTo>
                <a:cubicBezTo>
                  <a:pt x="5125566" y="1644423"/>
                  <a:pt x="4867249" y="1623487"/>
                  <a:pt x="4556326" y="1631216"/>
                </a:cubicBezTo>
                <a:cubicBezTo>
                  <a:pt x="4245403" y="1638945"/>
                  <a:pt x="4179947" y="1601015"/>
                  <a:pt x="3932711" y="1631216"/>
                </a:cubicBezTo>
                <a:cubicBezTo>
                  <a:pt x="3685475" y="1661417"/>
                  <a:pt x="3451278" y="1558245"/>
                  <a:pt x="3309095" y="1631216"/>
                </a:cubicBezTo>
                <a:cubicBezTo>
                  <a:pt x="3166912" y="1704187"/>
                  <a:pt x="2857723" y="1577803"/>
                  <a:pt x="2685480" y="1631216"/>
                </a:cubicBezTo>
                <a:cubicBezTo>
                  <a:pt x="2513238" y="1684629"/>
                  <a:pt x="2357811" y="1607697"/>
                  <a:pt x="2185464" y="1631216"/>
                </a:cubicBezTo>
                <a:cubicBezTo>
                  <a:pt x="2013117" y="1654735"/>
                  <a:pt x="1884225" y="1630295"/>
                  <a:pt x="1747247" y="1631216"/>
                </a:cubicBezTo>
                <a:cubicBezTo>
                  <a:pt x="1610269" y="1632137"/>
                  <a:pt x="1265513" y="1613342"/>
                  <a:pt x="1123632" y="1631216"/>
                </a:cubicBezTo>
                <a:cubicBezTo>
                  <a:pt x="981752" y="1649090"/>
                  <a:pt x="832193" y="1587237"/>
                  <a:pt x="747215" y="1631216"/>
                </a:cubicBezTo>
                <a:cubicBezTo>
                  <a:pt x="662237" y="1675195"/>
                  <a:pt x="216860" y="1628548"/>
                  <a:pt x="0" y="1631216"/>
                </a:cubicBezTo>
                <a:cubicBezTo>
                  <a:pt x="-52293" y="1496675"/>
                  <a:pt x="10868" y="1308697"/>
                  <a:pt x="0" y="1071165"/>
                </a:cubicBezTo>
                <a:cubicBezTo>
                  <a:pt x="-10868" y="833633"/>
                  <a:pt x="61446" y="769519"/>
                  <a:pt x="0" y="543739"/>
                </a:cubicBezTo>
                <a:cubicBezTo>
                  <a:pt x="-61446" y="317959"/>
                  <a:pt x="50459" y="116968"/>
                  <a:pt x="0" y="0"/>
                </a:cubicBezTo>
                <a:close/>
              </a:path>
            </a:pathLst>
          </a:custGeom>
        </p:spPr>
        <p:txBody>
          <a:bodyPr vert="horz" lIns="91440" tIns="45720" rIns="91440" bIns="45720" rtlCol="0" anchor="ctr">
            <a:normAutofit/>
          </a:bodyPr>
          <a:lstStyle/>
          <a:p>
            <a:pPr marL="285750" indent="-285750" algn="l" rtl="0">
              <a:lnSpc>
                <a:spcPct val="150000"/>
              </a:lnSpc>
              <a:spcAft>
                <a:spcPts val="600"/>
              </a:spcAft>
              <a:buFont typeface="Arial" panose="020B0604020202020204" pitchFamily="34" charset="0"/>
              <a:buChar char="•"/>
            </a:pPr>
            <a:r>
              <a:rPr lang="en-US" b="1" dirty="0"/>
              <a:t>Machine learning</a:t>
            </a:r>
            <a:r>
              <a:rPr lang="en-US" dirty="0"/>
              <a:t>  is the study of computer algorithms that improve automatically through experience and by the use of data. It is seen as a part of artificial intelligence. Machine learning algorithms build a model based on sample data, known as "training data", in order to make predictions or decisions without being explicitly programmed to do so</a:t>
            </a:r>
          </a:p>
          <a:p>
            <a:pPr marL="342900" indent="-342900" algn="l" rtl="0">
              <a:lnSpc>
                <a:spcPct val="150000"/>
              </a:lnSpc>
              <a:spcAft>
                <a:spcPts val="600"/>
              </a:spcAft>
              <a:buFont typeface="Arial" panose="020B0604020202020204" pitchFamily="34" charset="0"/>
              <a:buChar char="•"/>
            </a:pPr>
            <a:r>
              <a:rPr lang="en-US" dirty="0">
                <a:solidFill>
                  <a:srgbClr val="FFFFFF"/>
                </a:solidFill>
              </a:rPr>
              <a:t>In our project we are using Linear Regression, Lasso Regression</a:t>
            </a:r>
          </a:p>
        </p:txBody>
      </p:sp>
      <p:sp>
        <p:nvSpPr>
          <p:cNvPr id="75"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16747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20" name="Rectangle 19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תיבת טקסט 1">
            <a:extLst>
              <a:ext uri="{FF2B5EF4-FFF2-40B4-BE49-F238E27FC236}">
                <a16:creationId xmlns:a16="http://schemas.microsoft.com/office/drawing/2014/main" id="{D29E316F-2FFD-44AF-AE80-46C72EAA9A8F}"/>
              </a:ext>
            </a:extLst>
          </p:cNvPr>
          <p:cNvSpPr txBox="1"/>
          <p:nvPr/>
        </p:nvSpPr>
        <p:spPr>
          <a:xfrm>
            <a:off x="640080" y="325369"/>
            <a:ext cx="4368602" cy="1956841"/>
          </a:xfrm>
          <a:prstGeom prst="rect">
            <a:avLst/>
          </a:prstGeom>
        </p:spPr>
        <p:txBody>
          <a:bodyPr vert="horz" lIns="91440" tIns="45720" rIns="91440" bIns="45720" rtlCol="0" anchor="b">
            <a:normAutofit fontScale="85000" lnSpcReduction="10000"/>
          </a:bodyPr>
          <a:lstStyle/>
          <a:p>
            <a:pPr algn="l" rtl="0">
              <a:lnSpc>
                <a:spcPct val="90000"/>
              </a:lnSpc>
              <a:spcBef>
                <a:spcPct val="0"/>
              </a:spcBef>
              <a:spcAft>
                <a:spcPts val="600"/>
              </a:spcAft>
            </a:pPr>
            <a:r>
              <a:rPr lang="en-US" sz="5400" b="1" dirty="0">
                <a:effectLst>
                  <a:outerShdw blurRad="38100" dist="38100" dir="2700000" algn="tl">
                    <a:srgbClr val="000000">
                      <a:alpha val="43137"/>
                    </a:srgbClr>
                  </a:outerShdw>
                </a:effectLst>
                <a:latin typeface="+mj-lt"/>
                <a:ea typeface="+mj-ea"/>
                <a:cs typeface="+mj-cs"/>
              </a:rPr>
              <a:t>Machine </a:t>
            </a:r>
          </a:p>
          <a:p>
            <a:pPr algn="l" rtl="0">
              <a:lnSpc>
                <a:spcPct val="90000"/>
              </a:lnSpc>
              <a:spcBef>
                <a:spcPct val="0"/>
              </a:spcBef>
              <a:spcAft>
                <a:spcPts val="600"/>
              </a:spcAft>
            </a:pPr>
            <a:r>
              <a:rPr lang="en-US" sz="5400" b="1" dirty="0">
                <a:effectLst>
                  <a:outerShdw blurRad="38100" dist="38100" dir="2700000" algn="tl">
                    <a:srgbClr val="000000">
                      <a:alpha val="43137"/>
                    </a:srgbClr>
                  </a:outerShdw>
                </a:effectLst>
                <a:latin typeface="+mj-lt"/>
                <a:ea typeface="+mj-ea"/>
                <a:cs typeface="+mj-cs"/>
              </a:rPr>
              <a:t>Learning –</a:t>
            </a:r>
          </a:p>
          <a:p>
            <a:pPr algn="l" rtl="0">
              <a:lnSpc>
                <a:spcPct val="90000"/>
              </a:lnSpc>
              <a:spcBef>
                <a:spcPct val="0"/>
              </a:spcBef>
              <a:spcAft>
                <a:spcPts val="600"/>
              </a:spcAft>
            </a:pPr>
            <a:r>
              <a:rPr lang="en-US" sz="5400" b="1" dirty="0">
                <a:effectLst>
                  <a:outerShdw blurRad="38100" dist="38100" dir="2700000" algn="tl">
                    <a:srgbClr val="000000">
                      <a:alpha val="43137"/>
                    </a:srgbClr>
                  </a:outerShdw>
                </a:effectLst>
                <a:latin typeface="+mj-lt"/>
                <a:ea typeface="+mj-ea"/>
                <a:cs typeface="+mj-cs"/>
              </a:rPr>
              <a:t>Linear Regression</a:t>
            </a:r>
          </a:p>
        </p:txBody>
      </p:sp>
      <p:sp>
        <p:nvSpPr>
          <p:cNvPr id="1332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תיבת טקסט 2">
            <a:extLst>
              <a:ext uri="{FF2B5EF4-FFF2-40B4-BE49-F238E27FC236}">
                <a16:creationId xmlns:a16="http://schemas.microsoft.com/office/drawing/2014/main" id="{8B8BC3A7-B960-4585-9903-BBC0B3F7DFE5}"/>
              </a:ext>
            </a:extLst>
          </p:cNvPr>
          <p:cNvSpPr txBox="1"/>
          <p:nvPr/>
        </p:nvSpPr>
        <p:spPr>
          <a:xfrm>
            <a:off x="702586" y="2915457"/>
            <a:ext cx="4243589" cy="1172670"/>
          </a:xfrm>
          <a:custGeom>
            <a:avLst/>
            <a:gdLst>
              <a:gd name="connsiteX0" fmla="*/ 0 w 6179974"/>
              <a:gd name="connsiteY0" fmla="*/ 0 h 1631216"/>
              <a:gd name="connsiteX1" fmla="*/ 685415 w 6179974"/>
              <a:gd name="connsiteY1" fmla="*/ 0 h 1631216"/>
              <a:gd name="connsiteX2" fmla="*/ 1247231 w 6179974"/>
              <a:gd name="connsiteY2" fmla="*/ 0 h 1631216"/>
              <a:gd name="connsiteX3" fmla="*/ 1623648 w 6179974"/>
              <a:gd name="connsiteY3" fmla="*/ 0 h 1631216"/>
              <a:gd name="connsiteX4" fmla="*/ 2309063 w 6179974"/>
              <a:gd name="connsiteY4" fmla="*/ 0 h 1631216"/>
              <a:gd name="connsiteX5" fmla="*/ 2685480 w 6179974"/>
              <a:gd name="connsiteY5" fmla="*/ 0 h 1631216"/>
              <a:gd name="connsiteX6" fmla="*/ 3061896 w 6179974"/>
              <a:gd name="connsiteY6" fmla="*/ 0 h 1631216"/>
              <a:gd name="connsiteX7" fmla="*/ 3500113 w 6179974"/>
              <a:gd name="connsiteY7" fmla="*/ 0 h 1631216"/>
              <a:gd name="connsiteX8" fmla="*/ 3876529 w 6179974"/>
              <a:gd name="connsiteY8" fmla="*/ 0 h 1631216"/>
              <a:gd name="connsiteX9" fmla="*/ 4500145 w 6179974"/>
              <a:gd name="connsiteY9" fmla="*/ 0 h 1631216"/>
              <a:gd name="connsiteX10" fmla="*/ 5061961 w 6179974"/>
              <a:gd name="connsiteY10" fmla="*/ 0 h 1631216"/>
              <a:gd name="connsiteX11" fmla="*/ 5685576 w 6179974"/>
              <a:gd name="connsiteY11" fmla="*/ 0 h 1631216"/>
              <a:gd name="connsiteX12" fmla="*/ 6179974 w 6179974"/>
              <a:gd name="connsiteY12" fmla="*/ 0 h 1631216"/>
              <a:gd name="connsiteX13" fmla="*/ 6179974 w 6179974"/>
              <a:gd name="connsiteY13" fmla="*/ 560051 h 1631216"/>
              <a:gd name="connsiteX14" fmla="*/ 6179974 w 6179974"/>
              <a:gd name="connsiteY14" fmla="*/ 1054853 h 1631216"/>
              <a:gd name="connsiteX15" fmla="*/ 6179974 w 6179974"/>
              <a:gd name="connsiteY15" fmla="*/ 1631216 h 1631216"/>
              <a:gd name="connsiteX16" fmla="*/ 5494559 w 6179974"/>
              <a:gd name="connsiteY16" fmla="*/ 1631216 h 1631216"/>
              <a:gd name="connsiteX17" fmla="*/ 5118142 w 6179974"/>
              <a:gd name="connsiteY17" fmla="*/ 1631216 h 1631216"/>
              <a:gd name="connsiteX18" fmla="*/ 4494527 w 6179974"/>
              <a:gd name="connsiteY18" fmla="*/ 1631216 h 1631216"/>
              <a:gd name="connsiteX19" fmla="*/ 3809111 w 6179974"/>
              <a:gd name="connsiteY19" fmla="*/ 1631216 h 1631216"/>
              <a:gd name="connsiteX20" fmla="*/ 3247295 w 6179974"/>
              <a:gd name="connsiteY20" fmla="*/ 1631216 h 1631216"/>
              <a:gd name="connsiteX21" fmla="*/ 2809079 w 6179974"/>
              <a:gd name="connsiteY21" fmla="*/ 1631216 h 1631216"/>
              <a:gd name="connsiteX22" fmla="*/ 2123664 w 6179974"/>
              <a:gd name="connsiteY22" fmla="*/ 1631216 h 1631216"/>
              <a:gd name="connsiteX23" fmla="*/ 1438248 w 6179974"/>
              <a:gd name="connsiteY23" fmla="*/ 1631216 h 1631216"/>
              <a:gd name="connsiteX24" fmla="*/ 1000032 w 6179974"/>
              <a:gd name="connsiteY24" fmla="*/ 1631216 h 1631216"/>
              <a:gd name="connsiteX25" fmla="*/ 561816 w 6179974"/>
              <a:gd name="connsiteY25" fmla="*/ 1631216 h 1631216"/>
              <a:gd name="connsiteX26" fmla="*/ 0 w 6179974"/>
              <a:gd name="connsiteY26" fmla="*/ 1631216 h 1631216"/>
              <a:gd name="connsiteX27" fmla="*/ 0 w 6179974"/>
              <a:gd name="connsiteY27" fmla="*/ 1087477 h 1631216"/>
              <a:gd name="connsiteX28" fmla="*/ 0 w 6179974"/>
              <a:gd name="connsiteY28" fmla="*/ 592675 h 1631216"/>
              <a:gd name="connsiteX29" fmla="*/ 0 w 6179974"/>
              <a:gd name="connsiteY29" fmla="*/ 0 h 163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79974" h="1631216" fill="none" extrusionOk="0">
                <a:moveTo>
                  <a:pt x="0" y="0"/>
                </a:moveTo>
                <a:cubicBezTo>
                  <a:pt x="270065" y="-24253"/>
                  <a:pt x="531644" y="68670"/>
                  <a:pt x="685415" y="0"/>
                </a:cubicBezTo>
                <a:cubicBezTo>
                  <a:pt x="839186" y="-68670"/>
                  <a:pt x="991701" y="37064"/>
                  <a:pt x="1247231" y="0"/>
                </a:cubicBezTo>
                <a:cubicBezTo>
                  <a:pt x="1502761" y="-37064"/>
                  <a:pt x="1502812" y="9600"/>
                  <a:pt x="1623648" y="0"/>
                </a:cubicBezTo>
                <a:cubicBezTo>
                  <a:pt x="1744484" y="-9600"/>
                  <a:pt x="2148468" y="6023"/>
                  <a:pt x="2309063" y="0"/>
                </a:cubicBezTo>
                <a:cubicBezTo>
                  <a:pt x="2469659" y="-6023"/>
                  <a:pt x="2546889" y="44685"/>
                  <a:pt x="2685480" y="0"/>
                </a:cubicBezTo>
                <a:cubicBezTo>
                  <a:pt x="2824071" y="-44685"/>
                  <a:pt x="2979176" y="27352"/>
                  <a:pt x="3061896" y="0"/>
                </a:cubicBezTo>
                <a:cubicBezTo>
                  <a:pt x="3144616" y="-27352"/>
                  <a:pt x="3386848" y="29342"/>
                  <a:pt x="3500113" y="0"/>
                </a:cubicBezTo>
                <a:cubicBezTo>
                  <a:pt x="3613378" y="-29342"/>
                  <a:pt x="3735457" y="30749"/>
                  <a:pt x="3876529" y="0"/>
                </a:cubicBezTo>
                <a:cubicBezTo>
                  <a:pt x="4017601" y="-30749"/>
                  <a:pt x="4343439" y="66792"/>
                  <a:pt x="4500145" y="0"/>
                </a:cubicBezTo>
                <a:cubicBezTo>
                  <a:pt x="4656851" y="-66792"/>
                  <a:pt x="4849182" y="12676"/>
                  <a:pt x="5061961" y="0"/>
                </a:cubicBezTo>
                <a:cubicBezTo>
                  <a:pt x="5274740" y="-12676"/>
                  <a:pt x="5545432" y="41403"/>
                  <a:pt x="5685576" y="0"/>
                </a:cubicBezTo>
                <a:cubicBezTo>
                  <a:pt x="5825721" y="-41403"/>
                  <a:pt x="6071752" y="48611"/>
                  <a:pt x="6179974" y="0"/>
                </a:cubicBezTo>
                <a:cubicBezTo>
                  <a:pt x="6214345" y="178017"/>
                  <a:pt x="6163121" y="442761"/>
                  <a:pt x="6179974" y="560051"/>
                </a:cubicBezTo>
                <a:cubicBezTo>
                  <a:pt x="6196827" y="677341"/>
                  <a:pt x="6144227" y="909702"/>
                  <a:pt x="6179974" y="1054853"/>
                </a:cubicBezTo>
                <a:cubicBezTo>
                  <a:pt x="6215721" y="1200004"/>
                  <a:pt x="6136930" y="1455626"/>
                  <a:pt x="6179974" y="1631216"/>
                </a:cubicBezTo>
                <a:cubicBezTo>
                  <a:pt x="5882282" y="1686291"/>
                  <a:pt x="5679603" y="1625477"/>
                  <a:pt x="5494559" y="1631216"/>
                </a:cubicBezTo>
                <a:cubicBezTo>
                  <a:pt x="5309515" y="1636955"/>
                  <a:pt x="5216001" y="1591816"/>
                  <a:pt x="5118142" y="1631216"/>
                </a:cubicBezTo>
                <a:cubicBezTo>
                  <a:pt x="5020283" y="1670616"/>
                  <a:pt x="4720425" y="1592506"/>
                  <a:pt x="4494527" y="1631216"/>
                </a:cubicBezTo>
                <a:cubicBezTo>
                  <a:pt x="4268629" y="1669926"/>
                  <a:pt x="3973111" y="1588505"/>
                  <a:pt x="3809111" y="1631216"/>
                </a:cubicBezTo>
                <a:cubicBezTo>
                  <a:pt x="3645111" y="1673927"/>
                  <a:pt x="3423566" y="1616045"/>
                  <a:pt x="3247295" y="1631216"/>
                </a:cubicBezTo>
                <a:cubicBezTo>
                  <a:pt x="3071024" y="1646387"/>
                  <a:pt x="2995132" y="1607547"/>
                  <a:pt x="2809079" y="1631216"/>
                </a:cubicBezTo>
                <a:cubicBezTo>
                  <a:pt x="2623026" y="1654885"/>
                  <a:pt x="2446291" y="1585837"/>
                  <a:pt x="2123664" y="1631216"/>
                </a:cubicBezTo>
                <a:cubicBezTo>
                  <a:pt x="1801037" y="1676595"/>
                  <a:pt x="1581996" y="1573626"/>
                  <a:pt x="1438248" y="1631216"/>
                </a:cubicBezTo>
                <a:cubicBezTo>
                  <a:pt x="1294500" y="1688806"/>
                  <a:pt x="1150083" y="1581201"/>
                  <a:pt x="1000032" y="1631216"/>
                </a:cubicBezTo>
                <a:cubicBezTo>
                  <a:pt x="849981" y="1681231"/>
                  <a:pt x="690285" y="1619881"/>
                  <a:pt x="561816" y="1631216"/>
                </a:cubicBezTo>
                <a:cubicBezTo>
                  <a:pt x="433347" y="1642551"/>
                  <a:pt x="271249" y="1616715"/>
                  <a:pt x="0" y="1631216"/>
                </a:cubicBezTo>
                <a:cubicBezTo>
                  <a:pt x="-43551" y="1399418"/>
                  <a:pt x="52265" y="1217452"/>
                  <a:pt x="0" y="1087477"/>
                </a:cubicBezTo>
                <a:cubicBezTo>
                  <a:pt x="-52265" y="957502"/>
                  <a:pt x="54008" y="804708"/>
                  <a:pt x="0" y="592675"/>
                </a:cubicBezTo>
                <a:cubicBezTo>
                  <a:pt x="-54008" y="380642"/>
                  <a:pt x="30592" y="268120"/>
                  <a:pt x="0" y="0"/>
                </a:cubicBezTo>
                <a:close/>
              </a:path>
              <a:path w="6179974" h="1631216" stroke="0" extrusionOk="0">
                <a:moveTo>
                  <a:pt x="0" y="0"/>
                </a:moveTo>
                <a:cubicBezTo>
                  <a:pt x="204730" y="-69233"/>
                  <a:pt x="486313" y="30720"/>
                  <a:pt x="623616" y="0"/>
                </a:cubicBezTo>
                <a:cubicBezTo>
                  <a:pt x="760919" y="-30720"/>
                  <a:pt x="875055" y="40371"/>
                  <a:pt x="1123632" y="0"/>
                </a:cubicBezTo>
                <a:cubicBezTo>
                  <a:pt x="1372209" y="-40371"/>
                  <a:pt x="1538892" y="5174"/>
                  <a:pt x="1685447" y="0"/>
                </a:cubicBezTo>
                <a:cubicBezTo>
                  <a:pt x="1832002" y="-5174"/>
                  <a:pt x="2171192" y="45438"/>
                  <a:pt x="2370863" y="0"/>
                </a:cubicBezTo>
                <a:cubicBezTo>
                  <a:pt x="2570534" y="-45438"/>
                  <a:pt x="2800570" y="57046"/>
                  <a:pt x="3056278" y="0"/>
                </a:cubicBezTo>
                <a:cubicBezTo>
                  <a:pt x="3311987" y="-57046"/>
                  <a:pt x="3475172" y="53510"/>
                  <a:pt x="3618094" y="0"/>
                </a:cubicBezTo>
                <a:cubicBezTo>
                  <a:pt x="3761016" y="-53510"/>
                  <a:pt x="3934209" y="45213"/>
                  <a:pt x="4056310" y="0"/>
                </a:cubicBezTo>
                <a:cubicBezTo>
                  <a:pt x="4178411" y="-45213"/>
                  <a:pt x="4411596" y="52774"/>
                  <a:pt x="4618126" y="0"/>
                </a:cubicBezTo>
                <a:cubicBezTo>
                  <a:pt x="4824656" y="-52774"/>
                  <a:pt x="4846483" y="18050"/>
                  <a:pt x="4994543" y="0"/>
                </a:cubicBezTo>
                <a:cubicBezTo>
                  <a:pt x="5142603" y="-18050"/>
                  <a:pt x="5416355" y="45526"/>
                  <a:pt x="5618158" y="0"/>
                </a:cubicBezTo>
                <a:cubicBezTo>
                  <a:pt x="5819962" y="-45526"/>
                  <a:pt x="5992515" y="61749"/>
                  <a:pt x="6179974" y="0"/>
                </a:cubicBezTo>
                <a:cubicBezTo>
                  <a:pt x="6189694" y="189137"/>
                  <a:pt x="6167165" y="297115"/>
                  <a:pt x="6179974" y="576363"/>
                </a:cubicBezTo>
                <a:cubicBezTo>
                  <a:pt x="6192783" y="855611"/>
                  <a:pt x="6138059" y="904923"/>
                  <a:pt x="6179974" y="1071165"/>
                </a:cubicBezTo>
                <a:cubicBezTo>
                  <a:pt x="6221889" y="1237407"/>
                  <a:pt x="6166245" y="1504415"/>
                  <a:pt x="6179974" y="1631216"/>
                </a:cubicBezTo>
                <a:cubicBezTo>
                  <a:pt x="6005669" y="1657976"/>
                  <a:pt x="5785888" y="1577194"/>
                  <a:pt x="5618158" y="1631216"/>
                </a:cubicBezTo>
                <a:cubicBezTo>
                  <a:pt x="5450428" y="1685238"/>
                  <a:pt x="5357918" y="1618009"/>
                  <a:pt x="5241742" y="1631216"/>
                </a:cubicBezTo>
                <a:cubicBezTo>
                  <a:pt x="5125566" y="1644423"/>
                  <a:pt x="4867249" y="1623487"/>
                  <a:pt x="4556326" y="1631216"/>
                </a:cubicBezTo>
                <a:cubicBezTo>
                  <a:pt x="4245403" y="1638945"/>
                  <a:pt x="4179947" y="1601015"/>
                  <a:pt x="3932711" y="1631216"/>
                </a:cubicBezTo>
                <a:cubicBezTo>
                  <a:pt x="3685475" y="1661417"/>
                  <a:pt x="3451278" y="1558245"/>
                  <a:pt x="3309095" y="1631216"/>
                </a:cubicBezTo>
                <a:cubicBezTo>
                  <a:pt x="3166912" y="1704187"/>
                  <a:pt x="2857723" y="1577803"/>
                  <a:pt x="2685480" y="1631216"/>
                </a:cubicBezTo>
                <a:cubicBezTo>
                  <a:pt x="2513238" y="1684629"/>
                  <a:pt x="2357811" y="1607697"/>
                  <a:pt x="2185464" y="1631216"/>
                </a:cubicBezTo>
                <a:cubicBezTo>
                  <a:pt x="2013117" y="1654735"/>
                  <a:pt x="1884225" y="1630295"/>
                  <a:pt x="1747247" y="1631216"/>
                </a:cubicBezTo>
                <a:cubicBezTo>
                  <a:pt x="1610269" y="1632137"/>
                  <a:pt x="1265513" y="1613342"/>
                  <a:pt x="1123632" y="1631216"/>
                </a:cubicBezTo>
                <a:cubicBezTo>
                  <a:pt x="981752" y="1649090"/>
                  <a:pt x="832193" y="1587237"/>
                  <a:pt x="747215" y="1631216"/>
                </a:cubicBezTo>
                <a:cubicBezTo>
                  <a:pt x="662237" y="1675195"/>
                  <a:pt x="216860" y="1628548"/>
                  <a:pt x="0" y="1631216"/>
                </a:cubicBezTo>
                <a:cubicBezTo>
                  <a:pt x="-52293" y="1496675"/>
                  <a:pt x="10868" y="1308697"/>
                  <a:pt x="0" y="1071165"/>
                </a:cubicBezTo>
                <a:cubicBezTo>
                  <a:pt x="-10868" y="833633"/>
                  <a:pt x="61446" y="769519"/>
                  <a:pt x="0" y="543739"/>
                </a:cubicBezTo>
                <a:cubicBezTo>
                  <a:pt x="-61446" y="317959"/>
                  <a:pt x="50459" y="116968"/>
                  <a:pt x="0" y="0"/>
                </a:cubicBezTo>
                <a:close/>
              </a:path>
            </a:pathLst>
          </a:custGeom>
        </p:spPr>
        <p:txBody>
          <a:bodyPr vert="horz" lIns="91440" tIns="45720" rIns="91440" bIns="45720" rtlCol="0">
            <a:normAutofit/>
          </a:bodyPr>
          <a:lstStyle/>
          <a:p>
            <a:pPr indent="-228600" algn="l" rtl="0">
              <a:lnSpc>
                <a:spcPct val="90000"/>
              </a:lnSpc>
              <a:spcAft>
                <a:spcPts val="600"/>
              </a:spcAft>
              <a:buFont typeface="Arial" panose="020B0604020202020204" pitchFamily="34" charset="0"/>
              <a:buChar char="•"/>
            </a:pPr>
            <a:r>
              <a:rPr lang="en-US" dirty="0"/>
              <a:t>Using `</a:t>
            </a:r>
            <a:r>
              <a:rPr lang="en-US" dirty="0" err="1"/>
              <a:t>sklearn</a:t>
            </a:r>
            <a:r>
              <a:rPr lang="en-US" dirty="0"/>
              <a:t>` library and linear regression we were able to train a model that predicts what will be the Airbnb price in NYC.</a:t>
            </a:r>
          </a:p>
          <a:p>
            <a:pPr indent="-228600" algn="l" rtl="0">
              <a:lnSpc>
                <a:spcPct val="90000"/>
              </a:lnSpc>
              <a:spcAft>
                <a:spcPts val="600"/>
              </a:spcAft>
              <a:buFont typeface="Arial" panose="020B0604020202020204" pitchFamily="34" charset="0"/>
              <a:buChar char="•"/>
            </a:pPr>
            <a:endParaRPr lang="en-US" dirty="0"/>
          </a:p>
        </p:txBody>
      </p:sp>
      <p:pic>
        <p:nvPicPr>
          <p:cNvPr id="5" name="תמונה 4">
            <a:extLst>
              <a:ext uri="{FF2B5EF4-FFF2-40B4-BE49-F238E27FC236}">
                <a16:creationId xmlns:a16="http://schemas.microsoft.com/office/drawing/2014/main" id="{5E98FFF2-5E21-431D-A381-31A3A60754FE}"/>
              </a:ext>
            </a:extLst>
          </p:cNvPr>
          <p:cNvPicPr>
            <a:picLocks noChangeAspect="1"/>
          </p:cNvPicPr>
          <p:nvPr/>
        </p:nvPicPr>
        <p:blipFill>
          <a:blip r:embed="rId2"/>
          <a:stretch>
            <a:fillRect/>
          </a:stretch>
        </p:blipFill>
        <p:spPr>
          <a:xfrm>
            <a:off x="795643" y="4984637"/>
            <a:ext cx="2362530" cy="495369"/>
          </a:xfrm>
          <a:prstGeom prst="rect">
            <a:avLst/>
          </a:prstGeom>
        </p:spPr>
      </p:pic>
      <p:pic>
        <p:nvPicPr>
          <p:cNvPr id="6" name="תמונה 5">
            <a:extLst>
              <a:ext uri="{FF2B5EF4-FFF2-40B4-BE49-F238E27FC236}">
                <a16:creationId xmlns:a16="http://schemas.microsoft.com/office/drawing/2014/main" id="{145635D6-9075-4939-B013-591FA09DB90F}"/>
              </a:ext>
            </a:extLst>
          </p:cNvPr>
          <p:cNvPicPr>
            <a:picLocks noChangeAspect="1"/>
          </p:cNvPicPr>
          <p:nvPr/>
        </p:nvPicPr>
        <p:blipFill>
          <a:blip r:embed="rId3"/>
          <a:stretch>
            <a:fillRect/>
          </a:stretch>
        </p:blipFill>
        <p:spPr>
          <a:xfrm>
            <a:off x="6094476" y="3167645"/>
            <a:ext cx="3263181" cy="3319030"/>
          </a:xfrm>
          <a:prstGeom prst="rect">
            <a:avLst/>
          </a:prstGeom>
        </p:spPr>
      </p:pic>
      <p:pic>
        <p:nvPicPr>
          <p:cNvPr id="8" name="תמונה 7">
            <a:extLst>
              <a:ext uri="{FF2B5EF4-FFF2-40B4-BE49-F238E27FC236}">
                <a16:creationId xmlns:a16="http://schemas.microsoft.com/office/drawing/2014/main" id="{D9CBF792-895F-43A6-9B93-CAACA87FB4C1}"/>
              </a:ext>
            </a:extLst>
          </p:cNvPr>
          <p:cNvPicPr>
            <a:picLocks noChangeAspect="1"/>
          </p:cNvPicPr>
          <p:nvPr/>
        </p:nvPicPr>
        <p:blipFill>
          <a:blip r:embed="rId4"/>
          <a:stretch>
            <a:fillRect/>
          </a:stretch>
        </p:blipFill>
        <p:spPr>
          <a:xfrm>
            <a:off x="5948668" y="596774"/>
            <a:ext cx="3379997" cy="2199546"/>
          </a:xfrm>
          <a:prstGeom prst="rect">
            <a:avLst/>
          </a:prstGeom>
        </p:spPr>
      </p:pic>
      <p:sp>
        <p:nvSpPr>
          <p:cNvPr id="25" name="תיבת טקסט 24">
            <a:extLst>
              <a:ext uri="{FF2B5EF4-FFF2-40B4-BE49-F238E27FC236}">
                <a16:creationId xmlns:a16="http://schemas.microsoft.com/office/drawing/2014/main" id="{7FAADC81-4009-47B6-94A6-946769115FAC}"/>
              </a:ext>
            </a:extLst>
          </p:cNvPr>
          <p:cNvSpPr txBox="1"/>
          <p:nvPr/>
        </p:nvSpPr>
        <p:spPr>
          <a:xfrm>
            <a:off x="702585" y="4398302"/>
            <a:ext cx="4243589" cy="1172670"/>
          </a:xfrm>
          <a:custGeom>
            <a:avLst/>
            <a:gdLst>
              <a:gd name="connsiteX0" fmla="*/ 0 w 6179974"/>
              <a:gd name="connsiteY0" fmla="*/ 0 h 1631216"/>
              <a:gd name="connsiteX1" fmla="*/ 685415 w 6179974"/>
              <a:gd name="connsiteY1" fmla="*/ 0 h 1631216"/>
              <a:gd name="connsiteX2" fmla="*/ 1247231 w 6179974"/>
              <a:gd name="connsiteY2" fmla="*/ 0 h 1631216"/>
              <a:gd name="connsiteX3" fmla="*/ 1623648 w 6179974"/>
              <a:gd name="connsiteY3" fmla="*/ 0 h 1631216"/>
              <a:gd name="connsiteX4" fmla="*/ 2309063 w 6179974"/>
              <a:gd name="connsiteY4" fmla="*/ 0 h 1631216"/>
              <a:gd name="connsiteX5" fmla="*/ 2685480 w 6179974"/>
              <a:gd name="connsiteY5" fmla="*/ 0 h 1631216"/>
              <a:gd name="connsiteX6" fmla="*/ 3061896 w 6179974"/>
              <a:gd name="connsiteY6" fmla="*/ 0 h 1631216"/>
              <a:gd name="connsiteX7" fmla="*/ 3500113 w 6179974"/>
              <a:gd name="connsiteY7" fmla="*/ 0 h 1631216"/>
              <a:gd name="connsiteX8" fmla="*/ 3876529 w 6179974"/>
              <a:gd name="connsiteY8" fmla="*/ 0 h 1631216"/>
              <a:gd name="connsiteX9" fmla="*/ 4500145 w 6179974"/>
              <a:gd name="connsiteY9" fmla="*/ 0 h 1631216"/>
              <a:gd name="connsiteX10" fmla="*/ 5061961 w 6179974"/>
              <a:gd name="connsiteY10" fmla="*/ 0 h 1631216"/>
              <a:gd name="connsiteX11" fmla="*/ 5685576 w 6179974"/>
              <a:gd name="connsiteY11" fmla="*/ 0 h 1631216"/>
              <a:gd name="connsiteX12" fmla="*/ 6179974 w 6179974"/>
              <a:gd name="connsiteY12" fmla="*/ 0 h 1631216"/>
              <a:gd name="connsiteX13" fmla="*/ 6179974 w 6179974"/>
              <a:gd name="connsiteY13" fmla="*/ 560051 h 1631216"/>
              <a:gd name="connsiteX14" fmla="*/ 6179974 w 6179974"/>
              <a:gd name="connsiteY14" fmla="*/ 1054853 h 1631216"/>
              <a:gd name="connsiteX15" fmla="*/ 6179974 w 6179974"/>
              <a:gd name="connsiteY15" fmla="*/ 1631216 h 1631216"/>
              <a:gd name="connsiteX16" fmla="*/ 5494559 w 6179974"/>
              <a:gd name="connsiteY16" fmla="*/ 1631216 h 1631216"/>
              <a:gd name="connsiteX17" fmla="*/ 5118142 w 6179974"/>
              <a:gd name="connsiteY17" fmla="*/ 1631216 h 1631216"/>
              <a:gd name="connsiteX18" fmla="*/ 4494527 w 6179974"/>
              <a:gd name="connsiteY18" fmla="*/ 1631216 h 1631216"/>
              <a:gd name="connsiteX19" fmla="*/ 3809111 w 6179974"/>
              <a:gd name="connsiteY19" fmla="*/ 1631216 h 1631216"/>
              <a:gd name="connsiteX20" fmla="*/ 3247295 w 6179974"/>
              <a:gd name="connsiteY20" fmla="*/ 1631216 h 1631216"/>
              <a:gd name="connsiteX21" fmla="*/ 2809079 w 6179974"/>
              <a:gd name="connsiteY21" fmla="*/ 1631216 h 1631216"/>
              <a:gd name="connsiteX22" fmla="*/ 2123664 w 6179974"/>
              <a:gd name="connsiteY22" fmla="*/ 1631216 h 1631216"/>
              <a:gd name="connsiteX23" fmla="*/ 1438248 w 6179974"/>
              <a:gd name="connsiteY23" fmla="*/ 1631216 h 1631216"/>
              <a:gd name="connsiteX24" fmla="*/ 1000032 w 6179974"/>
              <a:gd name="connsiteY24" fmla="*/ 1631216 h 1631216"/>
              <a:gd name="connsiteX25" fmla="*/ 561816 w 6179974"/>
              <a:gd name="connsiteY25" fmla="*/ 1631216 h 1631216"/>
              <a:gd name="connsiteX26" fmla="*/ 0 w 6179974"/>
              <a:gd name="connsiteY26" fmla="*/ 1631216 h 1631216"/>
              <a:gd name="connsiteX27" fmla="*/ 0 w 6179974"/>
              <a:gd name="connsiteY27" fmla="*/ 1087477 h 1631216"/>
              <a:gd name="connsiteX28" fmla="*/ 0 w 6179974"/>
              <a:gd name="connsiteY28" fmla="*/ 592675 h 1631216"/>
              <a:gd name="connsiteX29" fmla="*/ 0 w 6179974"/>
              <a:gd name="connsiteY29" fmla="*/ 0 h 163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79974" h="1631216" fill="none" extrusionOk="0">
                <a:moveTo>
                  <a:pt x="0" y="0"/>
                </a:moveTo>
                <a:cubicBezTo>
                  <a:pt x="270065" y="-24253"/>
                  <a:pt x="531644" y="68670"/>
                  <a:pt x="685415" y="0"/>
                </a:cubicBezTo>
                <a:cubicBezTo>
                  <a:pt x="839186" y="-68670"/>
                  <a:pt x="991701" y="37064"/>
                  <a:pt x="1247231" y="0"/>
                </a:cubicBezTo>
                <a:cubicBezTo>
                  <a:pt x="1502761" y="-37064"/>
                  <a:pt x="1502812" y="9600"/>
                  <a:pt x="1623648" y="0"/>
                </a:cubicBezTo>
                <a:cubicBezTo>
                  <a:pt x="1744484" y="-9600"/>
                  <a:pt x="2148468" y="6023"/>
                  <a:pt x="2309063" y="0"/>
                </a:cubicBezTo>
                <a:cubicBezTo>
                  <a:pt x="2469659" y="-6023"/>
                  <a:pt x="2546889" y="44685"/>
                  <a:pt x="2685480" y="0"/>
                </a:cubicBezTo>
                <a:cubicBezTo>
                  <a:pt x="2824071" y="-44685"/>
                  <a:pt x="2979176" y="27352"/>
                  <a:pt x="3061896" y="0"/>
                </a:cubicBezTo>
                <a:cubicBezTo>
                  <a:pt x="3144616" y="-27352"/>
                  <a:pt x="3386848" y="29342"/>
                  <a:pt x="3500113" y="0"/>
                </a:cubicBezTo>
                <a:cubicBezTo>
                  <a:pt x="3613378" y="-29342"/>
                  <a:pt x="3735457" y="30749"/>
                  <a:pt x="3876529" y="0"/>
                </a:cubicBezTo>
                <a:cubicBezTo>
                  <a:pt x="4017601" y="-30749"/>
                  <a:pt x="4343439" y="66792"/>
                  <a:pt x="4500145" y="0"/>
                </a:cubicBezTo>
                <a:cubicBezTo>
                  <a:pt x="4656851" y="-66792"/>
                  <a:pt x="4849182" y="12676"/>
                  <a:pt x="5061961" y="0"/>
                </a:cubicBezTo>
                <a:cubicBezTo>
                  <a:pt x="5274740" y="-12676"/>
                  <a:pt x="5545432" y="41403"/>
                  <a:pt x="5685576" y="0"/>
                </a:cubicBezTo>
                <a:cubicBezTo>
                  <a:pt x="5825721" y="-41403"/>
                  <a:pt x="6071752" y="48611"/>
                  <a:pt x="6179974" y="0"/>
                </a:cubicBezTo>
                <a:cubicBezTo>
                  <a:pt x="6214345" y="178017"/>
                  <a:pt x="6163121" y="442761"/>
                  <a:pt x="6179974" y="560051"/>
                </a:cubicBezTo>
                <a:cubicBezTo>
                  <a:pt x="6196827" y="677341"/>
                  <a:pt x="6144227" y="909702"/>
                  <a:pt x="6179974" y="1054853"/>
                </a:cubicBezTo>
                <a:cubicBezTo>
                  <a:pt x="6215721" y="1200004"/>
                  <a:pt x="6136930" y="1455626"/>
                  <a:pt x="6179974" y="1631216"/>
                </a:cubicBezTo>
                <a:cubicBezTo>
                  <a:pt x="5882282" y="1686291"/>
                  <a:pt x="5679603" y="1625477"/>
                  <a:pt x="5494559" y="1631216"/>
                </a:cubicBezTo>
                <a:cubicBezTo>
                  <a:pt x="5309515" y="1636955"/>
                  <a:pt x="5216001" y="1591816"/>
                  <a:pt x="5118142" y="1631216"/>
                </a:cubicBezTo>
                <a:cubicBezTo>
                  <a:pt x="5020283" y="1670616"/>
                  <a:pt x="4720425" y="1592506"/>
                  <a:pt x="4494527" y="1631216"/>
                </a:cubicBezTo>
                <a:cubicBezTo>
                  <a:pt x="4268629" y="1669926"/>
                  <a:pt x="3973111" y="1588505"/>
                  <a:pt x="3809111" y="1631216"/>
                </a:cubicBezTo>
                <a:cubicBezTo>
                  <a:pt x="3645111" y="1673927"/>
                  <a:pt x="3423566" y="1616045"/>
                  <a:pt x="3247295" y="1631216"/>
                </a:cubicBezTo>
                <a:cubicBezTo>
                  <a:pt x="3071024" y="1646387"/>
                  <a:pt x="2995132" y="1607547"/>
                  <a:pt x="2809079" y="1631216"/>
                </a:cubicBezTo>
                <a:cubicBezTo>
                  <a:pt x="2623026" y="1654885"/>
                  <a:pt x="2446291" y="1585837"/>
                  <a:pt x="2123664" y="1631216"/>
                </a:cubicBezTo>
                <a:cubicBezTo>
                  <a:pt x="1801037" y="1676595"/>
                  <a:pt x="1581996" y="1573626"/>
                  <a:pt x="1438248" y="1631216"/>
                </a:cubicBezTo>
                <a:cubicBezTo>
                  <a:pt x="1294500" y="1688806"/>
                  <a:pt x="1150083" y="1581201"/>
                  <a:pt x="1000032" y="1631216"/>
                </a:cubicBezTo>
                <a:cubicBezTo>
                  <a:pt x="849981" y="1681231"/>
                  <a:pt x="690285" y="1619881"/>
                  <a:pt x="561816" y="1631216"/>
                </a:cubicBezTo>
                <a:cubicBezTo>
                  <a:pt x="433347" y="1642551"/>
                  <a:pt x="271249" y="1616715"/>
                  <a:pt x="0" y="1631216"/>
                </a:cubicBezTo>
                <a:cubicBezTo>
                  <a:pt x="-43551" y="1399418"/>
                  <a:pt x="52265" y="1217452"/>
                  <a:pt x="0" y="1087477"/>
                </a:cubicBezTo>
                <a:cubicBezTo>
                  <a:pt x="-52265" y="957502"/>
                  <a:pt x="54008" y="804708"/>
                  <a:pt x="0" y="592675"/>
                </a:cubicBezTo>
                <a:cubicBezTo>
                  <a:pt x="-54008" y="380642"/>
                  <a:pt x="30592" y="268120"/>
                  <a:pt x="0" y="0"/>
                </a:cubicBezTo>
                <a:close/>
              </a:path>
              <a:path w="6179974" h="1631216" stroke="0" extrusionOk="0">
                <a:moveTo>
                  <a:pt x="0" y="0"/>
                </a:moveTo>
                <a:cubicBezTo>
                  <a:pt x="204730" y="-69233"/>
                  <a:pt x="486313" y="30720"/>
                  <a:pt x="623616" y="0"/>
                </a:cubicBezTo>
                <a:cubicBezTo>
                  <a:pt x="760919" y="-30720"/>
                  <a:pt x="875055" y="40371"/>
                  <a:pt x="1123632" y="0"/>
                </a:cubicBezTo>
                <a:cubicBezTo>
                  <a:pt x="1372209" y="-40371"/>
                  <a:pt x="1538892" y="5174"/>
                  <a:pt x="1685447" y="0"/>
                </a:cubicBezTo>
                <a:cubicBezTo>
                  <a:pt x="1832002" y="-5174"/>
                  <a:pt x="2171192" y="45438"/>
                  <a:pt x="2370863" y="0"/>
                </a:cubicBezTo>
                <a:cubicBezTo>
                  <a:pt x="2570534" y="-45438"/>
                  <a:pt x="2800570" y="57046"/>
                  <a:pt x="3056278" y="0"/>
                </a:cubicBezTo>
                <a:cubicBezTo>
                  <a:pt x="3311987" y="-57046"/>
                  <a:pt x="3475172" y="53510"/>
                  <a:pt x="3618094" y="0"/>
                </a:cubicBezTo>
                <a:cubicBezTo>
                  <a:pt x="3761016" y="-53510"/>
                  <a:pt x="3934209" y="45213"/>
                  <a:pt x="4056310" y="0"/>
                </a:cubicBezTo>
                <a:cubicBezTo>
                  <a:pt x="4178411" y="-45213"/>
                  <a:pt x="4411596" y="52774"/>
                  <a:pt x="4618126" y="0"/>
                </a:cubicBezTo>
                <a:cubicBezTo>
                  <a:pt x="4824656" y="-52774"/>
                  <a:pt x="4846483" y="18050"/>
                  <a:pt x="4994543" y="0"/>
                </a:cubicBezTo>
                <a:cubicBezTo>
                  <a:pt x="5142603" y="-18050"/>
                  <a:pt x="5416355" y="45526"/>
                  <a:pt x="5618158" y="0"/>
                </a:cubicBezTo>
                <a:cubicBezTo>
                  <a:pt x="5819962" y="-45526"/>
                  <a:pt x="5992515" y="61749"/>
                  <a:pt x="6179974" y="0"/>
                </a:cubicBezTo>
                <a:cubicBezTo>
                  <a:pt x="6189694" y="189137"/>
                  <a:pt x="6167165" y="297115"/>
                  <a:pt x="6179974" y="576363"/>
                </a:cubicBezTo>
                <a:cubicBezTo>
                  <a:pt x="6192783" y="855611"/>
                  <a:pt x="6138059" y="904923"/>
                  <a:pt x="6179974" y="1071165"/>
                </a:cubicBezTo>
                <a:cubicBezTo>
                  <a:pt x="6221889" y="1237407"/>
                  <a:pt x="6166245" y="1504415"/>
                  <a:pt x="6179974" y="1631216"/>
                </a:cubicBezTo>
                <a:cubicBezTo>
                  <a:pt x="6005669" y="1657976"/>
                  <a:pt x="5785888" y="1577194"/>
                  <a:pt x="5618158" y="1631216"/>
                </a:cubicBezTo>
                <a:cubicBezTo>
                  <a:pt x="5450428" y="1685238"/>
                  <a:pt x="5357918" y="1618009"/>
                  <a:pt x="5241742" y="1631216"/>
                </a:cubicBezTo>
                <a:cubicBezTo>
                  <a:pt x="5125566" y="1644423"/>
                  <a:pt x="4867249" y="1623487"/>
                  <a:pt x="4556326" y="1631216"/>
                </a:cubicBezTo>
                <a:cubicBezTo>
                  <a:pt x="4245403" y="1638945"/>
                  <a:pt x="4179947" y="1601015"/>
                  <a:pt x="3932711" y="1631216"/>
                </a:cubicBezTo>
                <a:cubicBezTo>
                  <a:pt x="3685475" y="1661417"/>
                  <a:pt x="3451278" y="1558245"/>
                  <a:pt x="3309095" y="1631216"/>
                </a:cubicBezTo>
                <a:cubicBezTo>
                  <a:pt x="3166912" y="1704187"/>
                  <a:pt x="2857723" y="1577803"/>
                  <a:pt x="2685480" y="1631216"/>
                </a:cubicBezTo>
                <a:cubicBezTo>
                  <a:pt x="2513238" y="1684629"/>
                  <a:pt x="2357811" y="1607697"/>
                  <a:pt x="2185464" y="1631216"/>
                </a:cubicBezTo>
                <a:cubicBezTo>
                  <a:pt x="2013117" y="1654735"/>
                  <a:pt x="1884225" y="1630295"/>
                  <a:pt x="1747247" y="1631216"/>
                </a:cubicBezTo>
                <a:cubicBezTo>
                  <a:pt x="1610269" y="1632137"/>
                  <a:pt x="1265513" y="1613342"/>
                  <a:pt x="1123632" y="1631216"/>
                </a:cubicBezTo>
                <a:cubicBezTo>
                  <a:pt x="981752" y="1649090"/>
                  <a:pt x="832193" y="1587237"/>
                  <a:pt x="747215" y="1631216"/>
                </a:cubicBezTo>
                <a:cubicBezTo>
                  <a:pt x="662237" y="1675195"/>
                  <a:pt x="216860" y="1628548"/>
                  <a:pt x="0" y="1631216"/>
                </a:cubicBezTo>
                <a:cubicBezTo>
                  <a:pt x="-52293" y="1496675"/>
                  <a:pt x="10868" y="1308697"/>
                  <a:pt x="0" y="1071165"/>
                </a:cubicBezTo>
                <a:cubicBezTo>
                  <a:pt x="-10868" y="833633"/>
                  <a:pt x="61446" y="769519"/>
                  <a:pt x="0" y="543739"/>
                </a:cubicBezTo>
                <a:cubicBezTo>
                  <a:pt x="-61446" y="317959"/>
                  <a:pt x="50459" y="116968"/>
                  <a:pt x="0" y="0"/>
                </a:cubicBezTo>
                <a:close/>
              </a:path>
            </a:pathLst>
          </a:custGeom>
        </p:spPr>
        <p:txBody>
          <a:bodyPr vert="horz" lIns="91440" tIns="45720" rIns="91440" bIns="45720" rtlCol="0">
            <a:normAutofit/>
          </a:bodyPr>
          <a:lstStyle/>
          <a:p>
            <a:pPr marL="285750" indent="-285750" algn="l" rtl="0">
              <a:buFont typeface="Arial" panose="020B0604020202020204" pitchFamily="34" charset="0"/>
              <a:buChar char="•"/>
            </a:pPr>
            <a:r>
              <a:rPr lang="en-US" dirty="0"/>
              <a:t>The R2 is too low lets look on our data</a:t>
            </a:r>
          </a:p>
          <a:p>
            <a:pPr marL="285750" indent="-285750" algn="l" rtl="0">
              <a:buFont typeface="Arial" panose="020B0604020202020204" pitchFamily="34" charset="0"/>
              <a:buChar char="•"/>
            </a:pPr>
            <a:endParaRPr lang="en-US" dirty="0"/>
          </a:p>
          <a:p>
            <a:pPr indent="-228600" algn="l" rtl="0">
              <a:lnSpc>
                <a:spcPct val="90000"/>
              </a:lnSpc>
              <a:spcAft>
                <a:spcPts val="600"/>
              </a:spcAft>
              <a:buFont typeface="Arial" panose="020B0604020202020204" pitchFamily="34" charset="0"/>
              <a:buChar char="•"/>
            </a:pPr>
            <a:endParaRPr lang="en-US" dirty="0"/>
          </a:p>
        </p:txBody>
      </p:sp>
      <p:sp>
        <p:nvSpPr>
          <p:cNvPr id="26" name="תיבת טקסט 25">
            <a:extLst>
              <a:ext uri="{FF2B5EF4-FFF2-40B4-BE49-F238E27FC236}">
                <a16:creationId xmlns:a16="http://schemas.microsoft.com/office/drawing/2014/main" id="{47AFD50E-7AEA-4F31-9FBE-334B707A2529}"/>
              </a:ext>
            </a:extLst>
          </p:cNvPr>
          <p:cNvSpPr txBox="1"/>
          <p:nvPr/>
        </p:nvSpPr>
        <p:spPr>
          <a:xfrm>
            <a:off x="5684518" y="216827"/>
            <a:ext cx="4243589" cy="1172670"/>
          </a:xfrm>
          <a:custGeom>
            <a:avLst/>
            <a:gdLst>
              <a:gd name="connsiteX0" fmla="*/ 0 w 6179974"/>
              <a:gd name="connsiteY0" fmla="*/ 0 h 1631216"/>
              <a:gd name="connsiteX1" fmla="*/ 685415 w 6179974"/>
              <a:gd name="connsiteY1" fmla="*/ 0 h 1631216"/>
              <a:gd name="connsiteX2" fmla="*/ 1247231 w 6179974"/>
              <a:gd name="connsiteY2" fmla="*/ 0 h 1631216"/>
              <a:gd name="connsiteX3" fmla="*/ 1623648 w 6179974"/>
              <a:gd name="connsiteY3" fmla="*/ 0 h 1631216"/>
              <a:gd name="connsiteX4" fmla="*/ 2309063 w 6179974"/>
              <a:gd name="connsiteY4" fmla="*/ 0 h 1631216"/>
              <a:gd name="connsiteX5" fmla="*/ 2685480 w 6179974"/>
              <a:gd name="connsiteY5" fmla="*/ 0 h 1631216"/>
              <a:gd name="connsiteX6" fmla="*/ 3061896 w 6179974"/>
              <a:gd name="connsiteY6" fmla="*/ 0 h 1631216"/>
              <a:gd name="connsiteX7" fmla="*/ 3500113 w 6179974"/>
              <a:gd name="connsiteY7" fmla="*/ 0 h 1631216"/>
              <a:gd name="connsiteX8" fmla="*/ 3876529 w 6179974"/>
              <a:gd name="connsiteY8" fmla="*/ 0 h 1631216"/>
              <a:gd name="connsiteX9" fmla="*/ 4500145 w 6179974"/>
              <a:gd name="connsiteY9" fmla="*/ 0 h 1631216"/>
              <a:gd name="connsiteX10" fmla="*/ 5061961 w 6179974"/>
              <a:gd name="connsiteY10" fmla="*/ 0 h 1631216"/>
              <a:gd name="connsiteX11" fmla="*/ 5685576 w 6179974"/>
              <a:gd name="connsiteY11" fmla="*/ 0 h 1631216"/>
              <a:gd name="connsiteX12" fmla="*/ 6179974 w 6179974"/>
              <a:gd name="connsiteY12" fmla="*/ 0 h 1631216"/>
              <a:gd name="connsiteX13" fmla="*/ 6179974 w 6179974"/>
              <a:gd name="connsiteY13" fmla="*/ 560051 h 1631216"/>
              <a:gd name="connsiteX14" fmla="*/ 6179974 w 6179974"/>
              <a:gd name="connsiteY14" fmla="*/ 1054853 h 1631216"/>
              <a:gd name="connsiteX15" fmla="*/ 6179974 w 6179974"/>
              <a:gd name="connsiteY15" fmla="*/ 1631216 h 1631216"/>
              <a:gd name="connsiteX16" fmla="*/ 5494559 w 6179974"/>
              <a:gd name="connsiteY16" fmla="*/ 1631216 h 1631216"/>
              <a:gd name="connsiteX17" fmla="*/ 5118142 w 6179974"/>
              <a:gd name="connsiteY17" fmla="*/ 1631216 h 1631216"/>
              <a:gd name="connsiteX18" fmla="*/ 4494527 w 6179974"/>
              <a:gd name="connsiteY18" fmla="*/ 1631216 h 1631216"/>
              <a:gd name="connsiteX19" fmla="*/ 3809111 w 6179974"/>
              <a:gd name="connsiteY19" fmla="*/ 1631216 h 1631216"/>
              <a:gd name="connsiteX20" fmla="*/ 3247295 w 6179974"/>
              <a:gd name="connsiteY20" fmla="*/ 1631216 h 1631216"/>
              <a:gd name="connsiteX21" fmla="*/ 2809079 w 6179974"/>
              <a:gd name="connsiteY21" fmla="*/ 1631216 h 1631216"/>
              <a:gd name="connsiteX22" fmla="*/ 2123664 w 6179974"/>
              <a:gd name="connsiteY22" fmla="*/ 1631216 h 1631216"/>
              <a:gd name="connsiteX23" fmla="*/ 1438248 w 6179974"/>
              <a:gd name="connsiteY23" fmla="*/ 1631216 h 1631216"/>
              <a:gd name="connsiteX24" fmla="*/ 1000032 w 6179974"/>
              <a:gd name="connsiteY24" fmla="*/ 1631216 h 1631216"/>
              <a:gd name="connsiteX25" fmla="*/ 561816 w 6179974"/>
              <a:gd name="connsiteY25" fmla="*/ 1631216 h 1631216"/>
              <a:gd name="connsiteX26" fmla="*/ 0 w 6179974"/>
              <a:gd name="connsiteY26" fmla="*/ 1631216 h 1631216"/>
              <a:gd name="connsiteX27" fmla="*/ 0 w 6179974"/>
              <a:gd name="connsiteY27" fmla="*/ 1087477 h 1631216"/>
              <a:gd name="connsiteX28" fmla="*/ 0 w 6179974"/>
              <a:gd name="connsiteY28" fmla="*/ 592675 h 1631216"/>
              <a:gd name="connsiteX29" fmla="*/ 0 w 6179974"/>
              <a:gd name="connsiteY29" fmla="*/ 0 h 163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79974" h="1631216" fill="none" extrusionOk="0">
                <a:moveTo>
                  <a:pt x="0" y="0"/>
                </a:moveTo>
                <a:cubicBezTo>
                  <a:pt x="270065" y="-24253"/>
                  <a:pt x="531644" y="68670"/>
                  <a:pt x="685415" y="0"/>
                </a:cubicBezTo>
                <a:cubicBezTo>
                  <a:pt x="839186" y="-68670"/>
                  <a:pt x="991701" y="37064"/>
                  <a:pt x="1247231" y="0"/>
                </a:cubicBezTo>
                <a:cubicBezTo>
                  <a:pt x="1502761" y="-37064"/>
                  <a:pt x="1502812" y="9600"/>
                  <a:pt x="1623648" y="0"/>
                </a:cubicBezTo>
                <a:cubicBezTo>
                  <a:pt x="1744484" y="-9600"/>
                  <a:pt x="2148468" y="6023"/>
                  <a:pt x="2309063" y="0"/>
                </a:cubicBezTo>
                <a:cubicBezTo>
                  <a:pt x="2469659" y="-6023"/>
                  <a:pt x="2546889" y="44685"/>
                  <a:pt x="2685480" y="0"/>
                </a:cubicBezTo>
                <a:cubicBezTo>
                  <a:pt x="2824071" y="-44685"/>
                  <a:pt x="2979176" y="27352"/>
                  <a:pt x="3061896" y="0"/>
                </a:cubicBezTo>
                <a:cubicBezTo>
                  <a:pt x="3144616" y="-27352"/>
                  <a:pt x="3386848" y="29342"/>
                  <a:pt x="3500113" y="0"/>
                </a:cubicBezTo>
                <a:cubicBezTo>
                  <a:pt x="3613378" y="-29342"/>
                  <a:pt x="3735457" y="30749"/>
                  <a:pt x="3876529" y="0"/>
                </a:cubicBezTo>
                <a:cubicBezTo>
                  <a:pt x="4017601" y="-30749"/>
                  <a:pt x="4343439" y="66792"/>
                  <a:pt x="4500145" y="0"/>
                </a:cubicBezTo>
                <a:cubicBezTo>
                  <a:pt x="4656851" y="-66792"/>
                  <a:pt x="4849182" y="12676"/>
                  <a:pt x="5061961" y="0"/>
                </a:cubicBezTo>
                <a:cubicBezTo>
                  <a:pt x="5274740" y="-12676"/>
                  <a:pt x="5545432" y="41403"/>
                  <a:pt x="5685576" y="0"/>
                </a:cubicBezTo>
                <a:cubicBezTo>
                  <a:pt x="5825721" y="-41403"/>
                  <a:pt x="6071752" y="48611"/>
                  <a:pt x="6179974" y="0"/>
                </a:cubicBezTo>
                <a:cubicBezTo>
                  <a:pt x="6214345" y="178017"/>
                  <a:pt x="6163121" y="442761"/>
                  <a:pt x="6179974" y="560051"/>
                </a:cubicBezTo>
                <a:cubicBezTo>
                  <a:pt x="6196827" y="677341"/>
                  <a:pt x="6144227" y="909702"/>
                  <a:pt x="6179974" y="1054853"/>
                </a:cubicBezTo>
                <a:cubicBezTo>
                  <a:pt x="6215721" y="1200004"/>
                  <a:pt x="6136930" y="1455626"/>
                  <a:pt x="6179974" y="1631216"/>
                </a:cubicBezTo>
                <a:cubicBezTo>
                  <a:pt x="5882282" y="1686291"/>
                  <a:pt x="5679603" y="1625477"/>
                  <a:pt x="5494559" y="1631216"/>
                </a:cubicBezTo>
                <a:cubicBezTo>
                  <a:pt x="5309515" y="1636955"/>
                  <a:pt x="5216001" y="1591816"/>
                  <a:pt x="5118142" y="1631216"/>
                </a:cubicBezTo>
                <a:cubicBezTo>
                  <a:pt x="5020283" y="1670616"/>
                  <a:pt x="4720425" y="1592506"/>
                  <a:pt x="4494527" y="1631216"/>
                </a:cubicBezTo>
                <a:cubicBezTo>
                  <a:pt x="4268629" y="1669926"/>
                  <a:pt x="3973111" y="1588505"/>
                  <a:pt x="3809111" y="1631216"/>
                </a:cubicBezTo>
                <a:cubicBezTo>
                  <a:pt x="3645111" y="1673927"/>
                  <a:pt x="3423566" y="1616045"/>
                  <a:pt x="3247295" y="1631216"/>
                </a:cubicBezTo>
                <a:cubicBezTo>
                  <a:pt x="3071024" y="1646387"/>
                  <a:pt x="2995132" y="1607547"/>
                  <a:pt x="2809079" y="1631216"/>
                </a:cubicBezTo>
                <a:cubicBezTo>
                  <a:pt x="2623026" y="1654885"/>
                  <a:pt x="2446291" y="1585837"/>
                  <a:pt x="2123664" y="1631216"/>
                </a:cubicBezTo>
                <a:cubicBezTo>
                  <a:pt x="1801037" y="1676595"/>
                  <a:pt x="1581996" y="1573626"/>
                  <a:pt x="1438248" y="1631216"/>
                </a:cubicBezTo>
                <a:cubicBezTo>
                  <a:pt x="1294500" y="1688806"/>
                  <a:pt x="1150083" y="1581201"/>
                  <a:pt x="1000032" y="1631216"/>
                </a:cubicBezTo>
                <a:cubicBezTo>
                  <a:pt x="849981" y="1681231"/>
                  <a:pt x="690285" y="1619881"/>
                  <a:pt x="561816" y="1631216"/>
                </a:cubicBezTo>
                <a:cubicBezTo>
                  <a:pt x="433347" y="1642551"/>
                  <a:pt x="271249" y="1616715"/>
                  <a:pt x="0" y="1631216"/>
                </a:cubicBezTo>
                <a:cubicBezTo>
                  <a:pt x="-43551" y="1399418"/>
                  <a:pt x="52265" y="1217452"/>
                  <a:pt x="0" y="1087477"/>
                </a:cubicBezTo>
                <a:cubicBezTo>
                  <a:pt x="-52265" y="957502"/>
                  <a:pt x="54008" y="804708"/>
                  <a:pt x="0" y="592675"/>
                </a:cubicBezTo>
                <a:cubicBezTo>
                  <a:pt x="-54008" y="380642"/>
                  <a:pt x="30592" y="268120"/>
                  <a:pt x="0" y="0"/>
                </a:cubicBezTo>
                <a:close/>
              </a:path>
              <a:path w="6179974" h="1631216" stroke="0" extrusionOk="0">
                <a:moveTo>
                  <a:pt x="0" y="0"/>
                </a:moveTo>
                <a:cubicBezTo>
                  <a:pt x="204730" y="-69233"/>
                  <a:pt x="486313" y="30720"/>
                  <a:pt x="623616" y="0"/>
                </a:cubicBezTo>
                <a:cubicBezTo>
                  <a:pt x="760919" y="-30720"/>
                  <a:pt x="875055" y="40371"/>
                  <a:pt x="1123632" y="0"/>
                </a:cubicBezTo>
                <a:cubicBezTo>
                  <a:pt x="1372209" y="-40371"/>
                  <a:pt x="1538892" y="5174"/>
                  <a:pt x="1685447" y="0"/>
                </a:cubicBezTo>
                <a:cubicBezTo>
                  <a:pt x="1832002" y="-5174"/>
                  <a:pt x="2171192" y="45438"/>
                  <a:pt x="2370863" y="0"/>
                </a:cubicBezTo>
                <a:cubicBezTo>
                  <a:pt x="2570534" y="-45438"/>
                  <a:pt x="2800570" y="57046"/>
                  <a:pt x="3056278" y="0"/>
                </a:cubicBezTo>
                <a:cubicBezTo>
                  <a:pt x="3311987" y="-57046"/>
                  <a:pt x="3475172" y="53510"/>
                  <a:pt x="3618094" y="0"/>
                </a:cubicBezTo>
                <a:cubicBezTo>
                  <a:pt x="3761016" y="-53510"/>
                  <a:pt x="3934209" y="45213"/>
                  <a:pt x="4056310" y="0"/>
                </a:cubicBezTo>
                <a:cubicBezTo>
                  <a:pt x="4178411" y="-45213"/>
                  <a:pt x="4411596" y="52774"/>
                  <a:pt x="4618126" y="0"/>
                </a:cubicBezTo>
                <a:cubicBezTo>
                  <a:pt x="4824656" y="-52774"/>
                  <a:pt x="4846483" y="18050"/>
                  <a:pt x="4994543" y="0"/>
                </a:cubicBezTo>
                <a:cubicBezTo>
                  <a:pt x="5142603" y="-18050"/>
                  <a:pt x="5416355" y="45526"/>
                  <a:pt x="5618158" y="0"/>
                </a:cubicBezTo>
                <a:cubicBezTo>
                  <a:pt x="5819962" y="-45526"/>
                  <a:pt x="5992515" y="61749"/>
                  <a:pt x="6179974" y="0"/>
                </a:cubicBezTo>
                <a:cubicBezTo>
                  <a:pt x="6189694" y="189137"/>
                  <a:pt x="6167165" y="297115"/>
                  <a:pt x="6179974" y="576363"/>
                </a:cubicBezTo>
                <a:cubicBezTo>
                  <a:pt x="6192783" y="855611"/>
                  <a:pt x="6138059" y="904923"/>
                  <a:pt x="6179974" y="1071165"/>
                </a:cubicBezTo>
                <a:cubicBezTo>
                  <a:pt x="6221889" y="1237407"/>
                  <a:pt x="6166245" y="1504415"/>
                  <a:pt x="6179974" y="1631216"/>
                </a:cubicBezTo>
                <a:cubicBezTo>
                  <a:pt x="6005669" y="1657976"/>
                  <a:pt x="5785888" y="1577194"/>
                  <a:pt x="5618158" y="1631216"/>
                </a:cubicBezTo>
                <a:cubicBezTo>
                  <a:pt x="5450428" y="1685238"/>
                  <a:pt x="5357918" y="1618009"/>
                  <a:pt x="5241742" y="1631216"/>
                </a:cubicBezTo>
                <a:cubicBezTo>
                  <a:pt x="5125566" y="1644423"/>
                  <a:pt x="4867249" y="1623487"/>
                  <a:pt x="4556326" y="1631216"/>
                </a:cubicBezTo>
                <a:cubicBezTo>
                  <a:pt x="4245403" y="1638945"/>
                  <a:pt x="4179947" y="1601015"/>
                  <a:pt x="3932711" y="1631216"/>
                </a:cubicBezTo>
                <a:cubicBezTo>
                  <a:pt x="3685475" y="1661417"/>
                  <a:pt x="3451278" y="1558245"/>
                  <a:pt x="3309095" y="1631216"/>
                </a:cubicBezTo>
                <a:cubicBezTo>
                  <a:pt x="3166912" y="1704187"/>
                  <a:pt x="2857723" y="1577803"/>
                  <a:pt x="2685480" y="1631216"/>
                </a:cubicBezTo>
                <a:cubicBezTo>
                  <a:pt x="2513238" y="1684629"/>
                  <a:pt x="2357811" y="1607697"/>
                  <a:pt x="2185464" y="1631216"/>
                </a:cubicBezTo>
                <a:cubicBezTo>
                  <a:pt x="2013117" y="1654735"/>
                  <a:pt x="1884225" y="1630295"/>
                  <a:pt x="1747247" y="1631216"/>
                </a:cubicBezTo>
                <a:cubicBezTo>
                  <a:pt x="1610269" y="1632137"/>
                  <a:pt x="1265513" y="1613342"/>
                  <a:pt x="1123632" y="1631216"/>
                </a:cubicBezTo>
                <a:cubicBezTo>
                  <a:pt x="981752" y="1649090"/>
                  <a:pt x="832193" y="1587237"/>
                  <a:pt x="747215" y="1631216"/>
                </a:cubicBezTo>
                <a:cubicBezTo>
                  <a:pt x="662237" y="1675195"/>
                  <a:pt x="216860" y="1628548"/>
                  <a:pt x="0" y="1631216"/>
                </a:cubicBezTo>
                <a:cubicBezTo>
                  <a:pt x="-52293" y="1496675"/>
                  <a:pt x="10868" y="1308697"/>
                  <a:pt x="0" y="1071165"/>
                </a:cubicBezTo>
                <a:cubicBezTo>
                  <a:pt x="-10868" y="833633"/>
                  <a:pt x="61446" y="769519"/>
                  <a:pt x="0" y="543739"/>
                </a:cubicBezTo>
                <a:cubicBezTo>
                  <a:pt x="-61446" y="317959"/>
                  <a:pt x="50459" y="116968"/>
                  <a:pt x="0" y="0"/>
                </a:cubicBezTo>
                <a:close/>
              </a:path>
            </a:pathLst>
          </a:custGeom>
        </p:spPr>
        <p:txBody>
          <a:bodyPr vert="horz" lIns="91440" tIns="45720" rIns="91440" bIns="45720" rtlCol="0">
            <a:normAutofit/>
          </a:bodyPr>
          <a:lstStyle/>
          <a:p>
            <a:pPr marL="285750" indent="-285750" algn="l" rtl="0">
              <a:buFont typeface="Arial" panose="020B0604020202020204" pitchFamily="34" charset="0"/>
              <a:buChar char="•"/>
            </a:pPr>
            <a:r>
              <a:rPr lang="en-US" dirty="0"/>
              <a:t>Lets look on price outlier</a:t>
            </a:r>
          </a:p>
          <a:p>
            <a:pPr marL="285750" indent="-285750" algn="l" rtl="0">
              <a:buFont typeface="Arial" panose="020B0604020202020204" pitchFamily="34" charset="0"/>
              <a:buChar char="•"/>
            </a:pPr>
            <a:endParaRPr lang="en-US" dirty="0"/>
          </a:p>
          <a:p>
            <a:pPr indent="-228600" algn="l" rtl="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1379918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תיבת טקסט 1">
            <a:extLst>
              <a:ext uri="{FF2B5EF4-FFF2-40B4-BE49-F238E27FC236}">
                <a16:creationId xmlns:a16="http://schemas.microsoft.com/office/drawing/2014/main" id="{D29E316F-2FFD-44AF-AE80-46C72EAA9A8F}"/>
              </a:ext>
            </a:extLst>
          </p:cNvPr>
          <p:cNvSpPr txBox="1"/>
          <p:nvPr/>
        </p:nvSpPr>
        <p:spPr>
          <a:xfrm>
            <a:off x="640080" y="325369"/>
            <a:ext cx="4368602" cy="1956841"/>
          </a:xfrm>
          <a:prstGeom prst="rect">
            <a:avLst/>
          </a:prstGeom>
        </p:spPr>
        <p:txBody>
          <a:bodyPr vert="horz" lIns="91440" tIns="45720" rIns="91440" bIns="45720" rtlCol="0" anchor="b">
            <a:normAutofit/>
          </a:bodyPr>
          <a:lstStyle/>
          <a:p>
            <a:pPr algn="l" rtl="0">
              <a:lnSpc>
                <a:spcPct val="90000"/>
              </a:lnSpc>
              <a:spcBef>
                <a:spcPct val="0"/>
              </a:spcBef>
              <a:spcAft>
                <a:spcPts val="600"/>
              </a:spcAft>
            </a:pPr>
            <a:r>
              <a:rPr lang="en-US" sz="5400" b="1">
                <a:effectLst>
                  <a:outerShdw blurRad="38100" dist="38100" dir="2700000" algn="tl">
                    <a:srgbClr val="000000">
                      <a:alpha val="43137"/>
                    </a:srgbClr>
                  </a:outerShdw>
                </a:effectLst>
                <a:latin typeface="+mj-lt"/>
                <a:ea typeface="+mj-ea"/>
                <a:cs typeface="+mj-cs"/>
              </a:rPr>
              <a:t>Airbnb</a:t>
            </a:r>
          </a:p>
        </p:txBody>
      </p:sp>
      <p:sp>
        <p:nvSpPr>
          <p:cNvPr id="7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תיבת טקסט 2">
            <a:extLst>
              <a:ext uri="{FF2B5EF4-FFF2-40B4-BE49-F238E27FC236}">
                <a16:creationId xmlns:a16="http://schemas.microsoft.com/office/drawing/2014/main" id="{8B8BC3A7-B960-4585-9903-BBC0B3F7DFE5}"/>
              </a:ext>
            </a:extLst>
          </p:cNvPr>
          <p:cNvSpPr txBox="1"/>
          <p:nvPr/>
        </p:nvSpPr>
        <p:spPr>
          <a:xfrm>
            <a:off x="640080" y="2872899"/>
            <a:ext cx="4243589" cy="3320668"/>
          </a:xfrm>
          <a:custGeom>
            <a:avLst/>
            <a:gdLst>
              <a:gd name="connsiteX0" fmla="*/ 0 w 5393094"/>
              <a:gd name="connsiteY0" fmla="*/ 0 h 1938992"/>
              <a:gd name="connsiteX1" fmla="*/ 707095 w 5393094"/>
              <a:gd name="connsiteY1" fmla="*/ 0 h 1938992"/>
              <a:gd name="connsiteX2" fmla="*/ 1252396 w 5393094"/>
              <a:gd name="connsiteY2" fmla="*/ 0 h 1938992"/>
              <a:gd name="connsiteX3" fmla="*/ 1797698 w 5393094"/>
              <a:gd name="connsiteY3" fmla="*/ 0 h 1938992"/>
              <a:gd name="connsiteX4" fmla="*/ 2450862 w 5393094"/>
              <a:gd name="connsiteY4" fmla="*/ 0 h 1938992"/>
              <a:gd name="connsiteX5" fmla="*/ 3050094 w 5393094"/>
              <a:gd name="connsiteY5" fmla="*/ 0 h 1938992"/>
              <a:gd name="connsiteX6" fmla="*/ 3649327 w 5393094"/>
              <a:gd name="connsiteY6" fmla="*/ 0 h 1938992"/>
              <a:gd name="connsiteX7" fmla="*/ 4086767 w 5393094"/>
              <a:gd name="connsiteY7" fmla="*/ 0 h 1938992"/>
              <a:gd name="connsiteX8" fmla="*/ 4793861 w 5393094"/>
              <a:gd name="connsiteY8" fmla="*/ 0 h 1938992"/>
              <a:gd name="connsiteX9" fmla="*/ 5393094 w 5393094"/>
              <a:gd name="connsiteY9" fmla="*/ 0 h 1938992"/>
              <a:gd name="connsiteX10" fmla="*/ 5393094 w 5393094"/>
              <a:gd name="connsiteY10" fmla="*/ 426578 h 1938992"/>
              <a:gd name="connsiteX11" fmla="*/ 5393094 w 5393094"/>
              <a:gd name="connsiteY11" fmla="*/ 872546 h 1938992"/>
              <a:gd name="connsiteX12" fmla="*/ 5393094 w 5393094"/>
              <a:gd name="connsiteY12" fmla="*/ 1337904 h 1938992"/>
              <a:gd name="connsiteX13" fmla="*/ 5393094 w 5393094"/>
              <a:gd name="connsiteY13" fmla="*/ 1938992 h 1938992"/>
              <a:gd name="connsiteX14" fmla="*/ 4793861 w 5393094"/>
              <a:gd name="connsiteY14" fmla="*/ 1938992 h 1938992"/>
              <a:gd name="connsiteX15" fmla="*/ 4140698 w 5393094"/>
              <a:gd name="connsiteY15" fmla="*/ 1938992 h 1938992"/>
              <a:gd name="connsiteX16" fmla="*/ 3703258 w 5393094"/>
              <a:gd name="connsiteY16" fmla="*/ 1938992 h 1938992"/>
              <a:gd name="connsiteX17" fmla="*/ 3157956 w 5393094"/>
              <a:gd name="connsiteY17" fmla="*/ 1938992 h 1938992"/>
              <a:gd name="connsiteX18" fmla="*/ 2450862 w 5393094"/>
              <a:gd name="connsiteY18" fmla="*/ 1938992 h 1938992"/>
              <a:gd name="connsiteX19" fmla="*/ 1743767 w 5393094"/>
              <a:gd name="connsiteY19" fmla="*/ 1938992 h 1938992"/>
              <a:gd name="connsiteX20" fmla="*/ 1252396 w 5393094"/>
              <a:gd name="connsiteY20" fmla="*/ 1938992 h 1938992"/>
              <a:gd name="connsiteX21" fmla="*/ 814956 w 5393094"/>
              <a:gd name="connsiteY21" fmla="*/ 1938992 h 1938992"/>
              <a:gd name="connsiteX22" fmla="*/ 0 w 5393094"/>
              <a:gd name="connsiteY22" fmla="*/ 1938992 h 1938992"/>
              <a:gd name="connsiteX23" fmla="*/ 0 w 5393094"/>
              <a:gd name="connsiteY23" fmla="*/ 1415464 h 1938992"/>
              <a:gd name="connsiteX24" fmla="*/ 0 w 5393094"/>
              <a:gd name="connsiteY24" fmla="*/ 911326 h 1938992"/>
              <a:gd name="connsiteX25" fmla="*/ 0 w 5393094"/>
              <a:gd name="connsiteY25" fmla="*/ 0 h 193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93094" h="1938992" fill="none" extrusionOk="0">
                <a:moveTo>
                  <a:pt x="0" y="0"/>
                </a:moveTo>
                <a:cubicBezTo>
                  <a:pt x="315628" y="-20712"/>
                  <a:pt x="562444" y="25457"/>
                  <a:pt x="707095" y="0"/>
                </a:cubicBezTo>
                <a:cubicBezTo>
                  <a:pt x="851746" y="-25457"/>
                  <a:pt x="1126629" y="19476"/>
                  <a:pt x="1252396" y="0"/>
                </a:cubicBezTo>
                <a:cubicBezTo>
                  <a:pt x="1378163" y="-19476"/>
                  <a:pt x="1567226" y="56664"/>
                  <a:pt x="1797698" y="0"/>
                </a:cubicBezTo>
                <a:cubicBezTo>
                  <a:pt x="2028170" y="-56664"/>
                  <a:pt x="2317907" y="73577"/>
                  <a:pt x="2450862" y="0"/>
                </a:cubicBezTo>
                <a:cubicBezTo>
                  <a:pt x="2583817" y="-73577"/>
                  <a:pt x="2819765" y="45510"/>
                  <a:pt x="3050094" y="0"/>
                </a:cubicBezTo>
                <a:cubicBezTo>
                  <a:pt x="3280423" y="-45510"/>
                  <a:pt x="3390813" y="19620"/>
                  <a:pt x="3649327" y="0"/>
                </a:cubicBezTo>
                <a:cubicBezTo>
                  <a:pt x="3907841" y="-19620"/>
                  <a:pt x="3870082" y="52384"/>
                  <a:pt x="4086767" y="0"/>
                </a:cubicBezTo>
                <a:cubicBezTo>
                  <a:pt x="4303452" y="-52384"/>
                  <a:pt x="4562198" y="20908"/>
                  <a:pt x="4793861" y="0"/>
                </a:cubicBezTo>
                <a:cubicBezTo>
                  <a:pt x="5025524" y="-20908"/>
                  <a:pt x="5110578" y="17529"/>
                  <a:pt x="5393094" y="0"/>
                </a:cubicBezTo>
                <a:cubicBezTo>
                  <a:pt x="5424736" y="97728"/>
                  <a:pt x="5367381" y="280748"/>
                  <a:pt x="5393094" y="426578"/>
                </a:cubicBezTo>
                <a:cubicBezTo>
                  <a:pt x="5418807" y="572408"/>
                  <a:pt x="5373515" y="778256"/>
                  <a:pt x="5393094" y="872546"/>
                </a:cubicBezTo>
                <a:cubicBezTo>
                  <a:pt x="5412673" y="966836"/>
                  <a:pt x="5364123" y="1113417"/>
                  <a:pt x="5393094" y="1337904"/>
                </a:cubicBezTo>
                <a:cubicBezTo>
                  <a:pt x="5422065" y="1562391"/>
                  <a:pt x="5389393" y="1719457"/>
                  <a:pt x="5393094" y="1938992"/>
                </a:cubicBezTo>
                <a:cubicBezTo>
                  <a:pt x="5135611" y="1981794"/>
                  <a:pt x="4952558" y="1891480"/>
                  <a:pt x="4793861" y="1938992"/>
                </a:cubicBezTo>
                <a:cubicBezTo>
                  <a:pt x="4635164" y="1986504"/>
                  <a:pt x="4391866" y="1909297"/>
                  <a:pt x="4140698" y="1938992"/>
                </a:cubicBezTo>
                <a:cubicBezTo>
                  <a:pt x="3889530" y="1968687"/>
                  <a:pt x="3850728" y="1923989"/>
                  <a:pt x="3703258" y="1938992"/>
                </a:cubicBezTo>
                <a:cubicBezTo>
                  <a:pt x="3555788" y="1953995"/>
                  <a:pt x="3374195" y="1908425"/>
                  <a:pt x="3157956" y="1938992"/>
                </a:cubicBezTo>
                <a:cubicBezTo>
                  <a:pt x="2941717" y="1969559"/>
                  <a:pt x="2660090" y="1870235"/>
                  <a:pt x="2450862" y="1938992"/>
                </a:cubicBezTo>
                <a:cubicBezTo>
                  <a:pt x="2241634" y="2007749"/>
                  <a:pt x="1919540" y="1934845"/>
                  <a:pt x="1743767" y="1938992"/>
                </a:cubicBezTo>
                <a:cubicBezTo>
                  <a:pt x="1567994" y="1943139"/>
                  <a:pt x="1359481" y="1927011"/>
                  <a:pt x="1252396" y="1938992"/>
                </a:cubicBezTo>
                <a:cubicBezTo>
                  <a:pt x="1145311" y="1950973"/>
                  <a:pt x="1030151" y="1938542"/>
                  <a:pt x="814956" y="1938992"/>
                </a:cubicBezTo>
                <a:cubicBezTo>
                  <a:pt x="599761" y="1939442"/>
                  <a:pt x="198457" y="1900921"/>
                  <a:pt x="0" y="1938992"/>
                </a:cubicBezTo>
                <a:cubicBezTo>
                  <a:pt x="-60046" y="1692459"/>
                  <a:pt x="57431" y="1650601"/>
                  <a:pt x="0" y="1415464"/>
                </a:cubicBezTo>
                <a:cubicBezTo>
                  <a:pt x="-57431" y="1180327"/>
                  <a:pt x="49367" y="1060304"/>
                  <a:pt x="0" y="911326"/>
                </a:cubicBezTo>
                <a:cubicBezTo>
                  <a:pt x="-49367" y="762348"/>
                  <a:pt x="71974" y="352469"/>
                  <a:pt x="0" y="0"/>
                </a:cubicBezTo>
                <a:close/>
              </a:path>
              <a:path w="5393094" h="1938992" stroke="0" extrusionOk="0">
                <a:moveTo>
                  <a:pt x="0" y="0"/>
                </a:moveTo>
                <a:cubicBezTo>
                  <a:pt x="274140" y="-67596"/>
                  <a:pt x="353778" y="73781"/>
                  <a:pt x="653164" y="0"/>
                </a:cubicBezTo>
                <a:cubicBezTo>
                  <a:pt x="952550" y="-73781"/>
                  <a:pt x="1056553" y="57650"/>
                  <a:pt x="1198465" y="0"/>
                </a:cubicBezTo>
                <a:cubicBezTo>
                  <a:pt x="1340377" y="-57650"/>
                  <a:pt x="1617610" y="44024"/>
                  <a:pt x="1797698" y="0"/>
                </a:cubicBezTo>
                <a:cubicBezTo>
                  <a:pt x="1977786" y="-44024"/>
                  <a:pt x="2298526" y="27018"/>
                  <a:pt x="2504793" y="0"/>
                </a:cubicBezTo>
                <a:cubicBezTo>
                  <a:pt x="2711060" y="-27018"/>
                  <a:pt x="2866608" y="19413"/>
                  <a:pt x="3211887" y="0"/>
                </a:cubicBezTo>
                <a:cubicBezTo>
                  <a:pt x="3557166" y="-19413"/>
                  <a:pt x="3551588" y="66260"/>
                  <a:pt x="3811120" y="0"/>
                </a:cubicBezTo>
                <a:cubicBezTo>
                  <a:pt x="4070652" y="-66260"/>
                  <a:pt x="4083995" y="38833"/>
                  <a:pt x="4302491" y="0"/>
                </a:cubicBezTo>
                <a:cubicBezTo>
                  <a:pt x="4520987" y="-38833"/>
                  <a:pt x="5126713" y="1960"/>
                  <a:pt x="5393094" y="0"/>
                </a:cubicBezTo>
                <a:cubicBezTo>
                  <a:pt x="5439948" y="150024"/>
                  <a:pt x="5390137" y="244927"/>
                  <a:pt x="5393094" y="426578"/>
                </a:cubicBezTo>
                <a:cubicBezTo>
                  <a:pt x="5396051" y="608229"/>
                  <a:pt x="5355952" y="743073"/>
                  <a:pt x="5393094" y="891936"/>
                </a:cubicBezTo>
                <a:cubicBezTo>
                  <a:pt x="5430236" y="1040799"/>
                  <a:pt x="5376630" y="1160885"/>
                  <a:pt x="5393094" y="1376684"/>
                </a:cubicBezTo>
                <a:cubicBezTo>
                  <a:pt x="5409558" y="1592483"/>
                  <a:pt x="5359135" y="1726436"/>
                  <a:pt x="5393094" y="1938992"/>
                </a:cubicBezTo>
                <a:cubicBezTo>
                  <a:pt x="5245396" y="1951840"/>
                  <a:pt x="5119713" y="1891635"/>
                  <a:pt x="4955654" y="1938992"/>
                </a:cubicBezTo>
                <a:cubicBezTo>
                  <a:pt x="4791595" y="1986349"/>
                  <a:pt x="4511540" y="1858449"/>
                  <a:pt x="4248560" y="1938992"/>
                </a:cubicBezTo>
                <a:cubicBezTo>
                  <a:pt x="3985580" y="2019535"/>
                  <a:pt x="3799626" y="1933570"/>
                  <a:pt x="3541465" y="1938992"/>
                </a:cubicBezTo>
                <a:cubicBezTo>
                  <a:pt x="3283304" y="1944414"/>
                  <a:pt x="3322665" y="1889654"/>
                  <a:pt x="3104025" y="1938992"/>
                </a:cubicBezTo>
                <a:cubicBezTo>
                  <a:pt x="2885385" y="1988330"/>
                  <a:pt x="2614221" y="1923528"/>
                  <a:pt x="2396931" y="1938992"/>
                </a:cubicBezTo>
                <a:cubicBezTo>
                  <a:pt x="2179641" y="1954456"/>
                  <a:pt x="1990634" y="1885386"/>
                  <a:pt x="1743767" y="1938992"/>
                </a:cubicBezTo>
                <a:cubicBezTo>
                  <a:pt x="1496900" y="1992598"/>
                  <a:pt x="1259155" y="1872071"/>
                  <a:pt x="1090603" y="1938992"/>
                </a:cubicBezTo>
                <a:cubicBezTo>
                  <a:pt x="922051" y="2005913"/>
                  <a:pt x="513416" y="1915511"/>
                  <a:pt x="0" y="1938992"/>
                </a:cubicBezTo>
                <a:cubicBezTo>
                  <a:pt x="-44741" y="1724380"/>
                  <a:pt x="32212" y="1642215"/>
                  <a:pt x="0" y="1473634"/>
                </a:cubicBezTo>
                <a:cubicBezTo>
                  <a:pt x="-32212" y="1305053"/>
                  <a:pt x="6450" y="1216344"/>
                  <a:pt x="0" y="1047056"/>
                </a:cubicBezTo>
                <a:cubicBezTo>
                  <a:pt x="-6450" y="877768"/>
                  <a:pt x="29817" y="703119"/>
                  <a:pt x="0" y="523528"/>
                </a:cubicBezTo>
                <a:cubicBezTo>
                  <a:pt x="-29817" y="343937"/>
                  <a:pt x="47485" y="148147"/>
                  <a:pt x="0" y="0"/>
                </a:cubicBezTo>
                <a:close/>
              </a:path>
            </a:pathLst>
          </a:custGeom>
        </p:spPr>
        <p:txBody>
          <a:bodyPr vert="horz" lIns="91440" tIns="45720" rIns="91440" bIns="45720" rtlCol="0">
            <a:normAutofit/>
          </a:bodyPr>
          <a:lstStyle/>
          <a:p>
            <a:pPr indent="-228600" algn="l" rtl="0">
              <a:lnSpc>
                <a:spcPct val="90000"/>
              </a:lnSpc>
              <a:spcAft>
                <a:spcPts val="600"/>
              </a:spcAft>
              <a:buFont typeface="Arial" panose="020B0604020202020204" pitchFamily="34" charset="0"/>
              <a:buChar char="•"/>
            </a:pPr>
            <a:r>
              <a:rPr lang="en-US" sz="2200" dirty="0"/>
              <a:t>Airbnb is an online marketplace that connects people who want to rent out their homes with people who are looking for accommodations in that locale. </a:t>
            </a:r>
          </a:p>
          <a:p>
            <a:pPr indent="-228600" algn="l" rtl="0">
              <a:lnSpc>
                <a:spcPct val="90000"/>
              </a:lnSpc>
              <a:spcAft>
                <a:spcPts val="600"/>
              </a:spcAft>
              <a:buFont typeface="Arial" panose="020B0604020202020204" pitchFamily="34" charset="0"/>
              <a:buChar char="•"/>
            </a:pPr>
            <a:r>
              <a:rPr lang="en-US" sz="2200" dirty="0"/>
              <a:t>It currently covers more than 100,000 cities and 220 countries worldwide</a:t>
            </a:r>
          </a:p>
        </p:txBody>
      </p:sp>
      <p:pic>
        <p:nvPicPr>
          <p:cNvPr id="2052" name="Picture 4" descr="NYC Campus | Pace University New York">
            <a:extLst>
              <a:ext uri="{FF2B5EF4-FFF2-40B4-BE49-F238E27FC236}">
                <a16:creationId xmlns:a16="http://schemas.microsoft.com/office/drawing/2014/main" id="{4D4A5DC5-7EAB-4B49-B461-E4568D29E4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172" r="31408"/>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850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20" name="Rectangle 19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תיבת טקסט 1">
            <a:extLst>
              <a:ext uri="{FF2B5EF4-FFF2-40B4-BE49-F238E27FC236}">
                <a16:creationId xmlns:a16="http://schemas.microsoft.com/office/drawing/2014/main" id="{D29E316F-2FFD-44AF-AE80-46C72EAA9A8F}"/>
              </a:ext>
            </a:extLst>
          </p:cNvPr>
          <p:cNvSpPr txBox="1"/>
          <p:nvPr/>
        </p:nvSpPr>
        <p:spPr>
          <a:xfrm>
            <a:off x="640080" y="325369"/>
            <a:ext cx="4368602" cy="1956841"/>
          </a:xfrm>
          <a:prstGeom prst="rect">
            <a:avLst/>
          </a:prstGeom>
        </p:spPr>
        <p:txBody>
          <a:bodyPr vert="horz" lIns="91440" tIns="45720" rIns="91440" bIns="45720" rtlCol="0" anchor="b">
            <a:normAutofit fontScale="85000" lnSpcReduction="10000"/>
          </a:bodyPr>
          <a:lstStyle/>
          <a:p>
            <a:pPr algn="l" rtl="0">
              <a:lnSpc>
                <a:spcPct val="90000"/>
              </a:lnSpc>
              <a:spcBef>
                <a:spcPct val="0"/>
              </a:spcBef>
              <a:spcAft>
                <a:spcPts val="600"/>
              </a:spcAft>
            </a:pPr>
            <a:r>
              <a:rPr lang="en-US" sz="5400" b="1" dirty="0">
                <a:effectLst>
                  <a:outerShdw blurRad="38100" dist="38100" dir="2700000" algn="tl">
                    <a:srgbClr val="000000">
                      <a:alpha val="43137"/>
                    </a:srgbClr>
                  </a:outerShdw>
                </a:effectLst>
                <a:latin typeface="+mj-lt"/>
                <a:ea typeface="+mj-ea"/>
                <a:cs typeface="+mj-cs"/>
              </a:rPr>
              <a:t>Machine Learning-</a:t>
            </a:r>
          </a:p>
          <a:p>
            <a:pPr algn="l" rtl="0">
              <a:lnSpc>
                <a:spcPct val="90000"/>
              </a:lnSpc>
              <a:spcBef>
                <a:spcPct val="0"/>
              </a:spcBef>
              <a:spcAft>
                <a:spcPts val="600"/>
              </a:spcAft>
            </a:pPr>
            <a:r>
              <a:rPr lang="en-US" sz="5400" b="1" dirty="0">
                <a:effectLst>
                  <a:outerShdw blurRad="38100" dist="38100" dir="2700000" algn="tl">
                    <a:srgbClr val="000000">
                      <a:alpha val="43137"/>
                    </a:srgbClr>
                  </a:outerShdw>
                </a:effectLst>
                <a:latin typeface="+mj-lt"/>
                <a:ea typeface="+mj-ea"/>
                <a:cs typeface="+mj-cs"/>
              </a:rPr>
              <a:t>Linear Regression</a:t>
            </a:r>
          </a:p>
        </p:txBody>
      </p:sp>
      <p:sp>
        <p:nvSpPr>
          <p:cNvPr id="1332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תיבת טקסט 2">
            <a:extLst>
              <a:ext uri="{FF2B5EF4-FFF2-40B4-BE49-F238E27FC236}">
                <a16:creationId xmlns:a16="http://schemas.microsoft.com/office/drawing/2014/main" id="{8B8BC3A7-B960-4585-9903-BBC0B3F7DFE5}"/>
              </a:ext>
            </a:extLst>
          </p:cNvPr>
          <p:cNvSpPr txBox="1"/>
          <p:nvPr/>
        </p:nvSpPr>
        <p:spPr>
          <a:xfrm>
            <a:off x="640080" y="2872899"/>
            <a:ext cx="4243589" cy="3320668"/>
          </a:xfrm>
          <a:custGeom>
            <a:avLst/>
            <a:gdLst>
              <a:gd name="connsiteX0" fmla="*/ 0 w 6179974"/>
              <a:gd name="connsiteY0" fmla="*/ 0 h 1631216"/>
              <a:gd name="connsiteX1" fmla="*/ 685415 w 6179974"/>
              <a:gd name="connsiteY1" fmla="*/ 0 h 1631216"/>
              <a:gd name="connsiteX2" fmla="*/ 1247231 w 6179974"/>
              <a:gd name="connsiteY2" fmla="*/ 0 h 1631216"/>
              <a:gd name="connsiteX3" fmla="*/ 1623648 w 6179974"/>
              <a:gd name="connsiteY3" fmla="*/ 0 h 1631216"/>
              <a:gd name="connsiteX4" fmla="*/ 2309063 w 6179974"/>
              <a:gd name="connsiteY4" fmla="*/ 0 h 1631216"/>
              <a:gd name="connsiteX5" fmla="*/ 2685480 w 6179974"/>
              <a:gd name="connsiteY5" fmla="*/ 0 h 1631216"/>
              <a:gd name="connsiteX6" fmla="*/ 3061896 w 6179974"/>
              <a:gd name="connsiteY6" fmla="*/ 0 h 1631216"/>
              <a:gd name="connsiteX7" fmla="*/ 3500113 w 6179974"/>
              <a:gd name="connsiteY7" fmla="*/ 0 h 1631216"/>
              <a:gd name="connsiteX8" fmla="*/ 3876529 w 6179974"/>
              <a:gd name="connsiteY8" fmla="*/ 0 h 1631216"/>
              <a:gd name="connsiteX9" fmla="*/ 4500145 w 6179974"/>
              <a:gd name="connsiteY9" fmla="*/ 0 h 1631216"/>
              <a:gd name="connsiteX10" fmla="*/ 5061961 w 6179974"/>
              <a:gd name="connsiteY10" fmla="*/ 0 h 1631216"/>
              <a:gd name="connsiteX11" fmla="*/ 5685576 w 6179974"/>
              <a:gd name="connsiteY11" fmla="*/ 0 h 1631216"/>
              <a:gd name="connsiteX12" fmla="*/ 6179974 w 6179974"/>
              <a:gd name="connsiteY12" fmla="*/ 0 h 1631216"/>
              <a:gd name="connsiteX13" fmla="*/ 6179974 w 6179974"/>
              <a:gd name="connsiteY13" fmla="*/ 560051 h 1631216"/>
              <a:gd name="connsiteX14" fmla="*/ 6179974 w 6179974"/>
              <a:gd name="connsiteY14" fmla="*/ 1054853 h 1631216"/>
              <a:gd name="connsiteX15" fmla="*/ 6179974 w 6179974"/>
              <a:gd name="connsiteY15" fmla="*/ 1631216 h 1631216"/>
              <a:gd name="connsiteX16" fmla="*/ 5494559 w 6179974"/>
              <a:gd name="connsiteY16" fmla="*/ 1631216 h 1631216"/>
              <a:gd name="connsiteX17" fmla="*/ 5118142 w 6179974"/>
              <a:gd name="connsiteY17" fmla="*/ 1631216 h 1631216"/>
              <a:gd name="connsiteX18" fmla="*/ 4494527 w 6179974"/>
              <a:gd name="connsiteY18" fmla="*/ 1631216 h 1631216"/>
              <a:gd name="connsiteX19" fmla="*/ 3809111 w 6179974"/>
              <a:gd name="connsiteY19" fmla="*/ 1631216 h 1631216"/>
              <a:gd name="connsiteX20" fmla="*/ 3247295 w 6179974"/>
              <a:gd name="connsiteY20" fmla="*/ 1631216 h 1631216"/>
              <a:gd name="connsiteX21" fmla="*/ 2809079 w 6179974"/>
              <a:gd name="connsiteY21" fmla="*/ 1631216 h 1631216"/>
              <a:gd name="connsiteX22" fmla="*/ 2123664 w 6179974"/>
              <a:gd name="connsiteY22" fmla="*/ 1631216 h 1631216"/>
              <a:gd name="connsiteX23" fmla="*/ 1438248 w 6179974"/>
              <a:gd name="connsiteY23" fmla="*/ 1631216 h 1631216"/>
              <a:gd name="connsiteX24" fmla="*/ 1000032 w 6179974"/>
              <a:gd name="connsiteY24" fmla="*/ 1631216 h 1631216"/>
              <a:gd name="connsiteX25" fmla="*/ 561816 w 6179974"/>
              <a:gd name="connsiteY25" fmla="*/ 1631216 h 1631216"/>
              <a:gd name="connsiteX26" fmla="*/ 0 w 6179974"/>
              <a:gd name="connsiteY26" fmla="*/ 1631216 h 1631216"/>
              <a:gd name="connsiteX27" fmla="*/ 0 w 6179974"/>
              <a:gd name="connsiteY27" fmla="*/ 1087477 h 1631216"/>
              <a:gd name="connsiteX28" fmla="*/ 0 w 6179974"/>
              <a:gd name="connsiteY28" fmla="*/ 592675 h 1631216"/>
              <a:gd name="connsiteX29" fmla="*/ 0 w 6179974"/>
              <a:gd name="connsiteY29" fmla="*/ 0 h 163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79974" h="1631216" fill="none" extrusionOk="0">
                <a:moveTo>
                  <a:pt x="0" y="0"/>
                </a:moveTo>
                <a:cubicBezTo>
                  <a:pt x="270065" y="-24253"/>
                  <a:pt x="531644" y="68670"/>
                  <a:pt x="685415" y="0"/>
                </a:cubicBezTo>
                <a:cubicBezTo>
                  <a:pt x="839186" y="-68670"/>
                  <a:pt x="991701" y="37064"/>
                  <a:pt x="1247231" y="0"/>
                </a:cubicBezTo>
                <a:cubicBezTo>
                  <a:pt x="1502761" y="-37064"/>
                  <a:pt x="1502812" y="9600"/>
                  <a:pt x="1623648" y="0"/>
                </a:cubicBezTo>
                <a:cubicBezTo>
                  <a:pt x="1744484" y="-9600"/>
                  <a:pt x="2148468" y="6023"/>
                  <a:pt x="2309063" y="0"/>
                </a:cubicBezTo>
                <a:cubicBezTo>
                  <a:pt x="2469659" y="-6023"/>
                  <a:pt x="2546889" y="44685"/>
                  <a:pt x="2685480" y="0"/>
                </a:cubicBezTo>
                <a:cubicBezTo>
                  <a:pt x="2824071" y="-44685"/>
                  <a:pt x="2979176" y="27352"/>
                  <a:pt x="3061896" y="0"/>
                </a:cubicBezTo>
                <a:cubicBezTo>
                  <a:pt x="3144616" y="-27352"/>
                  <a:pt x="3386848" y="29342"/>
                  <a:pt x="3500113" y="0"/>
                </a:cubicBezTo>
                <a:cubicBezTo>
                  <a:pt x="3613378" y="-29342"/>
                  <a:pt x="3735457" y="30749"/>
                  <a:pt x="3876529" y="0"/>
                </a:cubicBezTo>
                <a:cubicBezTo>
                  <a:pt x="4017601" y="-30749"/>
                  <a:pt x="4343439" y="66792"/>
                  <a:pt x="4500145" y="0"/>
                </a:cubicBezTo>
                <a:cubicBezTo>
                  <a:pt x="4656851" y="-66792"/>
                  <a:pt x="4849182" y="12676"/>
                  <a:pt x="5061961" y="0"/>
                </a:cubicBezTo>
                <a:cubicBezTo>
                  <a:pt x="5274740" y="-12676"/>
                  <a:pt x="5545432" y="41403"/>
                  <a:pt x="5685576" y="0"/>
                </a:cubicBezTo>
                <a:cubicBezTo>
                  <a:pt x="5825721" y="-41403"/>
                  <a:pt x="6071752" y="48611"/>
                  <a:pt x="6179974" y="0"/>
                </a:cubicBezTo>
                <a:cubicBezTo>
                  <a:pt x="6214345" y="178017"/>
                  <a:pt x="6163121" y="442761"/>
                  <a:pt x="6179974" y="560051"/>
                </a:cubicBezTo>
                <a:cubicBezTo>
                  <a:pt x="6196827" y="677341"/>
                  <a:pt x="6144227" y="909702"/>
                  <a:pt x="6179974" y="1054853"/>
                </a:cubicBezTo>
                <a:cubicBezTo>
                  <a:pt x="6215721" y="1200004"/>
                  <a:pt x="6136930" y="1455626"/>
                  <a:pt x="6179974" y="1631216"/>
                </a:cubicBezTo>
                <a:cubicBezTo>
                  <a:pt x="5882282" y="1686291"/>
                  <a:pt x="5679603" y="1625477"/>
                  <a:pt x="5494559" y="1631216"/>
                </a:cubicBezTo>
                <a:cubicBezTo>
                  <a:pt x="5309515" y="1636955"/>
                  <a:pt x="5216001" y="1591816"/>
                  <a:pt x="5118142" y="1631216"/>
                </a:cubicBezTo>
                <a:cubicBezTo>
                  <a:pt x="5020283" y="1670616"/>
                  <a:pt x="4720425" y="1592506"/>
                  <a:pt x="4494527" y="1631216"/>
                </a:cubicBezTo>
                <a:cubicBezTo>
                  <a:pt x="4268629" y="1669926"/>
                  <a:pt x="3973111" y="1588505"/>
                  <a:pt x="3809111" y="1631216"/>
                </a:cubicBezTo>
                <a:cubicBezTo>
                  <a:pt x="3645111" y="1673927"/>
                  <a:pt x="3423566" y="1616045"/>
                  <a:pt x="3247295" y="1631216"/>
                </a:cubicBezTo>
                <a:cubicBezTo>
                  <a:pt x="3071024" y="1646387"/>
                  <a:pt x="2995132" y="1607547"/>
                  <a:pt x="2809079" y="1631216"/>
                </a:cubicBezTo>
                <a:cubicBezTo>
                  <a:pt x="2623026" y="1654885"/>
                  <a:pt x="2446291" y="1585837"/>
                  <a:pt x="2123664" y="1631216"/>
                </a:cubicBezTo>
                <a:cubicBezTo>
                  <a:pt x="1801037" y="1676595"/>
                  <a:pt x="1581996" y="1573626"/>
                  <a:pt x="1438248" y="1631216"/>
                </a:cubicBezTo>
                <a:cubicBezTo>
                  <a:pt x="1294500" y="1688806"/>
                  <a:pt x="1150083" y="1581201"/>
                  <a:pt x="1000032" y="1631216"/>
                </a:cubicBezTo>
                <a:cubicBezTo>
                  <a:pt x="849981" y="1681231"/>
                  <a:pt x="690285" y="1619881"/>
                  <a:pt x="561816" y="1631216"/>
                </a:cubicBezTo>
                <a:cubicBezTo>
                  <a:pt x="433347" y="1642551"/>
                  <a:pt x="271249" y="1616715"/>
                  <a:pt x="0" y="1631216"/>
                </a:cubicBezTo>
                <a:cubicBezTo>
                  <a:pt x="-43551" y="1399418"/>
                  <a:pt x="52265" y="1217452"/>
                  <a:pt x="0" y="1087477"/>
                </a:cubicBezTo>
                <a:cubicBezTo>
                  <a:pt x="-52265" y="957502"/>
                  <a:pt x="54008" y="804708"/>
                  <a:pt x="0" y="592675"/>
                </a:cubicBezTo>
                <a:cubicBezTo>
                  <a:pt x="-54008" y="380642"/>
                  <a:pt x="30592" y="268120"/>
                  <a:pt x="0" y="0"/>
                </a:cubicBezTo>
                <a:close/>
              </a:path>
              <a:path w="6179974" h="1631216" stroke="0" extrusionOk="0">
                <a:moveTo>
                  <a:pt x="0" y="0"/>
                </a:moveTo>
                <a:cubicBezTo>
                  <a:pt x="204730" y="-69233"/>
                  <a:pt x="486313" y="30720"/>
                  <a:pt x="623616" y="0"/>
                </a:cubicBezTo>
                <a:cubicBezTo>
                  <a:pt x="760919" y="-30720"/>
                  <a:pt x="875055" y="40371"/>
                  <a:pt x="1123632" y="0"/>
                </a:cubicBezTo>
                <a:cubicBezTo>
                  <a:pt x="1372209" y="-40371"/>
                  <a:pt x="1538892" y="5174"/>
                  <a:pt x="1685447" y="0"/>
                </a:cubicBezTo>
                <a:cubicBezTo>
                  <a:pt x="1832002" y="-5174"/>
                  <a:pt x="2171192" y="45438"/>
                  <a:pt x="2370863" y="0"/>
                </a:cubicBezTo>
                <a:cubicBezTo>
                  <a:pt x="2570534" y="-45438"/>
                  <a:pt x="2800570" y="57046"/>
                  <a:pt x="3056278" y="0"/>
                </a:cubicBezTo>
                <a:cubicBezTo>
                  <a:pt x="3311987" y="-57046"/>
                  <a:pt x="3475172" y="53510"/>
                  <a:pt x="3618094" y="0"/>
                </a:cubicBezTo>
                <a:cubicBezTo>
                  <a:pt x="3761016" y="-53510"/>
                  <a:pt x="3934209" y="45213"/>
                  <a:pt x="4056310" y="0"/>
                </a:cubicBezTo>
                <a:cubicBezTo>
                  <a:pt x="4178411" y="-45213"/>
                  <a:pt x="4411596" y="52774"/>
                  <a:pt x="4618126" y="0"/>
                </a:cubicBezTo>
                <a:cubicBezTo>
                  <a:pt x="4824656" y="-52774"/>
                  <a:pt x="4846483" y="18050"/>
                  <a:pt x="4994543" y="0"/>
                </a:cubicBezTo>
                <a:cubicBezTo>
                  <a:pt x="5142603" y="-18050"/>
                  <a:pt x="5416355" y="45526"/>
                  <a:pt x="5618158" y="0"/>
                </a:cubicBezTo>
                <a:cubicBezTo>
                  <a:pt x="5819962" y="-45526"/>
                  <a:pt x="5992515" y="61749"/>
                  <a:pt x="6179974" y="0"/>
                </a:cubicBezTo>
                <a:cubicBezTo>
                  <a:pt x="6189694" y="189137"/>
                  <a:pt x="6167165" y="297115"/>
                  <a:pt x="6179974" y="576363"/>
                </a:cubicBezTo>
                <a:cubicBezTo>
                  <a:pt x="6192783" y="855611"/>
                  <a:pt x="6138059" y="904923"/>
                  <a:pt x="6179974" y="1071165"/>
                </a:cubicBezTo>
                <a:cubicBezTo>
                  <a:pt x="6221889" y="1237407"/>
                  <a:pt x="6166245" y="1504415"/>
                  <a:pt x="6179974" y="1631216"/>
                </a:cubicBezTo>
                <a:cubicBezTo>
                  <a:pt x="6005669" y="1657976"/>
                  <a:pt x="5785888" y="1577194"/>
                  <a:pt x="5618158" y="1631216"/>
                </a:cubicBezTo>
                <a:cubicBezTo>
                  <a:pt x="5450428" y="1685238"/>
                  <a:pt x="5357918" y="1618009"/>
                  <a:pt x="5241742" y="1631216"/>
                </a:cubicBezTo>
                <a:cubicBezTo>
                  <a:pt x="5125566" y="1644423"/>
                  <a:pt x="4867249" y="1623487"/>
                  <a:pt x="4556326" y="1631216"/>
                </a:cubicBezTo>
                <a:cubicBezTo>
                  <a:pt x="4245403" y="1638945"/>
                  <a:pt x="4179947" y="1601015"/>
                  <a:pt x="3932711" y="1631216"/>
                </a:cubicBezTo>
                <a:cubicBezTo>
                  <a:pt x="3685475" y="1661417"/>
                  <a:pt x="3451278" y="1558245"/>
                  <a:pt x="3309095" y="1631216"/>
                </a:cubicBezTo>
                <a:cubicBezTo>
                  <a:pt x="3166912" y="1704187"/>
                  <a:pt x="2857723" y="1577803"/>
                  <a:pt x="2685480" y="1631216"/>
                </a:cubicBezTo>
                <a:cubicBezTo>
                  <a:pt x="2513238" y="1684629"/>
                  <a:pt x="2357811" y="1607697"/>
                  <a:pt x="2185464" y="1631216"/>
                </a:cubicBezTo>
                <a:cubicBezTo>
                  <a:pt x="2013117" y="1654735"/>
                  <a:pt x="1884225" y="1630295"/>
                  <a:pt x="1747247" y="1631216"/>
                </a:cubicBezTo>
                <a:cubicBezTo>
                  <a:pt x="1610269" y="1632137"/>
                  <a:pt x="1265513" y="1613342"/>
                  <a:pt x="1123632" y="1631216"/>
                </a:cubicBezTo>
                <a:cubicBezTo>
                  <a:pt x="981752" y="1649090"/>
                  <a:pt x="832193" y="1587237"/>
                  <a:pt x="747215" y="1631216"/>
                </a:cubicBezTo>
                <a:cubicBezTo>
                  <a:pt x="662237" y="1675195"/>
                  <a:pt x="216860" y="1628548"/>
                  <a:pt x="0" y="1631216"/>
                </a:cubicBezTo>
                <a:cubicBezTo>
                  <a:pt x="-52293" y="1496675"/>
                  <a:pt x="10868" y="1308697"/>
                  <a:pt x="0" y="1071165"/>
                </a:cubicBezTo>
                <a:cubicBezTo>
                  <a:pt x="-10868" y="833633"/>
                  <a:pt x="61446" y="769519"/>
                  <a:pt x="0" y="543739"/>
                </a:cubicBezTo>
                <a:cubicBezTo>
                  <a:pt x="-61446" y="317959"/>
                  <a:pt x="50459" y="116968"/>
                  <a:pt x="0" y="0"/>
                </a:cubicBezTo>
                <a:close/>
              </a:path>
            </a:pathLst>
          </a:custGeom>
        </p:spPr>
        <p:txBody>
          <a:bodyPr vert="horz" lIns="91440" tIns="45720" rIns="91440" bIns="45720" rtlCol="0">
            <a:normAutofit/>
          </a:bodyPr>
          <a:lstStyle/>
          <a:p>
            <a:pPr indent="-228600" algn="l" rtl="0">
              <a:lnSpc>
                <a:spcPct val="90000"/>
              </a:lnSpc>
              <a:spcAft>
                <a:spcPts val="600"/>
              </a:spcAft>
              <a:buFont typeface="Arial" panose="020B0604020202020204" pitchFamily="34" charset="0"/>
              <a:buChar char="•"/>
            </a:pPr>
            <a:r>
              <a:rPr lang="en-US" dirty="0"/>
              <a:t>After cleaning the data:</a:t>
            </a:r>
          </a:p>
          <a:p>
            <a:pPr indent="-228600" algn="l" rtl="0">
              <a:lnSpc>
                <a:spcPct val="90000"/>
              </a:lnSpc>
              <a:spcAft>
                <a:spcPts val="600"/>
              </a:spcAft>
              <a:buFont typeface="Arial" panose="020B0604020202020204" pitchFamily="34" charset="0"/>
              <a:buChar char="•"/>
            </a:pPr>
            <a:endParaRPr lang="en-US" dirty="0"/>
          </a:p>
        </p:txBody>
      </p:sp>
      <p:pic>
        <p:nvPicPr>
          <p:cNvPr id="13318" name="Picture 6" descr="What Is Machine Learning and Why Companies Can&amp;#39;t Ignore It - WorkDone.AI">
            <a:extLst>
              <a:ext uri="{FF2B5EF4-FFF2-40B4-BE49-F238E27FC236}">
                <a16:creationId xmlns:a16="http://schemas.microsoft.com/office/drawing/2014/main" id="{46DFC5AC-9E00-4DBC-87D6-AA9F3D7A67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47" r="38327"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pic>
        <p:nvPicPr>
          <p:cNvPr id="5" name="תמונה 4">
            <a:extLst>
              <a:ext uri="{FF2B5EF4-FFF2-40B4-BE49-F238E27FC236}">
                <a16:creationId xmlns:a16="http://schemas.microsoft.com/office/drawing/2014/main" id="{32D4608A-6D70-4B99-9EE8-AE37B854F0BE}"/>
              </a:ext>
            </a:extLst>
          </p:cNvPr>
          <p:cNvPicPr>
            <a:picLocks noChangeAspect="1"/>
          </p:cNvPicPr>
          <p:nvPr/>
        </p:nvPicPr>
        <p:blipFill>
          <a:blip r:embed="rId3"/>
          <a:stretch>
            <a:fillRect/>
          </a:stretch>
        </p:blipFill>
        <p:spPr>
          <a:xfrm>
            <a:off x="638555" y="3271786"/>
            <a:ext cx="2381582" cy="733527"/>
          </a:xfrm>
          <a:prstGeom prst="rect">
            <a:avLst/>
          </a:prstGeom>
        </p:spPr>
      </p:pic>
      <p:pic>
        <p:nvPicPr>
          <p:cNvPr id="6" name="תמונה 5">
            <a:extLst>
              <a:ext uri="{FF2B5EF4-FFF2-40B4-BE49-F238E27FC236}">
                <a16:creationId xmlns:a16="http://schemas.microsoft.com/office/drawing/2014/main" id="{366D4623-5A2A-4808-8C59-3D36E271406A}"/>
              </a:ext>
            </a:extLst>
          </p:cNvPr>
          <p:cNvPicPr>
            <a:picLocks noChangeAspect="1"/>
          </p:cNvPicPr>
          <p:nvPr/>
        </p:nvPicPr>
        <p:blipFill>
          <a:blip r:embed="rId4"/>
          <a:stretch>
            <a:fillRect/>
          </a:stretch>
        </p:blipFill>
        <p:spPr>
          <a:xfrm>
            <a:off x="637029" y="4039623"/>
            <a:ext cx="2291066" cy="2691218"/>
          </a:xfrm>
          <a:prstGeom prst="rect">
            <a:avLst/>
          </a:prstGeom>
        </p:spPr>
      </p:pic>
      <p:pic>
        <p:nvPicPr>
          <p:cNvPr id="21508" name="Picture 4">
            <a:extLst>
              <a:ext uri="{FF2B5EF4-FFF2-40B4-BE49-F238E27FC236}">
                <a16:creationId xmlns:a16="http://schemas.microsoft.com/office/drawing/2014/main" id="{351D6101-90F8-41AC-8507-EE27D03046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9740" y="4422056"/>
            <a:ext cx="357187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166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20" name="Rectangle 19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תיבת טקסט 1">
            <a:extLst>
              <a:ext uri="{FF2B5EF4-FFF2-40B4-BE49-F238E27FC236}">
                <a16:creationId xmlns:a16="http://schemas.microsoft.com/office/drawing/2014/main" id="{D29E316F-2FFD-44AF-AE80-46C72EAA9A8F}"/>
              </a:ext>
            </a:extLst>
          </p:cNvPr>
          <p:cNvSpPr txBox="1"/>
          <p:nvPr/>
        </p:nvSpPr>
        <p:spPr>
          <a:xfrm>
            <a:off x="640080" y="325369"/>
            <a:ext cx="4368602" cy="1956841"/>
          </a:xfrm>
          <a:prstGeom prst="rect">
            <a:avLst/>
          </a:prstGeom>
        </p:spPr>
        <p:txBody>
          <a:bodyPr vert="horz" lIns="91440" tIns="45720" rIns="91440" bIns="45720" rtlCol="0" anchor="b">
            <a:normAutofit fontScale="85000" lnSpcReduction="10000"/>
          </a:bodyPr>
          <a:lstStyle/>
          <a:p>
            <a:pPr algn="l" rtl="0">
              <a:lnSpc>
                <a:spcPct val="90000"/>
              </a:lnSpc>
              <a:spcBef>
                <a:spcPct val="0"/>
              </a:spcBef>
              <a:spcAft>
                <a:spcPts val="600"/>
              </a:spcAft>
            </a:pPr>
            <a:r>
              <a:rPr lang="en-US" sz="5400" b="1" dirty="0">
                <a:effectLst>
                  <a:outerShdw blurRad="38100" dist="38100" dir="2700000" algn="tl">
                    <a:srgbClr val="000000">
                      <a:alpha val="43137"/>
                    </a:srgbClr>
                  </a:outerShdw>
                </a:effectLst>
                <a:latin typeface="+mj-lt"/>
                <a:ea typeface="+mj-ea"/>
                <a:cs typeface="+mj-cs"/>
              </a:rPr>
              <a:t>Machine Learning-</a:t>
            </a:r>
          </a:p>
          <a:p>
            <a:pPr algn="l" rtl="0">
              <a:lnSpc>
                <a:spcPct val="90000"/>
              </a:lnSpc>
              <a:spcBef>
                <a:spcPct val="0"/>
              </a:spcBef>
              <a:spcAft>
                <a:spcPts val="600"/>
              </a:spcAft>
            </a:pPr>
            <a:r>
              <a:rPr lang="en-US" sz="5400" b="1" dirty="0">
                <a:effectLst>
                  <a:outerShdw blurRad="38100" dist="38100" dir="2700000" algn="tl">
                    <a:srgbClr val="000000">
                      <a:alpha val="43137"/>
                    </a:srgbClr>
                  </a:outerShdw>
                </a:effectLst>
                <a:latin typeface="+mj-lt"/>
                <a:ea typeface="+mj-ea"/>
                <a:cs typeface="+mj-cs"/>
              </a:rPr>
              <a:t>Lasso Regression</a:t>
            </a:r>
          </a:p>
        </p:txBody>
      </p:sp>
      <p:sp>
        <p:nvSpPr>
          <p:cNvPr id="1332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תיבת טקסט 2">
            <a:extLst>
              <a:ext uri="{FF2B5EF4-FFF2-40B4-BE49-F238E27FC236}">
                <a16:creationId xmlns:a16="http://schemas.microsoft.com/office/drawing/2014/main" id="{8B8BC3A7-B960-4585-9903-BBC0B3F7DFE5}"/>
              </a:ext>
            </a:extLst>
          </p:cNvPr>
          <p:cNvSpPr txBox="1"/>
          <p:nvPr/>
        </p:nvSpPr>
        <p:spPr>
          <a:xfrm>
            <a:off x="640080" y="2872899"/>
            <a:ext cx="4243589" cy="3320668"/>
          </a:xfrm>
          <a:custGeom>
            <a:avLst/>
            <a:gdLst>
              <a:gd name="connsiteX0" fmla="*/ 0 w 6179974"/>
              <a:gd name="connsiteY0" fmla="*/ 0 h 1631216"/>
              <a:gd name="connsiteX1" fmla="*/ 685415 w 6179974"/>
              <a:gd name="connsiteY1" fmla="*/ 0 h 1631216"/>
              <a:gd name="connsiteX2" fmla="*/ 1247231 w 6179974"/>
              <a:gd name="connsiteY2" fmla="*/ 0 h 1631216"/>
              <a:gd name="connsiteX3" fmla="*/ 1623648 w 6179974"/>
              <a:gd name="connsiteY3" fmla="*/ 0 h 1631216"/>
              <a:gd name="connsiteX4" fmla="*/ 2309063 w 6179974"/>
              <a:gd name="connsiteY4" fmla="*/ 0 h 1631216"/>
              <a:gd name="connsiteX5" fmla="*/ 2685480 w 6179974"/>
              <a:gd name="connsiteY5" fmla="*/ 0 h 1631216"/>
              <a:gd name="connsiteX6" fmla="*/ 3061896 w 6179974"/>
              <a:gd name="connsiteY6" fmla="*/ 0 h 1631216"/>
              <a:gd name="connsiteX7" fmla="*/ 3500113 w 6179974"/>
              <a:gd name="connsiteY7" fmla="*/ 0 h 1631216"/>
              <a:gd name="connsiteX8" fmla="*/ 3876529 w 6179974"/>
              <a:gd name="connsiteY8" fmla="*/ 0 h 1631216"/>
              <a:gd name="connsiteX9" fmla="*/ 4500145 w 6179974"/>
              <a:gd name="connsiteY9" fmla="*/ 0 h 1631216"/>
              <a:gd name="connsiteX10" fmla="*/ 5061961 w 6179974"/>
              <a:gd name="connsiteY10" fmla="*/ 0 h 1631216"/>
              <a:gd name="connsiteX11" fmla="*/ 5685576 w 6179974"/>
              <a:gd name="connsiteY11" fmla="*/ 0 h 1631216"/>
              <a:gd name="connsiteX12" fmla="*/ 6179974 w 6179974"/>
              <a:gd name="connsiteY12" fmla="*/ 0 h 1631216"/>
              <a:gd name="connsiteX13" fmla="*/ 6179974 w 6179974"/>
              <a:gd name="connsiteY13" fmla="*/ 560051 h 1631216"/>
              <a:gd name="connsiteX14" fmla="*/ 6179974 w 6179974"/>
              <a:gd name="connsiteY14" fmla="*/ 1054853 h 1631216"/>
              <a:gd name="connsiteX15" fmla="*/ 6179974 w 6179974"/>
              <a:gd name="connsiteY15" fmla="*/ 1631216 h 1631216"/>
              <a:gd name="connsiteX16" fmla="*/ 5494559 w 6179974"/>
              <a:gd name="connsiteY16" fmla="*/ 1631216 h 1631216"/>
              <a:gd name="connsiteX17" fmla="*/ 5118142 w 6179974"/>
              <a:gd name="connsiteY17" fmla="*/ 1631216 h 1631216"/>
              <a:gd name="connsiteX18" fmla="*/ 4494527 w 6179974"/>
              <a:gd name="connsiteY18" fmla="*/ 1631216 h 1631216"/>
              <a:gd name="connsiteX19" fmla="*/ 3809111 w 6179974"/>
              <a:gd name="connsiteY19" fmla="*/ 1631216 h 1631216"/>
              <a:gd name="connsiteX20" fmla="*/ 3247295 w 6179974"/>
              <a:gd name="connsiteY20" fmla="*/ 1631216 h 1631216"/>
              <a:gd name="connsiteX21" fmla="*/ 2809079 w 6179974"/>
              <a:gd name="connsiteY21" fmla="*/ 1631216 h 1631216"/>
              <a:gd name="connsiteX22" fmla="*/ 2123664 w 6179974"/>
              <a:gd name="connsiteY22" fmla="*/ 1631216 h 1631216"/>
              <a:gd name="connsiteX23" fmla="*/ 1438248 w 6179974"/>
              <a:gd name="connsiteY23" fmla="*/ 1631216 h 1631216"/>
              <a:gd name="connsiteX24" fmla="*/ 1000032 w 6179974"/>
              <a:gd name="connsiteY24" fmla="*/ 1631216 h 1631216"/>
              <a:gd name="connsiteX25" fmla="*/ 561816 w 6179974"/>
              <a:gd name="connsiteY25" fmla="*/ 1631216 h 1631216"/>
              <a:gd name="connsiteX26" fmla="*/ 0 w 6179974"/>
              <a:gd name="connsiteY26" fmla="*/ 1631216 h 1631216"/>
              <a:gd name="connsiteX27" fmla="*/ 0 w 6179974"/>
              <a:gd name="connsiteY27" fmla="*/ 1087477 h 1631216"/>
              <a:gd name="connsiteX28" fmla="*/ 0 w 6179974"/>
              <a:gd name="connsiteY28" fmla="*/ 592675 h 1631216"/>
              <a:gd name="connsiteX29" fmla="*/ 0 w 6179974"/>
              <a:gd name="connsiteY29" fmla="*/ 0 h 163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79974" h="1631216" fill="none" extrusionOk="0">
                <a:moveTo>
                  <a:pt x="0" y="0"/>
                </a:moveTo>
                <a:cubicBezTo>
                  <a:pt x="270065" y="-24253"/>
                  <a:pt x="531644" y="68670"/>
                  <a:pt x="685415" y="0"/>
                </a:cubicBezTo>
                <a:cubicBezTo>
                  <a:pt x="839186" y="-68670"/>
                  <a:pt x="991701" y="37064"/>
                  <a:pt x="1247231" y="0"/>
                </a:cubicBezTo>
                <a:cubicBezTo>
                  <a:pt x="1502761" y="-37064"/>
                  <a:pt x="1502812" y="9600"/>
                  <a:pt x="1623648" y="0"/>
                </a:cubicBezTo>
                <a:cubicBezTo>
                  <a:pt x="1744484" y="-9600"/>
                  <a:pt x="2148468" y="6023"/>
                  <a:pt x="2309063" y="0"/>
                </a:cubicBezTo>
                <a:cubicBezTo>
                  <a:pt x="2469659" y="-6023"/>
                  <a:pt x="2546889" y="44685"/>
                  <a:pt x="2685480" y="0"/>
                </a:cubicBezTo>
                <a:cubicBezTo>
                  <a:pt x="2824071" y="-44685"/>
                  <a:pt x="2979176" y="27352"/>
                  <a:pt x="3061896" y="0"/>
                </a:cubicBezTo>
                <a:cubicBezTo>
                  <a:pt x="3144616" y="-27352"/>
                  <a:pt x="3386848" y="29342"/>
                  <a:pt x="3500113" y="0"/>
                </a:cubicBezTo>
                <a:cubicBezTo>
                  <a:pt x="3613378" y="-29342"/>
                  <a:pt x="3735457" y="30749"/>
                  <a:pt x="3876529" y="0"/>
                </a:cubicBezTo>
                <a:cubicBezTo>
                  <a:pt x="4017601" y="-30749"/>
                  <a:pt x="4343439" y="66792"/>
                  <a:pt x="4500145" y="0"/>
                </a:cubicBezTo>
                <a:cubicBezTo>
                  <a:pt x="4656851" y="-66792"/>
                  <a:pt x="4849182" y="12676"/>
                  <a:pt x="5061961" y="0"/>
                </a:cubicBezTo>
                <a:cubicBezTo>
                  <a:pt x="5274740" y="-12676"/>
                  <a:pt x="5545432" y="41403"/>
                  <a:pt x="5685576" y="0"/>
                </a:cubicBezTo>
                <a:cubicBezTo>
                  <a:pt x="5825721" y="-41403"/>
                  <a:pt x="6071752" y="48611"/>
                  <a:pt x="6179974" y="0"/>
                </a:cubicBezTo>
                <a:cubicBezTo>
                  <a:pt x="6214345" y="178017"/>
                  <a:pt x="6163121" y="442761"/>
                  <a:pt x="6179974" y="560051"/>
                </a:cubicBezTo>
                <a:cubicBezTo>
                  <a:pt x="6196827" y="677341"/>
                  <a:pt x="6144227" y="909702"/>
                  <a:pt x="6179974" y="1054853"/>
                </a:cubicBezTo>
                <a:cubicBezTo>
                  <a:pt x="6215721" y="1200004"/>
                  <a:pt x="6136930" y="1455626"/>
                  <a:pt x="6179974" y="1631216"/>
                </a:cubicBezTo>
                <a:cubicBezTo>
                  <a:pt x="5882282" y="1686291"/>
                  <a:pt x="5679603" y="1625477"/>
                  <a:pt x="5494559" y="1631216"/>
                </a:cubicBezTo>
                <a:cubicBezTo>
                  <a:pt x="5309515" y="1636955"/>
                  <a:pt x="5216001" y="1591816"/>
                  <a:pt x="5118142" y="1631216"/>
                </a:cubicBezTo>
                <a:cubicBezTo>
                  <a:pt x="5020283" y="1670616"/>
                  <a:pt x="4720425" y="1592506"/>
                  <a:pt x="4494527" y="1631216"/>
                </a:cubicBezTo>
                <a:cubicBezTo>
                  <a:pt x="4268629" y="1669926"/>
                  <a:pt x="3973111" y="1588505"/>
                  <a:pt x="3809111" y="1631216"/>
                </a:cubicBezTo>
                <a:cubicBezTo>
                  <a:pt x="3645111" y="1673927"/>
                  <a:pt x="3423566" y="1616045"/>
                  <a:pt x="3247295" y="1631216"/>
                </a:cubicBezTo>
                <a:cubicBezTo>
                  <a:pt x="3071024" y="1646387"/>
                  <a:pt x="2995132" y="1607547"/>
                  <a:pt x="2809079" y="1631216"/>
                </a:cubicBezTo>
                <a:cubicBezTo>
                  <a:pt x="2623026" y="1654885"/>
                  <a:pt x="2446291" y="1585837"/>
                  <a:pt x="2123664" y="1631216"/>
                </a:cubicBezTo>
                <a:cubicBezTo>
                  <a:pt x="1801037" y="1676595"/>
                  <a:pt x="1581996" y="1573626"/>
                  <a:pt x="1438248" y="1631216"/>
                </a:cubicBezTo>
                <a:cubicBezTo>
                  <a:pt x="1294500" y="1688806"/>
                  <a:pt x="1150083" y="1581201"/>
                  <a:pt x="1000032" y="1631216"/>
                </a:cubicBezTo>
                <a:cubicBezTo>
                  <a:pt x="849981" y="1681231"/>
                  <a:pt x="690285" y="1619881"/>
                  <a:pt x="561816" y="1631216"/>
                </a:cubicBezTo>
                <a:cubicBezTo>
                  <a:pt x="433347" y="1642551"/>
                  <a:pt x="271249" y="1616715"/>
                  <a:pt x="0" y="1631216"/>
                </a:cubicBezTo>
                <a:cubicBezTo>
                  <a:pt x="-43551" y="1399418"/>
                  <a:pt x="52265" y="1217452"/>
                  <a:pt x="0" y="1087477"/>
                </a:cubicBezTo>
                <a:cubicBezTo>
                  <a:pt x="-52265" y="957502"/>
                  <a:pt x="54008" y="804708"/>
                  <a:pt x="0" y="592675"/>
                </a:cubicBezTo>
                <a:cubicBezTo>
                  <a:pt x="-54008" y="380642"/>
                  <a:pt x="30592" y="268120"/>
                  <a:pt x="0" y="0"/>
                </a:cubicBezTo>
                <a:close/>
              </a:path>
              <a:path w="6179974" h="1631216" stroke="0" extrusionOk="0">
                <a:moveTo>
                  <a:pt x="0" y="0"/>
                </a:moveTo>
                <a:cubicBezTo>
                  <a:pt x="204730" y="-69233"/>
                  <a:pt x="486313" y="30720"/>
                  <a:pt x="623616" y="0"/>
                </a:cubicBezTo>
                <a:cubicBezTo>
                  <a:pt x="760919" y="-30720"/>
                  <a:pt x="875055" y="40371"/>
                  <a:pt x="1123632" y="0"/>
                </a:cubicBezTo>
                <a:cubicBezTo>
                  <a:pt x="1372209" y="-40371"/>
                  <a:pt x="1538892" y="5174"/>
                  <a:pt x="1685447" y="0"/>
                </a:cubicBezTo>
                <a:cubicBezTo>
                  <a:pt x="1832002" y="-5174"/>
                  <a:pt x="2171192" y="45438"/>
                  <a:pt x="2370863" y="0"/>
                </a:cubicBezTo>
                <a:cubicBezTo>
                  <a:pt x="2570534" y="-45438"/>
                  <a:pt x="2800570" y="57046"/>
                  <a:pt x="3056278" y="0"/>
                </a:cubicBezTo>
                <a:cubicBezTo>
                  <a:pt x="3311987" y="-57046"/>
                  <a:pt x="3475172" y="53510"/>
                  <a:pt x="3618094" y="0"/>
                </a:cubicBezTo>
                <a:cubicBezTo>
                  <a:pt x="3761016" y="-53510"/>
                  <a:pt x="3934209" y="45213"/>
                  <a:pt x="4056310" y="0"/>
                </a:cubicBezTo>
                <a:cubicBezTo>
                  <a:pt x="4178411" y="-45213"/>
                  <a:pt x="4411596" y="52774"/>
                  <a:pt x="4618126" y="0"/>
                </a:cubicBezTo>
                <a:cubicBezTo>
                  <a:pt x="4824656" y="-52774"/>
                  <a:pt x="4846483" y="18050"/>
                  <a:pt x="4994543" y="0"/>
                </a:cubicBezTo>
                <a:cubicBezTo>
                  <a:pt x="5142603" y="-18050"/>
                  <a:pt x="5416355" y="45526"/>
                  <a:pt x="5618158" y="0"/>
                </a:cubicBezTo>
                <a:cubicBezTo>
                  <a:pt x="5819962" y="-45526"/>
                  <a:pt x="5992515" y="61749"/>
                  <a:pt x="6179974" y="0"/>
                </a:cubicBezTo>
                <a:cubicBezTo>
                  <a:pt x="6189694" y="189137"/>
                  <a:pt x="6167165" y="297115"/>
                  <a:pt x="6179974" y="576363"/>
                </a:cubicBezTo>
                <a:cubicBezTo>
                  <a:pt x="6192783" y="855611"/>
                  <a:pt x="6138059" y="904923"/>
                  <a:pt x="6179974" y="1071165"/>
                </a:cubicBezTo>
                <a:cubicBezTo>
                  <a:pt x="6221889" y="1237407"/>
                  <a:pt x="6166245" y="1504415"/>
                  <a:pt x="6179974" y="1631216"/>
                </a:cubicBezTo>
                <a:cubicBezTo>
                  <a:pt x="6005669" y="1657976"/>
                  <a:pt x="5785888" y="1577194"/>
                  <a:pt x="5618158" y="1631216"/>
                </a:cubicBezTo>
                <a:cubicBezTo>
                  <a:pt x="5450428" y="1685238"/>
                  <a:pt x="5357918" y="1618009"/>
                  <a:pt x="5241742" y="1631216"/>
                </a:cubicBezTo>
                <a:cubicBezTo>
                  <a:pt x="5125566" y="1644423"/>
                  <a:pt x="4867249" y="1623487"/>
                  <a:pt x="4556326" y="1631216"/>
                </a:cubicBezTo>
                <a:cubicBezTo>
                  <a:pt x="4245403" y="1638945"/>
                  <a:pt x="4179947" y="1601015"/>
                  <a:pt x="3932711" y="1631216"/>
                </a:cubicBezTo>
                <a:cubicBezTo>
                  <a:pt x="3685475" y="1661417"/>
                  <a:pt x="3451278" y="1558245"/>
                  <a:pt x="3309095" y="1631216"/>
                </a:cubicBezTo>
                <a:cubicBezTo>
                  <a:pt x="3166912" y="1704187"/>
                  <a:pt x="2857723" y="1577803"/>
                  <a:pt x="2685480" y="1631216"/>
                </a:cubicBezTo>
                <a:cubicBezTo>
                  <a:pt x="2513238" y="1684629"/>
                  <a:pt x="2357811" y="1607697"/>
                  <a:pt x="2185464" y="1631216"/>
                </a:cubicBezTo>
                <a:cubicBezTo>
                  <a:pt x="2013117" y="1654735"/>
                  <a:pt x="1884225" y="1630295"/>
                  <a:pt x="1747247" y="1631216"/>
                </a:cubicBezTo>
                <a:cubicBezTo>
                  <a:pt x="1610269" y="1632137"/>
                  <a:pt x="1265513" y="1613342"/>
                  <a:pt x="1123632" y="1631216"/>
                </a:cubicBezTo>
                <a:cubicBezTo>
                  <a:pt x="981752" y="1649090"/>
                  <a:pt x="832193" y="1587237"/>
                  <a:pt x="747215" y="1631216"/>
                </a:cubicBezTo>
                <a:cubicBezTo>
                  <a:pt x="662237" y="1675195"/>
                  <a:pt x="216860" y="1628548"/>
                  <a:pt x="0" y="1631216"/>
                </a:cubicBezTo>
                <a:cubicBezTo>
                  <a:pt x="-52293" y="1496675"/>
                  <a:pt x="10868" y="1308697"/>
                  <a:pt x="0" y="1071165"/>
                </a:cubicBezTo>
                <a:cubicBezTo>
                  <a:pt x="-10868" y="833633"/>
                  <a:pt x="61446" y="769519"/>
                  <a:pt x="0" y="543739"/>
                </a:cubicBezTo>
                <a:cubicBezTo>
                  <a:pt x="-61446" y="317959"/>
                  <a:pt x="50459" y="116968"/>
                  <a:pt x="0" y="0"/>
                </a:cubicBezTo>
                <a:close/>
              </a:path>
            </a:pathLst>
          </a:custGeom>
        </p:spPr>
        <p:txBody>
          <a:bodyPr vert="horz" lIns="91440" tIns="45720" rIns="91440" bIns="45720" rtlCol="0">
            <a:normAutofit/>
          </a:bodyPr>
          <a:lstStyle/>
          <a:p>
            <a:pPr indent="-228600" algn="l" rtl="0">
              <a:lnSpc>
                <a:spcPct val="90000"/>
              </a:lnSpc>
              <a:spcAft>
                <a:spcPts val="600"/>
              </a:spcAft>
              <a:buFont typeface="Arial" panose="020B0604020202020204" pitchFamily="34" charset="0"/>
              <a:buChar char="•"/>
            </a:pPr>
            <a:r>
              <a:rPr lang="en-US" dirty="0"/>
              <a:t>We will use Lasso regression because it has the ability to nullify parameters that do not improve the model. Also, the dataset isn't large enough and hence Lasso is a good choice as it would add a little bit bias but reduce variance greatly. Starting with alpha=0.1 We can use </a:t>
            </a:r>
            <a:r>
              <a:rPr lang="en-US" dirty="0" err="1"/>
              <a:t>crossvalidation</a:t>
            </a:r>
            <a:r>
              <a:rPr lang="en-US" dirty="0"/>
              <a:t> and check for many values for alpha to find best one, but I will save this process for the next model which I think will </a:t>
            </a:r>
            <a:r>
              <a:rPr lang="en-US" dirty="0" err="1"/>
              <a:t>procduce</a:t>
            </a:r>
            <a:r>
              <a:rPr lang="en-US" dirty="0"/>
              <a:t> better results.</a:t>
            </a:r>
          </a:p>
        </p:txBody>
      </p:sp>
      <p:pic>
        <p:nvPicPr>
          <p:cNvPr id="13318" name="Picture 6" descr="What Is Machine Learning and Why Companies Can&amp;#39;t Ignore It - WorkDone.AI">
            <a:extLst>
              <a:ext uri="{FF2B5EF4-FFF2-40B4-BE49-F238E27FC236}">
                <a16:creationId xmlns:a16="http://schemas.microsoft.com/office/drawing/2014/main" id="{46DFC5AC-9E00-4DBC-87D6-AA9F3D7A67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47" r="38327"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184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20" name="Rectangle 19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תיבת טקסט 1">
            <a:extLst>
              <a:ext uri="{FF2B5EF4-FFF2-40B4-BE49-F238E27FC236}">
                <a16:creationId xmlns:a16="http://schemas.microsoft.com/office/drawing/2014/main" id="{D29E316F-2FFD-44AF-AE80-46C72EAA9A8F}"/>
              </a:ext>
            </a:extLst>
          </p:cNvPr>
          <p:cNvSpPr txBox="1"/>
          <p:nvPr/>
        </p:nvSpPr>
        <p:spPr>
          <a:xfrm>
            <a:off x="640080" y="325369"/>
            <a:ext cx="4368602" cy="1956841"/>
          </a:xfrm>
          <a:prstGeom prst="rect">
            <a:avLst/>
          </a:prstGeom>
        </p:spPr>
        <p:txBody>
          <a:bodyPr vert="horz" lIns="91440" tIns="45720" rIns="91440" bIns="45720" rtlCol="0" anchor="b">
            <a:normAutofit fontScale="92500" lnSpcReduction="20000"/>
          </a:bodyPr>
          <a:lstStyle/>
          <a:p>
            <a:pPr algn="l" rtl="0">
              <a:lnSpc>
                <a:spcPct val="90000"/>
              </a:lnSpc>
              <a:spcBef>
                <a:spcPct val="0"/>
              </a:spcBef>
              <a:spcAft>
                <a:spcPts val="600"/>
              </a:spcAft>
            </a:pPr>
            <a:r>
              <a:rPr lang="en-US" sz="5400" b="1" dirty="0">
                <a:effectLst>
                  <a:outerShdw blurRad="38100" dist="38100" dir="2700000" algn="tl">
                    <a:srgbClr val="000000">
                      <a:alpha val="43137"/>
                    </a:srgbClr>
                  </a:outerShdw>
                </a:effectLst>
                <a:latin typeface="+mj-lt"/>
                <a:ea typeface="+mj-ea"/>
                <a:cs typeface="+mj-cs"/>
              </a:rPr>
              <a:t>Machine Learning-</a:t>
            </a:r>
          </a:p>
          <a:p>
            <a:pPr algn="l" rtl="0">
              <a:lnSpc>
                <a:spcPct val="90000"/>
              </a:lnSpc>
              <a:spcBef>
                <a:spcPct val="0"/>
              </a:spcBef>
              <a:spcAft>
                <a:spcPts val="600"/>
              </a:spcAft>
            </a:pPr>
            <a:r>
              <a:rPr lang="en-US" sz="5400" b="1" dirty="0">
                <a:effectLst>
                  <a:outerShdw blurRad="38100" dist="38100" dir="2700000" algn="tl">
                    <a:srgbClr val="000000">
                      <a:alpha val="43137"/>
                    </a:srgbClr>
                  </a:outerShdw>
                </a:effectLst>
                <a:latin typeface="+mj-lt"/>
                <a:ea typeface="+mj-ea"/>
                <a:cs typeface="+mj-cs"/>
              </a:rPr>
              <a:t>Lasso regression</a:t>
            </a:r>
          </a:p>
        </p:txBody>
      </p:sp>
      <p:sp>
        <p:nvSpPr>
          <p:cNvPr id="1332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תיבת טקסט 2">
            <a:extLst>
              <a:ext uri="{FF2B5EF4-FFF2-40B4-BE49-F238E27FC236}">
                <a16:creationId xmlns:a16="http://schemas.microsoft.com/office/drawing/2014/main" id="{8B8BC3A7-B960-4585-9903-BBC0B3F7DFE5}"/>
              </a:ext>
            </a:extLst>
          </p:cNvPr>
          <p:cNvSpPr txBox="1"/>
          <p:nvPr/>
        </p:nvSpPr>
        <p:spPr>
          <a:xfrm>
            <a:off x="640080" y="2872899"/>
            <a:ext cx="4243589" cy="3320668"/>
          </a:xfrm>
          <a:custGeom>
            <a:avLst/>
            <a:gdLst>
              <a:gd name="connsiteX0" fmla="*/ 0 w 6179974"/>
              <a:gd name="connsiteY0" fmla="*/ 0 h 1631216"/>
              <a:gd name="connsiteX1" fmla="*/ 685415 w 6179974"/>
              <a:gd name="connsiteY1" fmla="*/ 0 h 1631216"/>
              <a:gd name="connsiteX2" fmla="*/ 1247231 w 6179974"/>
              <a:gd name="connsiteY2" fmla="*/ 0 h 1631216"/>
              <a:gd name="connsiteX3" fmla="*/ 1623648 w 6179974"/>
              <a:gd name="connsiteY3" fmla="*/ 0 h 1631216"/>
              <a:gd name="connsiteX4" fmla="*/ 2309063 w 6179974"/>
              <a:gd name="connsiteY4" fmla="*/ 0 h 1631216"/>
              <a:gd name="connsiteX5" fmla="*/ 2685480 w 6179974"/>
              <a:gd name="connsiteY5" fmla="*/ 0 h 1631216"/>
              <a:gd name="connsiteX6" fmla="*/ 3061896 w 6179974"/>
              <a:gd name="connsiteY6" fmla="*/ 0 h 1631216"/>
              <a:gd name="connsiteX7" fmla="*/ 3500113 w 6179974"/>
              <a:gd name="connsiteY7" fmla="*/ 0 h 1631216"/>
              <a:gd name="connsiteX8" fmla="*/ 3876529 w 6179974"/>
              <a:gd name="connsiteY8" fmla="*/ 0 h 1631216"/>
              <a:gd name="connsiteX9" fmla="*/ 4500145 w 6179974"/>
              <a:gd name="connsiteY9" fmla="*/ 0 h 1631216"/>
              <a:gd name="connsiteX10" fmla="*/ 5061961 w 6179974"/>
              <a:gd name="connsiteY10" fmla="*/ 0 h 1631216"/>
              <a:gd name="connsiteX11" fmla="*/ 5685576 w 6179974"/>
              <a:gd name="connsiteY11" fmla="*/ 0 h 1631216"/>
              <a:gd name="connsiteX12" fmla="*/ 6179974 w 6179974"/>
              <a:gd name="connsiteY12" fmla="*/ 0 h 1631216"/>
              <a:gd name="connsiteX13" fmla="*/ 6179974 w 6179974"/>
              <a:gd name="connsiteY13" fmla="*/ 560051 h 1631216"/>
              <a:gd name="connsiteX14" fmla="*/ 6179974 w 6179974"/>
              <a:gd name="connsiteY14" fmla="*/ 1054853 h 1631216"/>
              <a:gd name="connsiteX15" fmla="*/ 6179974 w 6179974"/>
              <a:gd name="connsiteY15" fmla="*/ 1631216 h 1631216"/>
              <a:gd name="connsiteX16" fmla="*/ 5494559 w 6179974"/>
              <a:gd name="connsiteY16" fmla="*/ 1631216 h 1631216"/>
              <a:gd name="connsiteX17" fmla="*/ 5118142 w 6179974"/>
              <a:gd name="connsiteY17" fmla="*/ 1631216 h 1631216"/>
              <a:gd name="connsiteX18" fmla="*/ 4494527 w 6179974"/>
              <a:gd name="connsiteY18" fmla="*/ 1631216 h 1631216"/>
              <a:gd name="connsiteX19" fmla="*/ 3809111 w 6179974"/>
              <a:gd name="connsiteY19" fmla="*/ 1631216 h 1631216"/>
              <a:gd name="connsiteX20" fmla="*/ 3247295 w 6179974"/>
              <a:gd name="connsiteY20" fmla="*/ 1631216 h 1631216"/>
              <a:gd name="connsiteX21" fmla="*/ 2809079 w 6179974"/>
              <a:gd name="connsiteY21" fmla="*/ 1631216 h 1631216"/>
              <a:gd name="connsiteX22" fmla="*/ 2123664 w 6179974"/>
              <a:gd name="connsiteY22" fmla="*/ 1631216 h 1631216"/>
              <a:gd name="connsiteX23" fmla="*/ 1438248 w 6179974"/>
              <a:gd name="connsiteY23" fmla="*/ 1631216 h 1631216"/>
              <a:gd name="connsiteX24" fmla="*/ 1000032 w 6179974"/>
              <a:gd name="connsiteY24" fmla="*/ 1631216 h 1631216"/>
              <a:gd name="connsiteX25" fmla="*/ 561816 w 6179974"/>
              <a:gd name="connsiteY25" fmla="*/ 1631216 h 1631216"/>
              <a:gd name="connsiteX26" fmla="*/ 0 w 6179974"/>
              <a:gd name="connsiteY26" fmla="*/ 1631216 h 1631216"/>
              <a:gd name="connsiteX27" fmla="*/ 0 w 6179974"/>
              <a:gd name="connsiteY27" fmla="*/ 1087477 h 1631216"/>
              <a:gd name="connsiteX28" fmla="*/ 0 w 6179974"/>
              <a:gd name="connsiteY28" fmla="*/ 592675 h 1631216"/>
              <a:gd name="connsiteX29" fmla="*/ 0 w 6179974"/>
              <a:gd name="connsiteY29" fmla="*/ 0 h 163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79974" h="1631216" fill="none" extrusionOk="0">
                <a:moveTo>
                  <a:pt x="0" y="0"/>
                </a:moveTo>
                <a:cubicBezTo>
                  <a:pt x="270065" y="-24253"/>
                  <a:pt x="531644" y="68670"/>
                  <a:pt x="685415" y="0"/>
                </a:cubicBezTo>
                <a:cubicBezTo>
                  <a:pt x="839186" y="-68670"/>
                  <a:pt x="991701" y="37064"/>
                  <a:pt x="1247231" y="0"/>
                </a:cubicBezTo>
                <a:cubicBezTo>
                  <a:pt x="1502761" y="-37064"/>
                  <a:pt x="1502812" y="9600"/>
                  <a:pt x="1623648" y="0"/>
                </a:cubicBezTo>
                <a:cubicBezTo>
                  <a:pt x="1744484" y="-9600"/>
                  <a:pt x="2148468" y="6023"/>
                  <a:pt x="2309063" y="0"/>
                </a:cubicBezTo>
                <a:cubicBezTo>
                  <a:pt x="2469659" y="-6023"/>
                  <a:pt x="2546889" y="44685"/>
                  <a:pt x="2685480" y="0"/>
                </a:cubicBezTo>
                <a:cubicBezTo>
                  <a:pt x="2824071" y="-44685"/>
                  <a:pt x="2979176" y="27352"/>
                  <a:pt x="3061896" y="0"/>
                </a:cubicBezTo>
                <a:cubicBezTo>
                  <a:pt x="3144616" y="-27352"/>
                  <a:pt x="3386848" y="29342"/>
                  <a:pt x="3500113" y="0"/>
                </a:cubicBezTo>
                <a:cubicBezTo>
                  <a:pt x="3613378" y="-29342"/>
                  <a:pt x="3735457" y="30749"/>
                  <a:pt x="3876529" y="0"/>
                </a:cubicBezTo>
                <a:cubicBezTo>
                  <a:pt x="4017601" y="-30749"/>
                  <a:pt x="4343439" y="66792"/>
                  <a:pt x="4500145" y="0"/>
                </a:cubicBezTo>
                <a:cubicBezTo>
                  <a:pt x="4656851" y="-66792"/>
                  <a:pt x="4849182" y="12676"/>
                  <a:pt x="5061961" y="0"/>
                </a:cubicBezTo>
                <a:cubicBezTo>
                  <a:pt x="5274740" y="-12676"/>
                  <a:pt x="5545432" y="41403"/>
                  <a:pt x="5685576" y="0"/>
                </a:cubicBezTo>
                <a:cubicBezTo>
                  <a:pt x="5825721" y="-41403"/>
                  <a:pt x="6071752" y="48611"/>
                  <a:pt x="6179974" y="0"/>
                </a:cubicBezTo>
                <a:cubicBezTo>
                  <a:pt x="6214345" y="178017"/>
                  <a:pt x="6163121" y="442761"/>
                  <a:pt x="6179974" y="560051"/>
                </a:cubicBezTo>
                <a:cubicBezTo>
                  <a:pt x="6196827" y="677341"/>
                  <a:pt x="6144227" y="909702"/>
                  <a:pt x="6179974" y="1054853"/>
                </a:cubicBezTo>
                <a:cubicBezTo>
                  <a:pt x="6215721" y="1200004"/>
                  <a:pt x="6136930" y="1455626"/>
                  <a:pt x="6179974" y="1631216"/>
                </a:cubicBezTo>
                <a:cubicBezTo>
                  <a:pt x="5882282" y="1686291"/>
                  <a:pt x="5679603" y="1625477"/>
                  <a:pt x="5494559" y="1631216"/>
                </a:cubicBezTo>
                <a:cubicBezTo>
                  <a:pt x="5309515" y="1636955"/>
                  <a:pt x="5216001" y="1591816"/>
                  <a:pt x="5118142" y="1631216"/>
                </a:cubicBezTo>
                <a:cubicBezTo>
                  <a:pt x="5020283" y="1670616"/>
                  <a:pt x="4720425" y="1592506"/>
                  <a:pt x="4494527" y="1631216"/>
                </a:cubicBezTo>
                <a:cubicBezTo>
                  <a:pt x="4268629" y="1669926"/>
                  <a:pt x="3973111" y="1588505"/>
                  <a:pt x="3809111" y="1631216"/>
                </a:cubicBezTo>
                <a:cubicBezTo>
                  <a:pt x="3645111" y="1673927"/>
                  <a:pt x="3423566" y="1616045"/>
                  <a:pt x="3247295" y="1631216"/>
                </a:cubicBezTo>
                <a:cubicBezTo>
                  <a:pt x="3071024" y="1646387"/>
                  <a:pt x="2995132" y="1607547"/>
                  <a:pt x="2809079" y="1631216"/>
                </a:cubicBezTo>
                <a:cubicBezTo>
                  <a:pt x="2623026" y="1654885"/>
                  <a:pt x="2446291" y="1585837"/>
                  <a:pt x="2123664" y="1631216"/>
                </a:cubicBezTo>
                <a:cubicBezTo>
                  <a:pt x="1801037" y="1676595"/>
                  <a:pt x="1581996" y="1573626"/>
                  <a:pt x="1438248" y="1631216"/>
                </a:cubicBezTo>
                <a:cubicBezTo>
                  <a:pt x="1294500" y="1688806"/>
                  <a:pt x="1150083" y="1581201"/>
                  <a:pt x="1000032" y="1631216"/>
                </a:cubicBezTo>
                <a:cubicBezTo>
                  <a:pt x="849981" y="1681231"/>
                  <a:pt x="690285" y="1619881"/>
                  <a:pt x="561816" y="1631216"/>
                </a:cubicBezTo>
                <a:cubicBezTo>
                  <a:pt x="433347" y="1642551"/>
                  <a:pt x="271249" y="1616715"/>
                  <a:pt x="0" y="1631216"/>
                </a:cubicBezTo>
                <a:cubicBezTo>
                  <a:pt x="-43551" y="1399418"/>
                  <a:pt x="52265" y="1217452"/>
                  <a:pt x="0" y="1087477"/>
                </a:cubicBezTo>
                <a:cubicBezTo>
                  <a:pt x="-52265" y="957502"/>
                  <a:pt x="54008" y="804708"/>
                  <a:pt x="0" y="592675"/>
                </a:cubicBezTo>
                <a:cubicBezTo>
                  <a:pt x="-54008" y="380642"/>
                  <a:pt x="30592" y="268120"/>
                  <a:pt x="0" y="0"/>
                </a:cubicBezTo>
                <a:close/>
              </a:path>
              <a:path w="6179974" h="1631216" stroke="0" extrusionOk="0">
                <a:moveTo>
                  <a:pt x="0" y="0"/>
                </a:moveTo>
                <a:cubicBezTo>
                  <a:pt x="204730" y="-69233"/>
                  <a:pt x="486313" y="30720"/>
                  <a:pt x="623616" y="0"/>
                </a:cubicBezTo>
                <a:cubicBezTo>
                  <a:pt x="760919" y="-30720"/>
                  <a:pt x="875055" y="40371"/>
                  <a:pt x="1123632" y="0"/>
                </a:cubicBezTo>
                <a:cubicBezTo>
                  <a:pt x="1372209" y="-40371"/>
                  <a:pt x="1538892" y="5174"/>
                  <a:pt x="1685447" y="0"/>
                </a:cubicBezTo>
                <a:cubicBezTo>
                  <a:pt x="1832002" y="-5174"/>
                  <a:pt x="2171192" y="45438"/>
                  <a:pt x="2370863" y="0"/>
                </a:cubicBezTo>
                <a:cubicBezTo>
                  <a:pt x="2570534" y="-45438"/>
                  <a:pt x="2800570" y="57046"/>
                  <a:pt x="3056278" y="0"/>
                </a:cubicBezTo>
                <a:cubicBezTo>
                  <a:pt x="3311987" y="-57046"/>
                  <a:pt x="3475172" y="53510"/>
                  <a:pt x="3618094" y="0"/>
                </a:cubicBezTo>
                <a:cubicBezTo>
                  <a:pt x="3761016" y="-53510"/>
                  <a:pt x="3934209" y="45213"/>
                  <a:pt x="4056310" y="0"/>
                </a:cubicBezTo>
                <a:cubicBezTo>
                  <a:pt x="4178411" y="-45213"/>
                  <a:pt x="4411596" y="52774"/>
                  <a:pt x="4618126" y="0"/>
                </a:cubicBezTo>
                <a:cubicBezTo>
                  <a:pt x="4824656" y="-52774"/>
                  <a:pt x="4846483" y="18050"/>
                  <a:pt x="4994543" y="0"/>
                </a:cubicBezTo>
                <a:cubicBezTo>
                  <a:pt x="5142603" y="-18050"/>
                  <a:pt x="5416355" y="45526"/>
                  <a:pt x="5618158" y="0"/>
                </a:cubicBezTo>
                <a:cubicBezTo>
                  <a:pt x="5819962" y="-45526"/>
                  <a:pt x="5992515" y="61749"/>
                  <a:pt x="6179974" y="0"/>
                </a:cubicBezTo>
                <a:cubicBezTo>
                  <a:pt x="6189694" y="189137"/>
                  <a:pt x="6167165" y="297115"/>
                  <a:pt x="6179974" y="576363"/>
                </a:cubicBezTo>
                <a:cubicBezTo>
                  <a:pt x="6192783" y="855611"/>
                  <a:pt x="6138059" y="904923"/>
                  <a:pt x="6179974" y="1071165"/>
                </a:cubicBezTo>
                <a:cubicBezTo>
                  <a:pt x="6221889" y="1237407"/>
                  <a:pt x="6166245" y="1504415"/>
                  <a:pt x="6179974" y="1631216"/>
                </a:cubicBezTo>
                <a:cubicBezTo>
                  <a:pt x="6005669" y="1657976"/>
                  <a:pt x="5785888" y="1577194"/>
                  <a:pt x="5618158" y="1631216"/>
                </a:cubicBezTo>
                <a:cubicBezTo>
                  <a:pt x="5450428" y="1685238"/>
                  <a:pt x="5357918" y="1618009"/>
                  <a:pt x="5241742" y="1631216"/>
                </a:cubicBezTo>
                <a:cubicBezTo>
                  <a:pt x="5125566" y="1644423"/>
                  <a:pt x="4867249" y="1623487"/>
                  <a:pt x="4556326" y="1631216"/>
                </a:cubicBezTo>
                <a:cubicBezTo>
                  <a:pt x="4245403" y="1638945"/>
                  <a:pt x="4179947" y="1601015"/>
                  <a:pt x="3932711" y="1631216"/>
                </a:cubicBezTo>
                <a:cubicBezTo>
                  <a:pt x="3685475" y="1661417"/>
                  <a:pt x="3451278" y="1558245"/>
                  <a:pt x="3309095" y="1631216"/>
                </a:cubicBezTo>
                <a:cubicBezTo>
                  <a:pt x="3166912" y="1704187"/>
                  <a:pt x="2857723" y="1577803"/>
                  <a:pt x="2685480" y="1631216"/>
                </a:cubicBezTo>
                <a:cubicBezTo>
                  <a:pt x="2513238" y="1684629"/>
                  <a:pt x="2357811" y="1607697"/>
                  <a:pt x="2185464" y="1631216"/>
                </a:cubicBezTo>
                <a:cubicBezTo>
                  <a:pt x="2013117" y="1654735"/>
                  <a:pt x="1884225" y="1630295"/>
                  <a:pt x="1747247" y="1631216"/>
                </a:cubicBezTo>
                <a:cubicBezTo>
                  <a:pt x="1610269" y="1632137"/>
                  <a:pt x="1265513" y="1613342"/>
                  <a:pt x="1123632" y="1631216"/>
                </a:cubicBezTo>
                <a:cubicBezTo>
                  <a:pt x="981752" y="1649090"/>
                  <a:pt x="832193" y="1587237"/>
                  <a:pt x="747215" y="1631216"/>
                </a:cubicBezTo>
                <a:cubicBezTo>
                  <a:pt x="662237" y="1675195"/>
                  <a:pt x="216860" y="1628548"/>
                  <a:pt x="0" y="1631216"/>
                </a:cubicBezTo>
                <a:cubicBezTo>
                  <a:pt x="-52293" y="1496675"/>
                  <a:pt x="10868" y="1308697"/>
                  <a:pt x="0" y="1071165"/>
                </a:cubicBezTo>
                <a:cubicBezTo>
                  <a:pt x="-10868" y="833633"/>
                  <a:pt x="61446" y="769519"/>
                  <a:pt x="0" y="543739"/>
                </a:cubicBezTo>
                <a:cubicBezTo>
                  <a:pt x="-61446" y="317959"/>
                  <a:pt x="50459" y="116968"/>
                  <a:pt x="0" y="0"/>
                </a:cubicBezTo>
                <a:close/>
              </a:path>
            </a:pathLst>
          </a:custGeom>
        </p:spPr>
        <p:txBody>
          <a:bodyPr vert="horz" lIns="91440" tIns="45720" rIns="91440" bIns="45720" rtlCol="0">
            <a:normAutofit/>
          </a:bodyPr>
          <a:lstStyle/>
          <a:p>
            <a:pPr indent="-228600" algn="l" rtl="0">
              <a:lnSpc>
                <a:spcPct val="90000"/>
              </a:lnSpc>
              <a:spcAft>
                <a:spcPts val="600"/>
              </a:spcAft>
              <a:buFont typeface="Arial" panose="020B0604020202020204" pitchFamily="34" charset="0"/>
              <a:buChar char="•"/>
            </a:pPr>
            <a:r>
              <a:rPr lang="en-US" dirty="0"/>
              <a:t>We used the lasso regression on data set that refers to neighborhood </a:t>
            </a:r>
          </a:p>
          <a:p>
            <a:pPr indent="-228600" algn="l" rtl="0">
              <a:lnSpc>
                <a:spcPct val="90000"/>
              </a:lnSpc>
              <a:spcAft>
                <a:spcPts val="600"/>
              </a:spcAft>
              <a:buFont typeface="Arial" panose="020B0604020202020204" pitchFamily="34" charset="0"/>
              <a:buChar char="•"/>
            </a:pPr>
            <a:r>
              <a:rPr lang="en-US" dirty="0"/>
              <a:t>The R2 is : </a:t>
            </a:r>
          </a:p>
        </p:txBody>
      </p:sp>
      <p:pic>
        <p:nvPicPr>
          <p:cNvPr id="13318" name="Picture 6" descr="What Is Machine Learning and Why Companies Can&amp;#39;t Ignore It - WorkDone.AI">
            <a:extLst>
              <a:ext uri="{FF2B5EF4-FFF2-40B4-BE49-F238E27FC236}">
                <a16:creationId xmlns:a16="http://schemas.microsoft.com/office/drawing/2014/main" id="{46DFC5AC-9E00-4DBC-87D6-AA9F3D7A67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47" r="38327"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pic>
        <p:nvPicPr>
          <p:cNvPr id="4" name="תמונה 3">
            <a:extLst>
              <a:ext uri="{FF2B5EF4-FFF2-40B4-BE49-F238E27FC236}">
                <a16:creationId xmlns:a16="http://schemas.microsoft.com/office/drawing/2014/main" id="{F455F3D7-6B8E-4150-AA64-C47E888296BA}"/>
              </a:ext>
            </a:extLst>
          </p:cNvPr>
          <p:cNvPicPr>
            <a:picLocks noChangeAspect="1"/>
          </p:cNvPicPr>
          <p:nvPr/>
        </p:nvPicPr>
        <p:blipFill>
          <a:blip r:embed="rId3"/>
          <a:stretch>
            <a:fillRect/>
          </a:stretch>
        </p:blipFill>
        <p:spPr>
          <a:xfrm>
            <a:off x="1989241" y="3429000"/>
            <a:ext cx="3334215" cy="562053"/>
          </a:xfrm>
          <a:prstGeom prst="rect">
            <a:avLst/>
          </a:prstGeom>
        </p:spPr>
      </p:pic>
      <p:pic>
        <p:nvPicPr>
          <p:cNvPr id="5" name="תמונה 4">
            <a:extLst>
              <a:ext uri="{FF2B5EF4-FFF2-40B4-BE49-F238E27FC236}">
                <a16:creationId xmlns:a16="http://schemas.microsoft.com/office/drawing/2014/main" id="{7830F26B-AAC5-4899-BF1F-904F5F80B62D}"/>
              </a:ext>
            </a:extLst>
          </p:cNvPr>
          <p:cNvPicPr>
            <a:picLocks noChangeAspect="1"/>
          </p:cNvPicPr>
          <p:nvPr/>
        </p:nvPicPr>
        <p:blipFill>
          <a:blip r:embed="rId4"/>
          <a:stretch>
            <a:fillRect/>
          </a:stretch>
        </p:blipFill>
        <p:spPr>
          <a:xfrm>
            <a:off x="822901" y="3947852"/>
            <a:ext cx="2425123" cy="2910148"/>
          </a:xfrm>
          <a:prstGeom prst="rect">
            <a:avLst/>
          </a:prstGeom>
        </p:spPr>
      </p:pic>
    </p:spTree>
    <p:extLst>
      <p:ext uri="{BB962C8B-B14F-4D97-AF65-F5344CB8AC3E}">
        <p14:creationId xmlns:p14="http://schemas.microsoft.com/office/powerpoint/2010/main" val="3287477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20" name="Rectangle 19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תיבת טקסט 1">
            <a:extLst>
              <a:ext uri="{FF2B5EF4-FFF2-40B4-BE49-F238E27FC236}">
                <a16:creationId xmlns:a16="http://schemas.microsoft.com/office/drawing/2014/main" id="{D29E316F-2FFD-44AF-AE80-46C72EAA9A8F}"/>
              </a:ext>
            </a:extLst>
          </p:cNvPr>
          <p:cNvSpPr txBox="1"/>
          <p:nvPr/>
        </p:nvSpPr>
        <p:spPr>
          <a:xfrm>
            <a:off x="640080" y="325369"/>
            <a:ext cx="4368602" cy="1956841"/>
          </a:xfrm>
          <a:prstGeom prst="rect">
            <a:avLst/>
          </a:prstGeom>
        </p:spPr>
        <p:txBody>
          <a:bodyPr vert="horz" lIns="91440" tIns="45720" rIns="91440" bIns="45720" rtlCol="0" anchor="b">
            <a:normAutofit/>
          </a:bodyPr>
          <a:lstStyle/>
          <a:p>
            <a:pPr algn="l" rtl="0">
              <a:lnSpc>
                <a:spcPct val="90000"/>
              </a:lnSpc>
              <a:spcBef>
                <a:spcPct val="0"/>
              </a:spcBef>
              <a:spcAft>
                <a:spcPts val="600"/>
              </a:spcAft>
            </a:pPr>
            <a:r>
              <a:rPr lang="en-US" sz="5400" b="1" dirty="0">
                <a:effectLst>
                  <a:outerShdw blurRad="38100" dist="38100" dir="2700000" algn="tl">
                    <a:srgbClr val="000000">
                      <a:alpha val="43137"/>
                    </a:srgbClr>
                  </a:outerShdw>
                </a:effectLst>
                <a:latin typeface="+mj-lt"/>
                <a:ea typeface="+mj-ea"/>
                <a:cs typeface="+mj-cs"/>
              </a:rPr>
              <a:t>Conclusion</a:t>
            </a:r>
          </a:p>
        </p:txBody>
      </p:sp>
      <p:sp>
        <p:nvSpPr>
          <p:cNvPr id="1332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8" name="Picture 6" descr="What Is Machine Learning and Why Companies Can&amp;#39;t Ignore It - WorkDone.AI">
            <a:extLst>
              <a:ext uri="{FF2B5EF4-FFF2-40B4-BE49-F238E27FC236}">
                <a16:creationId xmlns:a16="http://schemas.microsoft.com/office/drawing/2014/main" id="{46DFC5AC-9E00-4DBC-87D6-AA9F3D7A67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47" r="38327"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5" name="תיבת טקסט 14">
            <a:extLst>
              <a:ext uri="{FF2B5EF4-FFF2-40B4-BE49-F238E27FC236}">
                <a16:creationId xmlns:a16="http://schemas.microsoft.com/office/drawing/2014/main" id="{8D4B8153-280A-4A9F-B99B-F6700AA0FC70}"/>
              </a:ext>
            </a:extLst>
          </p:cNvPr>
          <p:cNvSpPr txBox="1"/>
          <p:nvPr/>
        </p:nvSpPr>
        <p:spPr>
          <a:xfrm>
            <a:off x="104775" y="2605282"/>
            <a:ext cx="5467349" cy="4216132"/>
          </a:xfrm>
          <a:custGeom>
            <a:avLst/>
            <a:gdLst>
              <a:gd name="connsiteX0" fmla="*/ 0 w 6179974"/>
              <a:gd name="connsiteY0" fmla="*/ 0 h 1631216"/>
              <a:gd name="connsiteX1" fmla="*/ 685415 w 6179974"/>
              <a:gd name="connsiteY1" fmla="*/ 0 h 1631216"/>
              <a:gd name="connsiteX2" fmla="*/ 1247231 w 6179974"/>
              <a:gd name="connsiteY2" fmla="*/ 0 h 1631216"/>
              <a:gd name="connsiteX3" fmla="*/ 1623648 w 6179974"/>
              <a:gd name="connsiteY3" fmla="*/ 0 h 1631216"/>
              <a:gd name="connsiteX4" fmla="*/ 2309063 w 6179974"/>
              <a:gd name="connsiteY4" fmla="*/ 0 h 1631216"/>
              <a:gd name="connsiteX5" fmla="*/ 2685480 w 6179974"/>
              <a:gd name="connsiteY5" fmla="*/ 0 h 1631216"/>
              <a:gd name="connsiteX6" fmla="*/ 3061896 w 6179974"/>
              <a:gd name="connsiteY6" fmla="*/ 0 h 1631216"/>
              <a:gd name="connsiteX7" fmla="*/ 3500113 w 6179974"/>
              <a:gd name="connsiteY7" fmla="*/ 0 h 1631216"/>
              <a:gd name="connsiteX8" fmla="*/ 3876529 w 6179974"/>
              <a:gd name="connsiteY8" fmla="*/ 0 h 1631216"/>
              <a:gd name="connsiteX9" fmla="*/ 4500145 w 6179974"/>
              <a:gd name="connsiteY9" fmla="*/ 0 h 1631216"/>
              <a:gd name="connsiteX10" fmla="*/ 5061961 w 6179974"/>
              <a:gd name="connsiteY10" fmla="*/ 0 h 1631216"/>
              <a:gd name="connsiteX11" fmla="*/ 5685576 w 6179974"/>
              <a:gd name="connsiteY11" fmla="*/ 0 h 1631216"/>
              <a:gd name="connsiteX12" fmla="*/ 6179974 w 6179974"/>
              <a:gd name="connsiteY12" fmla="*/ 0 h 1631216"/>
              <a:gd name="connsiteX13" fmla="*/ 6179974 w 6179974"/>
              <a:gd name="connsiteY13" fmla="*/ 560051 h 1631216"/>
              <a:gd name="connsiteX14" fmla="*/ 6179974 w 6179974"/>
              <a:gd name="connsiteY14" fmla="*/ 1054853 h 1631216"/>
              <a:gd name="connsiteX15" fmla="*/ 6179974 w 6179974"/>
              <a:gd name="connsiteY15" fmla="*/ 1631216 h 1631216"/>
              <a:gd name="connsiteX16" fmla="*/ 5494559 w 6179974"/>
              <a:gd name="connsiteY16" fmla="*/ 1631216 h 1631216"/>
              <a:gd name="connsiteX17" fmla="*/ 5118142 w 6179974"/>
              <a:gd name="connsiteY17" fmla="*/ 1631216 h 1631216"/>
              <a:gd name="connsiteX18" fmla="*/ 4494527 w 6179974"/>
              <a:gd name="connsiteY18" fmla="*/ 1631216 h 1631216"/>
              <a:gd name="connsiteX19" fmla="*/ 3809111 w 6179974"/>
              <a:gd name="connsiteY19" fmla="*/ 1631216 h 1631216"/>
              <a:gd name="connsiteX20" fmla="*/ 3247295 w 6179974"/>
              <a:gd name="connsiteY20" fmla="*/ 1631216 h 1631216"/>
              <a:gd name="connsiteX21" fmla="*/ 2809079 w 6179974"/>
              <a:gd name="connsiteY21" fmla="*/ 1631216 h 1631216"/>
              <a:gd name="connsiteX22" fmla="*/ 2123664 w 6179974"/>
              <a:gd name="connsiteY22" fmla="*/ 1631216 h 1631216"/>
              <a:gd name="connsiteX23" fmla="*/ 1438248 w 6179974"/>
              <a:gd name="connsiteY23" fmla="*/ 1631216 h 1631216"/>
              <a:gd name="connsiteX24" fmla="*/ 1000032 w 6179974"/>
              <a:gd name="connsiteY24" fmla="*/ 1631216 h 1631216"/>
              <a:gd name="connsiteX25" fmla="*/ 561816 w 6179974"/>
              <a:gd name="connsiteY25" fmla="*/ 1631216 h 1631216"/>
              <a:gd name="connsiteX26" fmla="*/ 0 w 6179974"/>
              <a:gd name="connsiteY26" fmla="*/ 1631216 h 1631216"/>
              <a:gd name="connsiteX27" fmla="*/ 0 w 6179974"/>
              <a:gd name="connsiteY27" fmla="*/ 1087477 h 1631216"/>
              <a:gd name="connsiteX28" fmla="*/ 0 w 6179974"/>
              <a:gd name="connsiteY28" fmla="*/ 592675 h 1631216"/>
              <a:gd name="connsiteX29" fmla="*/ 0 w 6179974"/>
              <a:gd name="connsiteY29" fmla="*/ 0 h 163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79974" h="1631216" fill="none" extrusionOk="0">
                <a:moveTo>
                  <a:pt x="0" y="0"/>
                </a:moveTo>
                <a:cubicBezTo>
                  <a:pt x="270065" y="-24253"/>
                  <a:pt x="531644" y="68670"/>
                  <a:pt x="685415" y="0"/>
                </a:cubicBezTo>
                <a:cubicBezTo>
                  <a:pt x="839186" y="-68670"/>
                  <a:pt x="991701" y="37064"/>
                  <a:pt x="1247231" y="0"/>
                </a:cubicBezTo>
                <a:cubicBezTo>
                  <a:pt x="1502761" y="-37064"/>
                  <a:pt x="1502812" y="9600"/>
                  <a:pt x="1623648" y="0"/>
                </a:cubicBezTo>
                <a:cubicBezTo>
                  <a:pt x="1744484" y="-9600"/>
                  <a:pt x="2148468" y="6023"/>
                  <a:pt x="2309063" y="0"/>
                </a:cubicBezTo>
                <a:cubicBezTo>
                  <a:pt x="2469659" y="-6023"/>
                  <a:pt x="2546889" y="44685"/>
                  <a:pt x="2685480" y="0"/>
                </a:cubicBezTo>
                <a:cubicBezTo>
                  <a:pt x="2824071" y="-44685"/>
                  <a:pt x="2979176" y="27352"/>
                  <a:pt x="3061896" y="0"/>
                </a:cubicBezTo>
                <a:cubicBezTo>
                  <a:pt x="3144616" y="-27352"/>
                  <a:pt x="3386848" y="29342"/>
                  <a:pt x="3500113" y="0"/>
                </a:cubicBezTo>
                <a:cubicBezTo>
                  <a:pt x="3613378" y="-29342"/>
                  <a:pt x="3735457" y="30749"/>
                  <a:pt x="3876529" y="0"/>
                </a:cubicBezTo>
                <a:cubicBezTo>
                  <a:pt x="4017601" y="-30749"/>
                  <a:pt x="4343439" y="66792"/>
                  <a:pt x="4500145" y="0"/>
                </a:cubicBezTo>
                <a:cubicBezTo>
                  <a:pt x="4656851" y="-66792"/>
                  <a:pt x="4849182" y="12676"/>
                  <a:pt x="5061961" y="0"/>
                </a:cubicBezTo>
                <a:cubicBezTo>
                  <a:pt x="5274740" y="-12676"/>
                  <a:pt x="5545432" y="41403"/>
                  <a:pt x="5685576" y="0"/>
                </a:cubicBezTo>
                <a:cubicBezTo>
                  <a:pt x="5825721" y="-41403"/>
                  <a:pt x="6071752" y="48611"/>
                  <a:pt x="6179974" y="0"/>
                </a:cubicBezTo>
                <a:cubicBezTo>
                  <a:pt x="6214345" y="178017"/>
                  <a:pt x="6163121" y="442761"/>
                  <a:pt x="6179974" y="560051"/>
                </a:cubicBezTo>
                <a:cubicBezTo>
                  <a:pt x="6196827" y="677341"/>
                  <a:pt x="6144227" y="909702"/>
                  <a:pt x="6179974" y="1054853"/>
                </a:cubicBezTo>
                <a:cubicBezTo>
                  <a:pt x="6215721" y="1200004"/>
                  <a:pt x="6136930" y="1455626"/>
                  <a:pt x="6179974" y="1631216"/>
                </a:cubicBezTo>
                <a:cubicBezTo>
                  <a:pt x="5882282" y="1686291"/>
                  <a:pt x="5679603" y="1625477"/>
                  <a:pt x="5494559" y="1631216"/>
                </a:cubicBezTo>
                <a:cubicBezTo>
                  <a:pt x="5309515" y="1636955"/>
                  <a:pt x="5216001" y="1591816"/>
                  <a:pt x="5118142" y="1631216"/>
                </a:cubicBezTo>
                <a:cubicBezTo>
                  <a:pt x="5020283" y="1670616"/>
                  <a:pt x="4720425" y="1592506"/>
                  <a:pt x="4494527" y="1631216"/>
                </a:cubicBezTo>
                <a:cubicBezTo>
                  <a:pt x="4268629" y="1669926"/>
                  <a:pt x="3973111" y="1588505"/>
                  <a:pt x="3809111" y="1631216"/>
                </a:cubicBezTo>
                <a:cubicBezTo>
                  <a:pt x="3645111" y="1673927"/>
                  <a:pt x="3423566" y="1616045"/>
                  <a:pt x="3247295" y="1631216"/>
                </a:cubicBezTo>
                <a:cubicBezTo>
                  <a:pt x="3071024" y="1646387"/>
                  <a:pt x="2995132" y="1607547"/>
                  <a:pt x="2809079" y="1631216"/>
                </a:cubicBezTo>
                <a:cubicBezTo>
                  <a:pt x="2623026" y="1654885"/>
                  <a:pt x="2446291" y="1585837"/>
                  <a:pt x="2123664" y="1631216"/>
                </a:cubicBezTo>
                <a:cubicBezTo>
                  <a:pt x="1801037" y="1676595"/>
                  <a:pt x="1581996" y="1573626"/>
                  <a:pt x="1438248" y="1631216"/>
                </a:cubicBezTo>
                <a:cubicBezTo>
                  <a:pt x="1294500" y="1688806"/>
                  <a:pt x="1150083" y="1581201"/>
                  <a:pt x="1000032" y="1631216"/>
                </a:cubicBezTo>
                <a:cubicBezTo>
                  <a:pt x="849981" y="1681231"/>
                  <a:pt x="690285" y="1619881"/>
                  <a:pt x="561816" y="1631216"/>
                </a:cubicBezTo>
                <a:cubicBezTo>
                  <a:pt x="433347" y="1642551"/>
                  <a:pt x="271249" y="1616715"/>
                  <a:pt x="0" y="1631216"/>
                </a:cubicBezTo>
                <a:cubicBezTo>
                  <a:pt x="-43551" y="1399418"/>
                  <a:pt x="52265" y="1217452"/>
                  <a:pt x="0" y="1087477"/>
                </a:cubicBezTo>
                <a:cubicBezTo>
                  <a:pt x="-52265" y="957502"/>
                  <a:pt x="54008" y="804708"/>
                  <a:pt x="0" y="592675"/>
                </a:cubicBezTo>
                <a:cubicBezTo>
                  <a:pt x="-54008" y="380642"/>
                  <a:pt x="30592" y="268120"/>
                  <a:pt x="0" y="0"/>
                </a:cubicBezTo>
                <a:close/>
              </a:path>
              <a:path w="6179974" h="1631216" stroke="0" extrusionOk="0">
                <a:moveTo>
                  <a:pt x="0" y="0"/>
                </a:moveTo>
                <a:cubicBezTo>
                  <a:pt x="204730" y="-69233"/>
                  <a:pt x="486313" y="30720"/>
                  <a:pt x="623616" y="0"/>
                </a:cubicBezTo>
                <a:cubicBezTo>
                  <a:pt x="760919" y="-30720"/>
                  <a:pt x="875055" y="40371"/>
                  <a:pt x="1123632" y="0"/>
                </a:cubicBezTo>
                <a:cubicBezTo>
                  <a:pt x="1372209" y="-40371"/>
                  <a:pt x="1538892" y="5174"/>
                  <a:pt x="1685447" y="0"/>
                </a:cubicBezTo>
                <a:cubicBezTo>
                  <a:pt x="1832002" y="-5174"/>
                  <a:pt x="2171192" y="45438"/>
                  <a:pt x="2370863" y="0"/>
                </a:cubicBezTo>
                <a:cubicBezTo>
                  <a:pt x="2570534" y="-45438"/>
                  <a:pt x="2800570" y="57046"/>
                  <a:pt x="3056278" y="0"/>
                </a:cubicBezTo>
                <a:cubicBezTo>
                  <a:pt x="3311987" y="-57046"/>
                  <a:pt x="3475172" y="53510"/>
                  <a:pt x="3618094" y="0"/>
                </a:cubicBezTo>
                <a:cubicBezTo>
                  <a:pt x="3761016" y="-53510"/>
                  <a:pt x="3934209" y="45213"/>
                  <a:pt x="4056310" y="0"/>
                </a:cubicBezTo>
                <a:cubicBezTo>
                  <a:pt x="4178411" y="-45213"/>
                  <a:pt x="4411596" y="52774"/>
                  <a:pt x="4618126" y="0"/>
                </a:cubicBezTo>
                <a:cubicBezTo>
                  <a:pt x="4824656" y="-52774"/>
                  <a:pt x="4846483" y="18050"/>
                  <a:pt x="4994543" y="0"/>
                </a:cubicBezTo>
                <a:cubicBezTo>
                  <a:pt x="5142603" y="-18050"/>
                  <a:pt x="5416355" y="45526"/>
                  <a:pt x="5618158" y="0"/>
                </a:cubicBezTo>
                <a:cubicBezTo>
                  <a:pt x="5819962" y="-45526"/>
                  <a:pt x="5992515" y="61749"/>
                  <a:pt x="6179974" y="0"/>
                </a:cubicBezTo>
                <a:cubicBezTo>
                  <a:pt x="6189694" y="189137"/>
                  <a:pt x="6167165" y="297115"/>
                  <a:pt x="6179974" y="576363"/>
                </a:cubicBezTo>
                <a:cubicBezTo>
                  <a:pt x="6192783" y="855611"/>
                  <a:pt x="6138059" y="904923"/>
                  <a:pt x="6179974" y="1071165"/>
                </a:cubicBezTo>
                <a:cubicBezTo>
                  <a:pt x="6221889" y="1237407"/>
                  <a:pt x="6166245" y="1504415"/>
                  <a:pt x="6179974" y="1631216"/>
                </a:cubicBezTo>
                <a:cubicBezTo>
                  <a:pt x="6005669" y="1657976"/>
                  <a:pt x="5785888" y="1577194"/>
                  <a:pt x="5618158" y="1631216"/>
                </a:cubicBezTo>
                <a:cubicBezTo>
                  <a:pt x="5450428" y="1685238"/>
                  <a:pt x="5357918" y="1618009"/>
                  <a:pt x="5241742" y="1631216"/>
                </a:cubicBezTo>
                <a:cubicBezTo>
                  <a:pt x="5125566" y="1644423"/>
                  <a:pt x="4867249" y="1623487"/>
                  <a:pt x="4556326" y="1631216"/>
                </a:cubicBezTo>
                <a:cubicBezTo>
                  <a:pt x="4245403" y="1638945"/>
                  <a:pt x="4179947" y="1601015"/>
                  <a:pt x="3932711" y="1631216"/>
                </a:cubicBezTo>
                <a:cubicBezTo>
                  <a:pt x="3685475" y="1661417"/>
                  <a:pt x="3451278" y="1558245"/>
                  <a:pt x="3309095" y="1631216"/>
                </a:cubicBezTo>
                <a:cubicBezTo>
                  <a:pt x="3166912" y="1704187"/>
                  <a:pt x="2857723" y="1577803"/>
                  <a:pt x="2685480" y="1631216"/>
                </a:cubicBezTo>
                <a:cubicBezTo>
                  <a:pt x="2513238" y="1684629"/>
                  <a:pt x="2357811" y="1607697"/>
                  <a:pt x="2185464" y="1631216"/>
                </a:cubicBezTo>
                <a:cubicBezTo>
                  <a:pt x="2013117" y="1654735"/>
                  <a:pt x="1884225" y="1630295"/>
                  <a:pt x="1747247" y="1631216"/>
                </a:cubicBezTo>
                <a:cubicBezTo>
                  <a:pt x="1610269" y="1632137"/>
                  <a:pt x="1265513" y="1613342"/>
                  <a:pt x="1123632" y="1631216"/>
                </a:cubicBezTo>
                <a:cubicBezTo>
                  <a:pt x="981752" y="1649090"/>
                  <a:pt x="832193" y="1587237"/>
                  <a:pt x="747215" y="1631216"/>
                </a:cubicBezTo>
                <a:cubicBezTo>
                  <a:pt x="662237" y="1675195"/>
                  <a:pt x="216860" y="1628548"/>
                  <a:pt x="0" y="1631216"/>
                </a:cubicBezTo>
                <a:cubicBezTo>
                  <a:pt x="-52293" y="1496675"/>
                  <a:pt x="10868" y="1308697"/>
                  <a:pt x="0" y="1071165"/>
                </a:cubicBezTo>
                <a:cubicBezTo>
                  <a:pt x="-10868" y="833633"/>
                  <a:pt x="61446" y="769519"/>
                  <a:pt x="0" y="543739"/>
                </a:cubicBezTo>
                <a:cubicBezTo>
                  <a:pt x="-61446" y="317959"/>
                  <a:pt x="50459" y="116968"/>
                  <a:pt x="0" y="0"/>
                </a:cubicBezTo>
                <a:close/>
              </a:path>
            </a:pathLst>
          </a:custGeom>
        </p:spPr>
        <p:txBody>
          <a:bodyPr vert="horz" lIns="91440" tIns="45720" rIns="91440" bIns="45720" rtlCol="0">
            <a:normAutofit fontScale="77500" lnSpcReduction="20000"/>
          </a:bodyPr>
          <a:lstStyle/>
          <a:p>
            <a:pPr indent="-228600" algn="l" rtl="0">
              <a:lnSpc>
                <a:spcPct val="120000"/>
              </a:lnSpc>
              <a:spcAft>
                <a:spcPts val="600"/>
              </a:spcAft>
              <a:buFont typeface="Arial" panose="020B0604020202020204" pitchFamily="34" charset="0"/>
              <a:buChar char="•"/>
            </a:pPr>
            <a:r>
              <a:rPr lang="en-US" dirty="0"/>
              <a:t> We first look at the Adjusted R square value since this is a Multiple linear regression. It tell us that our independent variables can explain 50.6% of variations in our dependent variable, which is price.</a:t>
            </a:r>
          </a:p>
          <a:p>
            <a:pPr indent="-228600" algn="l" rtl="0">
              <a:lnSpc>
                <a:spcPct val="120000"/>
              </a:lnSpc>
              <a:spcAft>
                <a:spcPts val="600"/>
              </a:spcAft>
              <a:buFont typeface="Arial" panose="020B0604020202020204" pitchFamily="34" charset="0"/>
              <a:buChar char="•"/>
            </a:pPr>
            <a:endParaRPr lang="en-US" dirty="0"/>
          </a:p>
          <a:p>
            <a:pPr indent="-228600" algn="l" rtl="0">
              <a:lnSpc>
                <a:spcPct val="120000"/>
              </a:lnSpc>
              <a:spcAft>
                <a:spcPts val="600"/>
              </a:spcAft>
              <a:buFont typeface="Arial" panose="020B0604020202020204" pitchFamily="34" charset="0"/>
              <a:buChar char="•"/>
            </a:pPr>
            <a:r>
              <a:rPr lang="en-US" dirty="0"/>
              <a:t> The constant or the y intercept has a value of 109.56. This means that putting all other x variables at 0, an Entire Apt/Home in Bronx will have a predicted price of 109.56. Remember when we created dummy variables we dropped one dummy from each column which we use as reference. the </a:t>
            </a:r>
            <a:r>
              <a:rPr lang="en-US" dirty="0" err="1"/>
              <a:t>dropen</a:t>
            </a:r>
            <a:r>
              <a:rPr lang="en-US" dirty="0"/>
              <a:t> dummies was: Entire Apt/Home and Bronx.</a:t>
            </a:r>
          </a:p>
          <a:p>
            <a:pPr indent="-228600" algn="l" rtl="0">
              <a:lnSpc>
                <a:spcPct val="120000"/>
              </a:lnSpc>
              <a:spcAft>
                <a:spcPts val="600"/>
              </a:spcAft>
              <a:buFont typeface="Arial" panose="020B0604020202020204" pitchFamily="34" charset="0"/>
              <a:buChar char="•"/>
            </a:pPr>
            <a:endParaRPr lang="en-US" dirty="0"/>
          </a:p>
          <a:p>
            <a:pPr indent="-228600" algn="l" rtl="0">
              <a:lnSpc>
                <a:spcPct val="120000"/>
              </a:lnSpc>
              <a:spcAft>
                <a:spcPts val="600"/>
              </a:spcAft>
              <a:buFont typeface="Arial" panose="020B0604020202020204" pitchFamily="34" charset="0"/>
              <a:buChar char="•"/>
            </a:pPr>
            <a:r>
              <a:rPr lang="en-US" dirty="0"/>
              <a:t>Let's now look at the coefficients. The coefficient of Manhattan is 43.34. We interpret as: Everything else being constant, an Entire Apt/ Home in Manhattan will cost 43.34 more that same in Bronx. We can similarly interpret coefficient of minimum night as: With everything else being constant, with every one unit increase in minimum number of nights, the predicted price decreases by 0.8075.</a:t>
            </a:r>
          </a:p>
        </p:txBody>
      </p:sp>
    </p:spTree>
    <p:extLst>
      <p:ext uri="{BB962C8B-B14F-4D97-AF65-F5344CB8AC3E}">
        <p14:creationId xmlns:p14="http://schemas.microsoft.com/office/powerpoint/2010/main" val="1400941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תיבת טקסט 1">
            <a:extLst>
              <a:ext uri="{FF2B5EF4-FFF2-40B4-BE49-F238E27FC236}">
                <a16:creationId xmlns:a16="http://schemas.microsoft.com/office/drawing/2014/main" id="{D29E316F-2FFD-44AF-AE80-46C72EAA9A8F}"/>
              </a:ext>
            </a:extLst>
          </p:cNvPr>
          <p:cNvSpPr txBox="1"/>
          <p:nvPr/>
        </p:nvSpPr>
        <p:spPr>
          <a:xfrm>
            <a:off x="640080" y="4777739"/>
            <a:ext cx="3418990" cy="1412119"/>
          </a:xfrm>
          <a:prstGeom prst="rect">
            <a:avLst/>
          </a:prstGeom>
        </p:spPr>
        <p:txBody>
          <a:bodyPr vert="horz" lIns="91440" tIns="45720" rIns="91440" bIns="45720" rtlCol="0" anchor="ctr">
            <a:normAutofit/>
          </a:bodyPr>
          <a:lstStyle/>
          <a:p>
            <a:pPr algn="l" rtl="0">
              <a:lnSpc>
                <a:spcPct val="90000"/>
              </a:lnSpc>
              <a:spcBef>
                <a:spcPct val="0"/>
              </a:spcBef>
              <a:spcAft>
                <a:spcPts val="600"/>
              </a:spcAft>
            </a:pPr>
            <a:r>
              <a:rPr lang="en-US" sz="4800" b="1" dirty="0">
                <a:effectLst>
                  <a:outerShdw blurRad="38100" dist="38100" dir="2700000" algn="tl">
                    <a:srgbClr val="000000">
                      <a:alpha val="43137"/>
                    </a:srgbClr>
                  </a:outerShdw>
                </a:effectLst>
                <a:latin typeface="+mj-lt"/>
                <a:ea typeface="+mj-ea"/>
                <a:cs typeface="+mj-cs"/>
              </a:rPr>
              <a:t>Research</a:t>
            </a:r>
          </a:p>
        </p:txBody>
      </p:sp>
      <p:pic>
        <p:nvPicPr>
          <p:cNvPr id="3074" name="Picture 2" descr="NYC Campus | Pace University New York">
            <a:extLst>
              <a:ext uri="{FF2B5EF4-FFF2-40B4-BE49-F238E27FC236}">
                <a16:creationId xmlns:a16="http://schemas.microsoft.com/office/drawing/2014/main" id="{A2B57FC7-3183-42CA-8596-2085BC2F76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3531"/>
          <a:stretch/>
        </p:blipFill>
        <p:spPr bwMode="auto">
          <a:xfrm>
            <a:off x="20" y="10"/>
            <a:ext cx="12191980" cy="3736612"/>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a:noFill/>
          <a:extLst>
            <a:ext uri="{909E8E84-426E-40DD-AFC4-6F175D3DCCD1}">
              <a14:hiddenFill xmlns:a14="http://schemas.microsoft.com/office/drawing/2010/main">
                <a:solidFill>
                  <a:srgbClr val="FFFFFF"/>
                </a:solidFill>
              </a14:hiddenFill>
            </a:ext>
          </a:extLst>
        </p:spPr>
      </p:pic>
      <p:sp>
        <p:nvSpPr>
          <p:cNvPr id="73"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תיבת טקסט 2">
            <a:extLst>
              <a:ext uri="{FF2B5EF4-FFF2-40B4-BE49-F238E27FC236}">
                <a16:creationId xmlns:a16="http://schemas.microsoft.com/office/drawing/2014/main" id="{8B8BC3A7-B960-4585-9903-BBC0B3F7DFE5}"/>
              </a:ext>
            </a:extLst>
          </p:cNvPr>
          <p:cNvSpPr txBox="1"/>
          <p:nvPr/>
        </p:nvSpPr>
        <p:spPr>
          <a:xfrm>
            <a:off x="4509685" y="4064000"/>
            <a:ext cx="7042235" cy="2709333"/>
          </a:xfrm>
          <a:custGeom>
            <a:avLst/>
            <a:gdLst>
              <a:gd name="connsiteX0" fmla="*/ 0 w 5862733"/>
              <a:gd name="connsiteY0" fmla="*/ 0 h 3170099"/>
              <a:gd name="connsiteX1" fmla="*/ 410391 w 5862733"/>
              <a:gd name="connsiteY1" fmla="*/ 0 h 3170099"/>
              <a:gd name="connsiteX2" fmla="*/ 820783 w 5862733"/>
              <a:gd name="connsiteY2" fmla="*/ 0 h 3170099"/>
              <a:gd name="connsiteX3" fmla="*/ 1289801 w 5862733"/>
              <a:gd name="connsiteY3" fmla="*/ 0 h 3170099"/>
              <a:gd name="connsiteX4" fmla="*/ 1700193 w 5862733"/>
              <a:gd name="connsiteY4" fmla="*/ 0 h 3170099"/>
              <a:gd name="connsiteX5" fmla="*/ 2345093 w 5862733"/>
              <a:gd name="connsiteY5" fmla="*/ 0 h 3170099"/>
              <a:gd name="connsiteX6" fmla="*/ 2931367 w 5862733"/>
              <a:gd name="connsiteY6" fmla="*/ 0 h 3170099"/>
              <a:gd name="connsiteX7" fmla="*/ 3576267 w 5862733"/>
              <a:gd name="connsiteY7" fmla="*/ 0 h 3170099"/>
              <a:gd name="connsiteX8" fmla="*/ 4103913 w 5862733"/>
              <a:gd name="connsiteY8" fmla="*/ 0 h 3170099"/>
              <a:gd name="connsiteX9" fmla="*/ 4748814 w 5862733"/>
              <a:gd name="connsiteY9" fmla="*/ 0 h 3170099"/>
              <a:gd name="connsiteX10" fmla="*/ 5335087 w 5862733"/>
              <a:gd name="connsiteY10" fmla="*/ 0 h 3170099"/>
              <a:gd name="connsiteX11" fmla="*/ 5862733 w 5862733"/>
              <a:gd name="connsiteY11" fmla="*/ 0 h 3170099"/>
              <a:gd name="connsiteX12" fmla="*/ 5862733 w 5862733"/>
              <a:gd name="connsiteY12" fmla="*/ 528350 h 3170099"/>
              <a:gd name="connsiteX13" fmla="*/ 5862733 w 5862733"/>
              <a:gd name="connsiteY13" fmla="*/ 1120102 h 3170099"/>
              <a:gd name="connsiteX14" fmla="*/ 5862733 w 5862733"/>
              <a:gd name="connsiteY14" fmla="*/ 1648451 h 3170099"/>
              <a:gd name="connsiteX15" fmla="*/ 5862733 w 5862733"/>
              <a:gd name="connsiteY15" fmla="*/ 2145100 h 3170099"/>
              <a:gd name="connsiteX16" fmla="*/ 5862733 w 5862733"/>
              <a:gd name="connsiteY16" fmla="*/ 2673450 h 3170099"/>
              <a:gd name="connsiteX17" fmla="*/ 5862733 w 5862733"/>
              <a:gd name="connsiteY17" fmla="*/ 3170099 h 3170099"/>
              <a:gd name="connsiteX18" fmla="*/ 5159205 w 5862733"/>
              <a:gd name="connsiteY18" fmla="*/ 3170099 h 3170099"/>
              <a:gd name="connsiteX19" fmla="*/ 4455677 w 5862733"/>
              <a:gd name="connsiteY19" fmla="*/ 3170099 h 3170099"/>
              <a:gd name="connsiteX20" fmla="*/ 3986658 w 5862733"/>
              <a:gd name="connsiteY20" fmla="*/ 3170099 h 3170099"/>
              <a:gd name="connsiteX21" fmla="*/ 3517640 w 5862733"/>
              <a:gd name="connsiteY21" fmla="*/ 3170099 h 3170099"/>
              <a:gd name="connsiteX22" fmla="*/ 2814112 w 5862733"/>
              <a:gd name="connsiteY22" fmla="*/ 3170099 h 3170099"/>
              <a:gd name="connsiteX23" fmla="*/ 2227839 w 5862733"/>
              <a:gd name="connsiteY23" fmla="*/ 3170099 h 3170099"/>
              <a:gd name="connsiteX24" fmla="*/ 1524311 w 5862733"/>
              <a:gd name="connsiteY24" fmla="*/ 3170099 h 3170099"/>
              <a:gd name="connsiteX25" fmla="*/ 996665 w 5862733"/>
              <a:gd name="connsiteY25" fmla="*/ 3170099 h 3170099"/>
              <a:gd name="connsiteX26" fmla="*/ 0 w 5862733"/>
              <a:gd name="connsiteY26" fmla="*/ 3170099 h 3170099"/>
              <a:gd name="connsiteX27" fmla="*/ 0 w 5862733"/>
              <a:gd name="connsiteY27" fmla="*/ 2578347 h 3170099"/>
              <a:gd name="connsiteX28" fmla="*/ 0 w 5862733"/>
              <a:gd name="connsiteY28" fmla="*/ 2018296 h 3170099"/>
              <a:gd name="connsiteX29" fmla="*/ 0 w 5862733"/>
              <a:gd name="connsiteY29" fmla="*/ 1521648 h 3170099"/>
              <a:gd name="connsiteX30" fmla="*/ 0 w 5862733"/>
              <a:gd name="connsiteY30" fmla="*/ 1024999 h 3170099"/>
              <a:gd name="connsiteX31" fmla="*/ 0 w 5862733"/>
              <a:gd name="connsiteY31" fmla="*/ 0 h 317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862733" h="3170099" fill="none" extrusionOk="0">
                <a:moveTo>
                  <a:pt x="0" y="0"/>
                </a:moveTo>
                <a:cubicBezTo>
                  <a:pt x="195250" y="-24400"/>
                  <a:pt x="279205" y="33080"/>
                  <a:pt x="410391" y="0"/>
                </a:cubicBezTo>
                <a:cubicBezTo>
                  <a:pt x="541577" y="-33080"/>
                  <a:pt x="714566" y="4345"/>
                  <a:pt x="820783" y="0"/>
                </a:cubicBezTo>
                <a:cubicBezTo>
                  <a:pt x="927000" y="-4345"/>
                  <a:pt x="1157765" y="7421"/>
                  <a:pt x="1289801" y="0"/>
                </a:cubicBezTo>
                <a:cubicBezTo>
                  <a:pt x="1421837" y="-7421"/>
                  <a:pt x="1517856" y="22523"/>
                  <a:pt x="1700193" y="0"/>
                </a:cubicBezTo>
                <a:cubicBezTo>
                  <a:pt x="1882530" y="-22523"/>
                  <a:pt x="2031156" y="31674"/>
                  <a:pt x="2345093" y="0"/>
                </a:cubicBezTo>
                <a:cubicBezTo>
                  <a:pt x="2659030" y="-31674"/>
                  <a:pt x="2714341" y="17884"/>
                  <a:pt x="2931367" y="0"/>
                </a:cubicBezTo>
                <a:cubicBezTo>
                  <a:pt x="3148393" y="-17884"/>
                  <a:pt x="3310477" y="61724"/>
                  <a:pt x="3576267" y="0"/>
                </a:cubicBezTo>
                <a:cubicBezTo>
                  <a:pt x="3842057" y="-61724"/>
                  <a:pt x="3909683" y="19381"/>
                  <a:pt x="4103913" y="0"/>
                </a:cubicBezTo>
                <a:cubicBezTo>
                  <a:pt x="4298143" y="-19381"/>
                  <a:pt x="4509206" y="8936"/>
                  <a:pt x="4748814" y="0"/>
                </a:cubicBezTo>
                <a:cubicBezTo>
                  <a:pt x="4988422" y="-8936"/>
                  <a:pt x="5149395" y="67287"/>
                  <a:pt x="5335087" y="0"/>
                </a:cubicBezTo>
                <a:cubicBezTo>
                  <a:pt x="5520779" y="-67287"/>
                  <a:pt x="5749570" y="21183"/>
                  <a:pt x="5862733" y="0"/>
                </a:cubicBezTo>
                <a:cubicBezTo>
                  <a:pt x="5893088" y="180119"/>
                  <a:pt x="5835420" y="384120"/>
                  <a:pt x="5862733" y="528350"/>
                </a:cubicBezTo>
                <a:cubicBezTo>
                  <a:pt x="5890046" y="672580"/>
                  <a:pt x="5834175" y="843413"/>
                  <a:pt x="5862733" y="1120102"/>
                </a:cubicBezTo>
                <a:cubicBezTo>
                  <a:pt x="5891291" y="1396791"/>
                  <a:pt x="5816843" y="1472004"/>
                  <a:pt x="5862733" y="1648451"/>
                </a:cubicBezTo>
                <a:cubicBezTo>
                  <a:pt x="5908623" y="1824898"/>
                  <a:pt x="5855585" y="1940707"/>
                  <a:pt x="5862733" y="2145100"/>
                </a:cubicBezTo>
                <a:cubicBezTo>
                  <a:pt x="5869881" y="2349493"/>
                  <a:pt x="5821726" y="2475677"/>
                  <a:pt x="5862733" y="2673450"/>
                </a:cubicBezTo>
                <a:cubicBezTo>
                  <a:pt x="5903740" y="2871223"/>
                  <a:pt x="5808174" y="2996973"/>
                  <a:pt x="5862733" y="3170099"/>
                </a:cubicBezTo>
                <a:cubicBezTo>
                  <a:pt x="5525803" y="3216390"/>
                  <a:pt x="5497644" y="3143291"/>
                  <a:pt x="5159205" y="3170099"/>
                </a:cubicBezTo>
                <a:cubicBezTo>
                  <a:pt x="4820766" y="3196907"/>
                  <a:pt x="4767942" y="3152110"/>
                  <a:pt x="4455677" y="3170099"/>
                </a:cubicBezTo>
                <a:cubicBezTo>
                  <a:pt x="4143412" y="3188088"/>
                  <a:pt x="4150680" y="3125043"/>
                  <a:pt x="3986658" y="3170099"/>
                </a:cubicBezTo>
                <a:cubicBezTo>
                  <a:pt x="3822636" y="3215155"/>
                  <a:pt x="3667124" y="3167629"/>
                  <a:pt x="3517640" y="3170099"/>
                </a:cubicBezTo>
                <a:cubicBezTo>
                  <a:pt x="3368156" y="3172569"/>
                  <a:pt x="2964769" y="3163399"/>
                  <a:pt x="2814112" y="3170099"/>
                </a:cubicBezTo>
                <a:cubicBezTo>
                  <a:pt x="2663455" y="3176799"/>
                  <a:pt x="2411010" y="3149274"/>
                  <a:pt x="2227839" y="3170099"/>
                </a:cubicBezTo>
                <a:cubicBezTo>
                  <a:pt x="2044668" y="3190924"/>
                  <a:pt x="1785477" y="3088619"/>
                  <a:pt x="1524311" y="3170099"/>
                </a:cubicBezTo>
                <a:cubicBezTo>
                  <a:pt x="1263145" y="3251579"/>
                  <a:pt x="1160310" y="3118521"/>
                  <a:pt x="996665" y="3170099"/>
                </a:cubicBezTo>
                <a:cubicBezTo>
                  <a:pt x="833020" y="3221677"/>
                  <a:pt x="486605" y="3111009"/>
                  <a:pt x="0" y="3170099"/>
                </a:cubicBezTo>
                <a:cubicBezTo>
                  <a:pt x="-21872" y="2964085"/>
                  <a:pt x="50247" y="2791139"/>
                  <a:pt x="0" y="2578347"/>
                </a:cubicBezTo>
                <a:cubicBezTo>
                  <a:pt x="-50247" y="2365555"/>
                  <a:pt x="16652" y="2158198"/>
                  <a:pt x="0" y="2018296"/>
                </a:cubicBezTo>
                <a:cubicBezTo>
                  <a:pt x="-16652" y="1878394"/>
                  <a:pt x="4913" y="1701482"/>
                  <a:pt x="0" y="1521648"/>
                </a:cubicBezTo>
                <a:cubicBezTo>
                  <a:pt x="-4913" y="1341814"/>
                  <a:pt x="33816" y="1126786"/>
                  <a:pt x="0" y="1024999"/>
                </a:cubicBezTo>
                <a:cubicBezTo>
                  <a:pt x="-33816" y="923212"/>
                  <a:pt x="113249" y="269973"/>
                  <a:pt x="0" y="0"/>
                </a:cubicBezTo>
                <a:close/>
              </a:path>
              <a:path w="5862733" h="3170099" stroke="0" extrusionOk="0">
                <a:moveTo>
                  <a:pt x="0" y="0"/>
                </a:moveTo>
                <a:cubicBezTo>
                  <a:pt x="269814" y="-5050"/>
                  <a:pt x="443826" y="72636"/>
                  <a:pt x="644901" y="0"/>
                </a:cubicBezTo>
                <a:cubicBezTo>
                  <a:pt x="845976" y="-72636"/>
                  <a:pt x="915937" y="28641"/>
                  <a:pt x="1172547" y="0"/>
                </a:cubicBezTo>
                <a:cubicBezTo>
                  <a:pt x="1429157" y="-28641"/>
                  <a:pt x="1507828" y="37722"/>
                  <a:pt x="1758820" y="0"/>
                </a:cubicBezTo>
                <a:cubicBezTo>
                  <a:pt x="2009812" y="-37722"/>
                  <a:pt x="2279301" y="72868"/>
                  <a:pt x="2462348" y="0"/>
                </a:cubicBezTo>
                <a:cubicBezTo>
                  <a:pt x="2645395" y="-72868"/>
                  <a:pt x="2907005" y="36372"/>
                  <a:pt x="3165876" y="0"/>
                </a:cubicBezTo>
                <a:cubicBezTo>
                  <a:pt x="3424747" y="-36372"/>
                  <a:pt x="3573915" y="32815"/>
                  <a:pt x="3752149" y="0"/>
                </a:cubicBezTo>
                <a:cubicBezTo>
                  <a:pt x="3930383" y="-32815"/>
                  <a:pt x="4089778" y="51225"/>
                  <a:pt x="4221168" y="0"/>
                </a:cubicBezTo>
                <a:cubicBezTo>
                  <a:pt x="4352558" y="-51225"/>
                  <a:pt x="4630413" y="69523"/>
                  <a:pt x="4807441" y="0"/>
                </a:cubicBezTo>
                <a:cubicBezTo>
                  <a:pt x="4984469" y="-69523"/>
                  <a:pt x="5079049" y="47825"/>
                  <a:pt x="5217832" y="0"/>
                </a:cubicBezTo>
                <a:cubicBezTo>
                  <a:pt x="5356615" y="-47825"/>
                  <a:pt x="5679997" y="32567"/>
                  <a:pt x="5862733" y="0"/>
                </a:cubicBezTo>
                <a:cubicBezTo>
                  <a:pt x="5904330" y="256028"/>
                  <a:pt x="5821342" y="376540"/>
                  <a:pt x="5862733" y="560051"/>
                </a:cubicBezTo>
                <a:cubicBezTo>
                  <a:pt x="5904124" y="743562"/>
                  <a:pt x="5855590" y="865638"/>
                  <a:pt x="5862733" y="1088401"/>
                </a:cubicBezTo>
                <a:cubicBezTo>
                  <a:pt x="5869876" y="1311164"/>
                  <a:pt x="5831129" y="1342560"/>
                  <a:pt x="5862733" y="1521648"/>
                </a:cubicBezTo>
                <a:cubicBezTo>
                  <a:pt x="5894337" y="1700736"/>
                  <a:pt x="5855478" y="1790853"/>
                  <a:pt x="5862733" y="1986595"/>
                </a:cubicBezTo>
                <a:cubicBezTo>
                  <a:pt x="5869988" y="2182337"/>
                  <a:pt x="5803094" y="2278208"/>
                  <a:pt x="5862733" y="2514945"/>
                </a:cubicBezTo>
                <a:cubicBezTo>
                  <a:pt x="5922372" y="2751682"/>
                  <a:pt x="5811866" y="2881899"/>
                  <a:pt x="5862733" y="3170099"/>
                </a:cubicBezTo>
                <a:cubicBezTo>
                  <a:pt x="5694221" y="3241614"/>
                  <a:pt x="5383236" y="3148795"/>
                  <a:pt x="5217832" y="3170099"/>
                </a:cubicBezTo>
                <a:cubicBezTo>
                  <a:pt x="5052428" y="3191403"/>
                  <a:pt x="4789433" y="3134209"/>
                  <a:pt x="4572932" y="3170099"/>
                </a:cubicBezTo>
                <a:cubicBezTo>
                  <a:pt x="4356431" y="3205989"/>
                  <a:pt x="4119426" y="3152840"/>
                  <a:pt x="3928031" y="3170099"/>
                </a:cubicBezTo>
                <a:cubicBezTo>
                  <a:pt x="3736636" y="3187358"/>
                  <a:pt x="3510581" y="3137145"/>
                  <a:pt x="3283130" y="3170099"/>
                </a:cubicBezTo>
                <a:cubicBezTo>
                  <a:pt x="3055679" y="3203053"/>
                  <a:pt x="2940841" y="3110349"/>
                  <a:pt x="2755485" y="3170099"/>
                </a:cubicBezTo>
                <a:cubicBezTo>
                  <a:pt x="2570130" y="3229849"/>
                  <a:pt x="2410626" y="3160691"/>
                  <a:pt x="2286466" y="3170099"/>
                </a:cubicBezTo>
                <a:cubicBezTo>
                  <a:pt x="2162306" y="3179507"/>
                  <a:pt x="1935066" y="3130954"/>
                  <a:pt x="1641565" y="3170099"/>
                </a:cubicBezTo>
                <a:cubicBezTo>
                  <a:pt x="1348064" y="3209244"/>
                  <a:pt x="1421504" y="3122365"/>
                  <a:pt x="1231174" y="3170099"/>
                </a:cubicBezTo>
                <a:cubicBezTo>
                  <a:pt x="1040844" y="3217833"/>
                  <a:pt x="895470" y="3164351"/>
                  <a:pt x="644901" y="3170099"/>
                </a:cubicBezTo>
                <a:cubicBezTo>
                  <a:pt x="394332" y="3175847"/>
                  <a:pt x="170033" y="3121558"/>
                  <a:pt x="0" y="3170099"/>
                </a:cubicBezTo>
                <a:cubicBezTo>
                  <a:pt x="-12542" y="2977724"/>
                  <a:pt x="11445" y="2948784"/>
                  <a:pt x="0" y="2736852"/>
                </a:cubicBezTo>
                <a:cubicBezTo>
                  <a:pt x="-11445" y="2524920"/>
                  <a:pt x="6226" y="2323622"/>
                  <a:pt x="0" y="2208502"/>
                </a:cubicBezTo>
                <a:cubicBezTo>
                  <a:pt x="-6226" y="2093382"/>
                  <a:pt x="16319" y="1866249"/>
                  <a:pt x="0" y="1616750"/>
                </a:cubicBezTo>
                <a:cubicBezTo>
                  <a:pt x="-16319" y="1367251"/>
                  <a:pt x="4755" y="1149029"/>
                  <a:pt x="0" y="1024999"/>
                </a:cubicBezTo>
                <a:cubicBezTo>
                  <a:pt x="-4755" y="900969"/>
                  <a:pt x="17691" y="687866"/>
                  <a:pt x="0" y="528350"/>
                </a:cubicBezTo>
                <a:cubicBezTo>
                  <a:pt x="-17691" y="368834"/>
                  <a:pt x="53369" y="184099"/>
                  <a:pt x="0" y="0"/>
                </a:cubicBezTo>
                <a:close/>
              </a:path>
            </a:pathLst>
          </a:custGeom>
        </p:spPr>
        <p:txBody>
          <a:bodyPr vert="horz" lIns="91440" tIns="45720" rIns="91440" bIns="45720" rtlCol="0" anchor="ctr">
            <a:normAutofit lnSpcReduction="10000"/>
          </a:bodyPr>
          <a:lstStyle/>
          <a:p>
            <a:pPr algn="l" rtl="0">
              <a:lnSpc>
                <a:spcPct val="90000"/>
              </a:lnSpc>
              <a:spcAft>
                <a:spcPts val="600"/>
              </a:spcAft>
            </a:pPr>
            <a:r>
              <a:rPr lang="en-US" sz="2000" b="1" u="sng" dirty="0"/>
              <a:t>Research question:</a:t>
            </a:r>
          </a:p>
          <a:p>
            <a:pPr indent="-228600" algn="l" rtl="0">
              <a:lnSpc>
                <a:spcPct val="90000"/>
              </a:lnSpc>
              <a:spcAft>
                <a:spcPts val="600"/>
              </a:spcAft>
              <a:buFont typeface="Arial" panose="020B0604020202020204" pitchFamily="34" charset="0"/>
              <a:buChar char="•"/>
            </a:pPr>
            <a:r>
              <a:rPr lang="en-US" dirty="0"/>
              <a:t>Predict NYC Airbnb Rental Prices</a:t>
            </a:r>
          </a:p>
          <a:p>
            <a:pPr indent="-228600" algn="l" rtl="0">
              <a:lnSpc>
                <a:spcPct val="90000"/>
              </a:lnSpc>
              <a:spcAft>
                <a:spcPts val="600"/>
              </a:spcAft>
              <a:buFont typeface="Arial" panose="020B0604020202020204" pitchFamily="34" charset="0"/>
              <a:buChar char="•"/>
            </a:pPr>
            <a:endParaRPr lang="en-US" b="1" u="sng" dirty="0"/>
          </a:p>
          <a:p>
            <a:pPr algn="l" rtl="0">
              <a:lnSpc>
                <a:spcPct val="90000"/>
              </a:lnSpc>
              <a:spcAft>
                <a:spcPts val="600"/>
              </a:spcAft>
            </a:pPr>
            <a:r>
              <a:rPr lang="en-US" sz="2000" b="1" u="sng" dirty="0"/>
              <a:t>Project Detail</a:t>
            </a:r>
          </a:p>
          <a:p>
            <a:pPr indent="-228600" algn="l" rtl="0">
              <a:lnSpc>
                <a:spcPct val="90000"/>
              </a:lnSpc>
              <a:spcAft>
                <a:spcPts val="600"/>
              </a:spcAft>
              <a:buFont typeface="Arial" panose="020B0604020202020204" pitchFamily="34" charset="0"/>
              <a:buChar char="•"/>
            </a:pPr>
            <a:r>
              <a:rPr lang="en-US" dirty="0"/>
              <a:t>As 2019, this data set contains almost 50 thousand Airbnb listings in NYC. The purpose</a:t>
            </a:r>
          </a:p>
          <a:p>
            <a:pPr indent="-228600" algn="l" rtl="0">
              <a:lnSpc>
                <a:spcPct val="90000"/>
              </a:lnSpc>
              <a:spcAft>
                <a:spcPts val="600"/>
              </a:spcAft>
              <a:buFont typeface="Arial" panose="020B0604020202020204" pitchFamily="34" charset="0"/>
              <a:buChar char="•"/>
            </a:pPr>
            <a:r>
              <a:rPr lang="en-US" dirty="0"/>
              <a:t>of this task is to predict the price of NYC Airbnb rentals based on the data provided and</a:t>
            </a:r>
          </a:p>
          <a:p>
            <a:pPr indent="-228600" algn="l" rtl="0">
              <a:lnSpc>
                <a:spcPct val="90000"/>
              </a:lnSpc>
              <a:spcAft>
                <a:spcPts val="600"/>
              </a:spcAft>
              <a:buFont typeface="Arial" panose="020B0604020202020204" pitchFamily="34" charset="0"/>
              <a:buChar char="•"/>
            </a:pPr>
            <a:r>
              <a:rPr lang="en-US" dirty="0"/>
              <a:t>any external dataset with relevant information.</a:t>
            </a:r>
          </a:p>
          <a:p>
            <a:pPr indent="-228600" algn="l" rtl="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363292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0"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תיבת טקסט 1">
            <a:extLst>
              <a:ext uri="{FF2B5EF4-FFF2-40B4-BE49-F238E27FC236}">
                <a16:creationId xmlns:a16="http://schemas.microsoft.com/office/drawing/2014/main" id="{D29E316F-2FFD-44AF-AE80-46C72EAA9A8F}"/>
              </a:ext>
            </a:extLst>
          </p:cNvPr>
          <p:cNvSpPr txBox="1"/>
          <p:nvPr/>
        </p:nvSpPr>
        <p:spPr>
          <a:xfrm>
            <a:off x="640080" y="325369"/>
            <a:ext cx="4368602" cy="1956841"/>
          </a:xfrm>
          <a:prstGeom prst="rect">
            <a:avLst/>
          </a:prstGeom>
        </p:spPr>
        <p:txBody>
          <a:bodyPr vert="horz" lIns="91440" tIns="45720" rIns="91440" bIns="45720" rtlCol="0" anchor="b">
            <a:normAutofit/>
          </a:bodyPr>
          <a:lstStyle/>
          <a:p>
            <a:pPr algn="l" rtl="0">
              <a:lnSpc>
                <a:spcPct val="90000"/>
              </a:lnSpc>
              <a:spcBef>
                <a:spcPct val="0"/>
              </a:spcBef>
              <a:spcAft>
                <a:spcPts val="600"/>
              </a:spcAft>
            </a:pPr>
            <a:r>
              <a:rPr lang="en-US" sz="5400" b="1">
                <a:effectLst>
                  <a:outerShdw blurRad="38100" dist="38100" dir="2700000" algn="tl">
                    <a:srgbClr val="000000">
                      <a:alpha val="43137"/>
                    </a:srgbClr>
                  </a:outerShdw>
                </a:effectLst>
                <a:latin typeface="+mj-lt"/>
                <a:ea typeface="+mj-ea"/>
                <a:cs typeface="+mj-cs"/>
              </a:rPr>
              <a:t>Project Process</a:t>
            </a:r>
          </a:p>
        </p:txBody>
      </p:sp>
      <p:sp>
        <p:nvSpPr>
          <p:cNvPr id="410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תיבת טקסט 2">
            <a:extLst>
              <a:ext uri="{FF2B5EF4-FFF2-40B4-BE49-F238E27FC236}">
                <a16:creationId xmlns:a16="http://schemas.microsoft.com/office/drawing/2014/main" id="{8B8BC3A7-B960-4585-9903-BBC0B3F7DFE5}"/>
              </a:ext>
            </a:extLst>
          </p:cNvPr>
          <p:cNvSpPr txBox="1"/>
          <p:nvPr/>
        </p:nvSpPr>
        <p:spPr>
          <a:xfrm>
            <a:off x="640080" y="2872899"/>
            <a:ext cx="4243589" cy="3320668"/>
          </a:xfrm>
          <a:custGeom>
            <a:avLst/>
            <a:gdLst>
              <a:gd name="connsiteX0" fmla="*/ 0 w 6179974"/>
              <a:gd name="connsiteY0" fmla="*/ 0 h 1631216"/>
              <a:gd name="connsiteX1" fmla="*/ 685415 w 6179974"/>
              <a:gd name="connsiteY1" fmla="*/ 0 h 1631216"/>
              <a:gd name="connsiteX2" fmla="*/ 1247231 w 6179974"/>
              <a:gd name="connsiteY2" fmla="*/ 0 h 1631216"/>
              <a:gd name="connsiteX3" fmla="*/ 1623648 w 6179974"/>
              <a:gd name="connsiteY3" fmla="*/ 0 h 1631216"/>
              <a:gd name="connsiteX4" fmla="*/ 2309063 w 6179974"/>
              <a:gd name="connsiteY4" fmla="*/ 0 h 1631216"/>
              <a:gd name="connsiteX5" fmla="*/ 2685480 w 6179974"/>
              <a:gd name="connsiteY5" fmla="*/ 0 h 1631216"/>
              <a:gd name="connsiteX6" fmla="*/ 3061896 w 6179974"/>
              <a:gd name="connsiteY6" fmla="*/ 0 h 1631216"/>
              <a:gd name="connsiteX7" fmla="*/ 3500113 w 6179974"/>
              <a:gd name="connsiteY7" fmla="*/ 0 h 1631216"/>
              <a:gd name="connsiteX8" fmla="*/ 3876529 w 6179974"/>
              <a:gd name="connsiteY8" fmla="*/ 0 h 1631216"/>
              <a:gd name="connsiteX9" fmla="*/ 4500145 w 6179974"/>
              <a:gd name="connsiteY9" fmla="*/ 0 h 1631216"/>
              <a:gd name="connsiteX10" fmla="*/ 5061961 w 6179974"/>
              <a:gd name="connsiteY10" fmla="*/ 0 h 1631216"/>
              <a:gd name="connsiteX11" fmla="*/ 5685576 w 6179974"/>
              <a:gd name="connsiteY11" fmla="*/ 0 h 1631216"/>
              <a:gd name="connsiteX12" fmla="*/ 6179974 w 6179974"/>
              <a:gd name="connsiteY12" fmla="*/ 0 h 1631216"/>
              <a:gd name="connsiteX13" fmla="*/ 6179974 w 6179974"/>
              <a:gd name="connsiteY13" fmla="*/ 560051 h 1631216"/>
              <a:gd name="connsiteX14" fmla="*/ 6179974 w 6179974"/>
              <a:gd name="connsiteY14" fmla="*/ 1054853 h 1631216"/>
              <a:gd name="connsiteX15" fmla="*/ 6179974 w 6179974"/>
              <a:gd name="connsiteY15" fmla="*/ 1631216 h 1631216"/>
              <a:gd name="connsiteX16" fmla="*/ 5494559 w 6179974"/>
              <a:gd name="connsiteY16" fmla="*/ 1631216 h 1631216"/>
              <a:gd name="connsiteX17" fmla="*/ 5118142 w 6179974"/>
              <a:gd name="connsiteY17" fmla="*/ 1631216 h 1631216"/>
              <a:gd name="connsiteX18" fmla="*/ 4494527 w 6179974"/>
              <a:gd name="connsiteY18" fmla="*/ 1631216 h 1631216"/>
              <a:gd name="connsiteX19" fmla="*/ 3809111 w 6179974"/>
              <a:gd name="connsiteY19" fmla="*/ 1631216 h 1631216"/>
              <a:gd name="connsiteX20" fmla="*/ 3247295 w 6179974"/>
              <a:gd name="connsiteY20" fmla="*/ 1631216 h 1631216"/>
              <a:gd name="connsiteX21" fmla="*/ 2809079 w 6179974"/>
              <a:gd name="connsiteY21" fmla="*/ 1631216 h 1631216"/>
              <a:gd name="connsiteX22" fmla="*/ 2123664 w 6179974"/>
              <a:gd name="connsiteY22" fmla="*/ 1631216 h 1631216"/>
              <a:gd name="connsiteX23" fmla="*/ 1438248 w 6179974"/>
              <a:gd name="connsiteY23" fmla="*/ 1631216 h 1631216"/>
              <a:gd name="connsiteX24" fmla="*/ 1000032 w 6179974"/>
              <a:gd name="connsiteY24" fmla="*/ 1631216 h 1631216"/>
              <a:gd name="connsiteX25" fmla="*/ 561816 w 6179974"/>
              <a:gd name="connsiteY25" fmla="*/ 1631216 h 1631216"/>
              <a:gd name="connsiteX26" fmla="*/ 0 w 6179974"/>
              <a:gd name="connsiteY26" fmla="*/ 1631216 h 1631216"/>
              <a:gd name="connsiteX27" fmla="*/ 0 w 6179974"/>
              <a:gd name="connsiteY27" fmla="*/ 1087477 h 1631216"/>
              <a:gd name="connsiteX28" fmla="*/ 0 w 6179974"/>
              <a:gd name="connsiteY28" fmla="*/ 592675 h 1631216"/>
              <a:gd name="connsiteX29" fmla="*/ 0 w 6179974"/>
              <a:gd name="connsiteY29" fmla="*/ 0 h 163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79974" h="1631216" fill="none" extrusionOk="0">
                <a:moveTo>
                  <a:pt x="0" y="0"/>
                </a:moveTo>
                <a:cubicBezTo>
                  <a:pt x="270065" y="-24253"/>
                  <a:pt x="531644" y="68670"/>
                  <a:pt x="685415" y="0"/>
                </a:cubicBezTo>
                <a:cubicBezTo>
                  <a:pt x="839186" y="-68670"/>
                  <a:pt x="991701" y="37064"/>
                  <a:pt x="1247231" y="0"/>
                </a:cubicBezTo>
                <a:cubicBezTo>
                  <a:pt x="1502761" y="-37064"/>
                  <a:pt x="1502812" y="9600"/>
                  <a:pt x="1623648" y="0"/>
                </a:cubicBezTo>
                <a:cubicBezTo>
                  <a:pt x="1744484" y="-9600"/>
                  <a:pt x="2148468" y="6023"/>
                  <a:pt x="2309063" y="0"/>
                </a:cubicBezTo>
                <a:cubicBezTo>
                  <a:pt x="2469659" y="-6023"/>
                  <a:pt x="2546889" y="44685"/>
                  <a:pt x="2685480" y="0"/>
                </a:cubicBezTo>
                <a:cubicBezTo>
                  <a:pt x="2824071" y="-44685"/>
                  <a:pt x="2979176" y="27352"/>
                  <a:pt x="3061896" y="0"/>
                </a:cubicBezTo>
                <a:cubicBezTo>
                  <a:pt x="3144616" y="-27352"/>
                  <a:pt x="3386848" y="29342"/>
                  <a:pt x="3500113" y="0"/>
                </a:cubicBezTo>
                <a:cubicBezTo>
                  <a:pt x="3613378" y="-29342"/>
                  <a:pt x="3735457" y="30749"/>
                  <a:pt x="3876529" y="0"/>
                </a:cubicBezTo>
                <a:cubicBezTo>
                  <a:pt x="4017601" y="-30749"/>
                  <a:pt x="4343439" y="66792"/>
                  <a:pt x="4500145" y="0"/>
                </a:cubicBezTo>
                <a:cubicBezTo>
                  <a:pt x="4656851" y="-66792"/>
                  <a:pt x="4849182" y="12676"/>
                  <a:pt x="5061961" y="0"/>
                </a:cubicBezTo>
                <a:cubicBezTo>
                  <a:pt x="5274740" y="-12676"/>
                  <a:pt x="5545432" y="41403"/>
                  <a:pt x="5685576" y="0"/>
                </a:cubicBezTo>
                <a:cubicBezTo>
                  <a:pt x="5825721" y="-41403"/>
                  <a:pt x="6071752" y="48611"/>
                  <a:pt x="6179974" y="0"/>
                </a:cubicBezTo>
                <a:cubicBezTo>
                  <a:pt x="6214345" y="178017"/>
                  <a:pt x="6163121" y="442761"/>
                  <a:pt x="6179974" y="560051"/>
                </a:cubicBezTo>
                <a:cubicBezTo>
                  <a:pt x="6196827" y="677341"/>
                  <a:pt x="6144227" y="909702"/>
                  <a:pt x="6179974" y="1054853"/>
                </a:cubicBezTo>
                <a:cubicBezTo>
                  <a:pt x="6215721" y="1200004"/>
                  <a:pt x="6136930" y="1455626"/>
                  <a:pt x="6179974" y="1631216"/>
                </a:cubicBezTo>
                <a:cubicBezTo>
                  <a:pt x="5882282" y="1686291"/>
                  <a:pt x="5679603" y="1625477"/>
                  <a:pt x="5494559" y="1631216"/>
                </a:cubicBezTo>
                <a:cubicBezTo>
                  <a:pt x="5309515" y="1636955"/>
                  <a:pt x="5216001" y="1591816"/>
                  <a:pt x="5118142" y="1631216"/>
                </a:cubicBezTo>
                <a:cubicBezTo>
                  <a:pt x="5020283" y="1670616"/>
                  <a:pt x="4720425" y="1592506"/>
                  <a:pt x="4494527" y="1631216"/>
                </a:cubicBezTo>
                <a:cubicBezTo>
                  <a:pt x="4268629" y="1669926"/>
                  <a:pt x="3973111" y="1588505"/>
                  <a:pt x="3809111" y="1631216"/>
                </a:cubicBezTo>
                <a:cubicBezTo>
                  <a:pt x="3645111" y="1673927"/>
                  <a:pt x="3423566" y="1616045"/>
                  <a:pt x="3247295" y="1631216"/>
                </a:cubicBezTo>
                <a:cubicBezTo>
                  <a:pt x="3071024" y="1646387"/>
                  <a:pt x="2995132" y="1607547"/>
                  <a:pt x="2809079" y="1631216"/>
                </a:cubicBezTo>
                <a:cubicBezTo>
                  <a:pt x="2623026" y="1654885"/>
                  <a:pt x="2446291" y="1585837"/>
                  <a:pt x="2123664" y="1631216"/>
                </a:cubicBezTo>
                <a:cubicBezTo>
                  <a:pt x="1801037" y="1676595"/>
                  <a:pt x="1581996" y="1573626"/>
                  <a:pt x="1438248" y="1631216"/>
                </a:cubicBezTo>
                <a:cubicBezTo>
                  <a:pt x="1294500" y="1688806"/>
                  <a:pt x="1150083" y="1581201"/>
                  <a:pt x="1000032" y="1631216"/>
                </a:cubicBezTo>
                <a:cubicBezTo>
                  <a:pt x="849981" y="1681231"/>
                  <a:pt x="690285" y="1619881"/>
                  <a:pt x="561816" y="1631216"/>
                </a:cubicBezTo>
                <a:cubicBezTo>
                  <a:pt x="433347" y="1642551"/>
                  <a:pt x="271249" y="1616715"/>
                  <a:pt x="0" y="1631216"/>
                </a:cubicBezTo>
                <a:cubicBezTo>
                  <a:pt x="-43551" y="1399418"/>
                  <a:pt x="52265" y="1217452"/>
                  <a:pt x="0" y="1087477"/>
                </a:cubicBezTo>
                <a:cubicBezTo>
                  <a:pt x="-52265" y="957502"/>
                  <a:pt x="54008" y="804708"/>
                  <a:pt x="0" y="592675"/>
                </a:cubicBezTo>
                <a:cubicBezTo>
                  <a:pt x="-54008" y="380642"/>
                  <a:pt x="30592" y="268120"/>
                  <a:pt x="0" y="0"/>
                </a:cubicBezTo>
                <a:close/>
              </a:path>
              <a:path w="6179974" h="1631216" stroke="0" extrusionOk="0">
                <a:moveTo>
                  <a:pt x="0" y="0"/>
                </a:moveTo>
                <a:cubicBezTo>
                  <a:pt x="204730" y="-69233"/>
                  <a:pt x="486313" y="30720"/>
                  <a:pt x="623616" y="0"/>
                </a:cubicBezTo>
                <a:cubicBezTo>
                  <a:pt x="760919" y="-30720"/>
                  <a:pt x="875055" y="40371"/>
                  <a:pt x="1123632" y="0"/>
                </a:cubicBezTo>
                <a:cubicBezTo>
                  <a:pt x="1372209" y="-40371"/>
                  <a:pt x="1538892" y="5174"/>
                  <a:pt x="1685447" y="0"/>
                </a:cubicBezTo>
                <a:cubicBezTo>
                  <a:pt x="1832002" y="-5174"/>
                  <a:pt x="2171192" y="45438"/>
                  <a:pt x="2370863" y="0"/>
                </a:cubicBezTo>
                <a:cubicBezTo>
                  <a:pt x="2570534" y="-45438"/>
                  <a:pt x="2800570" y="57046"/>
                  <a:pt x="3056278" y="0"/>
                </a:cubicBezTo>
                <a:cubicBezTo>
                  <a:pt x="3311987" y="-57046"/>
                  <a:pt x="3475172" y="53510"/>
                  <a:pt x="3618094" y="0"/>
                </a:cubicBezTo>
                <a:cubicBezTo>
                  <a:pt x="3761016" y="-53510"/>
                  <a:pt x="3934209" y="45213"/>
                  <a:pt x="4056310" y="0"/>
                </a:cubicBezTo>
                <a:cubicBezTo>
                  <a:pt x="4178411" y="-45213"/>
                  <a:pt x="4411596" y="52774"/>
                  <a:pt x="4618126" y="0"/>
                </a:cubicBezTo>
                <a:cubicBezTo>
                  <a:pt x="4824656" y="-52774"/>
                  <a:pt x="4846483" y="18050"/>
                  <a:pt x="4994543" y="0"/>
                </a:cubicBezTo>
                <a:cubicBezTo>
                  <a:pt x="5142603" y="-18050"/>
                  <a:pt x="5416355" y="45526"/>
                  <a:pt x="5618158" y="0"/>
                </a:cubicBezTo>
                <a:cubicBezTo>
                  <a:pt x="5819962" y="-45526"/>
                  <a:pt x="5992515" y="61749"/>
                  <a:pt x="6179974" y="0"/>
                </a:cubicBezTo>
                <a:cubicBezTo>
                  <a:pt x="6189694" y="189137"/>
                  <a:pt x="6167165" y="297115"/>
                  <a:pt x="6179974" y="576363"/>
                </a:cubicBezTo>
                <a:cubicBezTo>
                  <a:pt x="6192783" y="855611"/>
                  <a:pt x="6138059" y="904923"/>
                  <a:pt x="6179974" y="1071165"/>
                </a:cubicBezTo>
                <a:cubicBezTo>
                  <a:pt x="6221889" y="1237407"/>
                  <a:pt x="6166245" y="1504415"/>
                  <a:pt x="6179974" y="1631216"/>
                </a:cubicBezTo>
                <a:cubicBezTo>
                  <a:pt x="6005669" y="1657976"/>
                  <a:pt x="5785888" y="1577194"/>
                  <a:pt x="5618158" y="1631216"/>
                </a:cubicBezTo>
                <a:cubicBezTo>
                  <a:pt x="5450428" y="1685238"/>
                  <a:pt x="5357918" y="1618009"/>
                  <a:pt x="5241742" y="1631216"/>
                </a:cubicBezTo>
                <a:cubicBezTo>
                  <a:pt x="5125566" y="1644423"/>
                  <a:pt x="4867249" y="1623487"/>
                  <a:pt x="4556326" y="1631216"/>
                </a:cubicBezTo>
                <a:cubicBezTo>
                  <a:pt x="4245403" y="1638945"/>
                  <a:pt x="4179947" y="1601015"/>
                  <a:pt x="3932711" y="1631216"/>
                </a:cubicBezTo>
                <a:cubicBezTo>
                  <a:pt x="3685475" y="1661417"/>
                  <a:pt x="3451278" y="1558245"/>
                  <a:pt x="3309095" y="1631216"/>
                </a:cubicBezTo>
                <a:cubicBezTo>
                  <a:pt x="3166912" y="1704187"/>
                  <a:pt x="2857723" y="1577803"/>
                  <a:pt x="2685480" y="1631216"/>
                </a:cubicBezTo>
                <a:cubicBezTo>
                  <a:pt x="2513238" y="1684629"/>
                  <a:pt x="2357811" y="1607697"/>
                  <a:pt x="2185464" y="1631216"/>
                </a:cubicBezTo>
                <a:cubicBezTo>
                  <a:pt x="2013117" y="1654735"/>
                  <a:pt x="1884225" y="1630295"/>
                  <a:pt x="1747247" y="1631216"/>
                </a:cubicBezTo>
                <a:cubicBezTo>
                  <a:pt x="1610269" y="1632137"/>
                  <a:pt x="1265513" y="1613342"/>
                  <a:pt x="1123632" y="1631216"/>
                </a:cubicBezTo>
                <a:cubicBezTo>
                  <a:pt x="981752" y="1649090"/>
                  <a:pt x="832193" y="1587237"/>
                  <a:pt x="747215" y="1631216"/>
                </a:cubicBezTo>
                <a:cubicBezTo>
                  <a:pt x="662237" y="1675195"/>
                  <a:pt x="216860" y="1628548"/>
                  <a:pt x="0" y="1631216"/>
                </a:cubicBezTo>
                <a:cubicBezTo>
                  <a:pt x="-52293" y="1496675"/>
                  <a:pt x="10868" y="1308697"/>
                  <a:pt x="0" y="1071165"/>
                </a:cubicBezTo>
                <a:cubicBezTo>
                  <a:pt x="-10868" y="833633"/>
                  <a:pt x="61446" y="769519"/>
                  <a:pt x="0" y="543739"/>
                </a:cubicBezTo>
                <a:cubicBezTo>
                  <a:pt x="-61446" y="317959"/>
                  <a:pt x="50459" y="116968"/>
                  <a:pt x="0" y="0"/>
                </a:cubicBezTo>
                <a:close/>
              </a:path>
            </a:pathLst>
          </a:custGeom>
        </p:spPr>
        <p:txBody>
          <a:bodyPr vert="horz" lIns="91440" tIns="45720" rIns="91440" bIns="45720" rtlCol="0">
            <a:normAutofit/>
          </a:bodyPr>
          <a:lstStyle/>
          <a:p>
            <a:pPr marL="457200" indent="-457200" algn="l" rtl="0">
              <a:lnSpc>
                <a:spcPct val="90000"/>
              </a:lnSpc>
              <a:spcAft>
                <a:spcPts val="600"/>
              </a:spcAft>
              <a:buAutoNum type="arabicPeriod"/>
            </a:pPr>
            <a:r>
              <a:rPr lang="en-US" sz="2200" dirty="0"/>
              <a:t>Import packages and data frame creation.</a:t>
            </a:r>
          </a:p>
          <a:p>
            <a:pPr marL="457200" indent="-457200" algn="l" rtl="0">
              <a:lnSpc>
                <a:spcPct val="90000"/>
              </a:lnSpc>
              <a:spcAft>
                <a:spcPts val="600"/>
              </a:spcAft>
              <a:buFontTx/>
              <a:buAutoNum type="arabicPeriod"/>
            </a:pPr>
            <a:r>
              <a:rPr lang="en-US" sz="2200" dirty="0"/>
              <a:t>Cleaning data</a:t>
            </a:r>
          </a:p>
          <a:p>
            <a:pPr algn="l" rtl="0">
              <a:lnSpc>
                <a:spcPct val="90000"/>
              </a:lnSpc>
              <a:spcAft>
                <a:spcPts val="600"/>
              </a:spcAft>
            </a:pPr>
            <a:r>
              <a:rPr lang="en-US" sz="2200" dirty="0"/>
              <a:t>3.    EDA Process</a:t>
            </a:r>
          </a:p>
          <a:p>
            <a:pPr algn="l" rtl="0">
              <a:lnSpc>
                <a:spcPct val="90000"/>
              </a:lnSpc>
              <a:spcAft>
                <a:spcPts val="600"/>
              </a:spcAft>
            </a:pPr>
            <a:r>
              <a:rPr lang="en-US" sz="2200" dirty="0"/>
              <a:t>4.    Machine learning</a:t>
            </a:r>
          </a:p>
          <a:p>
            <a:pPr algn="l" rtl="0">
              <a:lnSpc>
                <a:spcPct val="90000"/>
              </a:lnSpc>
              <a:spcAft>
                <a:spcPts val="600"/>
              </a:spcAft>
            </a:pPr>
            <a:r>
              <a:rPr lang="en-US" sz="2200" dirty="0"/>
              <a:t>5.    Conclusion</a:t>
            </a:r>
          </a:p>
        </p:txBody>
      </p:sp>
      <p:pic>
        <p:nvPicPr>
          <p:cNvPr id="4098" name="Picture 2" descr="NYC Campus | Pace University New York">
            <a:extLst>
              <a:ext uri="{FF2B5EF4-FFF2-40B4-BE49-F238E27FC236}">
                <a16:creationId xmlns:a16="http://schemas.microsoft.com/office/drawing/2014/main" id="{7DBAFE8F-0D14-41B0-AB44-B4BD8A25C0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172" r="31408"/>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270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0" name="Rectangle 72">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NYC Campus | Pace University New York">
            <a:extLst>
              <a:ext uri="{FF2B5EF4-FFF2-40B4-BE49-F238E27FC236}">
                <a16:creationId xmlns:a16="http://schemas.microsoft.com/office/drawing/2014/main" id="{7DBAFE8F-0D14-41B0-AB44-B4BD8A25C09D}"/>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תיבת טקסט 1">
            <a:extLst>
              <a:ext uri="{FF2B5EF4-FFF2-40B4-BE49-F238E27FC236}">
                <a16:creationId xmlns:a16="http://schemas.microsoft.com/office/drawing/2014/main" id="{D29E316F-2FFD-44AF-AE80-46C72EAA9A8F}"/>
              </a:ext>
            </a:extLst>
          </p:cNvPr>
          <p:cNvSpPr txBox="1"/>
          <p:nvPr/>
        </p:nvSpPr>
        <p:spPr>
          <a:xfrm>
            <a:off x="640080" y="853673"/>
            <a:ext cx="4023360" cy="5004794"/>
          </a:xfrm>
          <a:prstGeom prst="rect">
            <a:avLst/>
          </a:prstGeom>
        </p:spPr>
        <p:txBody>
          <a:bodyPr vert="horz" lIns="91440" tIns="45720" rIns="91440" bIns="45720" rtlCol="0" anchor="ctr">
            <a:normAutofit/>
          </a:bodyPr>
          <a:lstStyle/>
          <a:p>
            <a:pPr algn="l" rtl="0">
              <a:lnSpc>
                <a:spcPct val="90000"/>
              </a:lnSpc>
              <a:spcBef>
                <a:spcPct val="0"/>
              </a:spcBef>
              <a:spcAft>
                <a:spcPts val="600"/>
              </a:spcAft>
            </a:pPr>
            <a:r>
              <a:rPr lang="en-US" sz="5400" b="1" dirty="0">
                <a:solidFill>
                  <a:srgbClr val="FFFFFF"/>
                </a:solidFill>
                <a:effectLst>
                  <a:outerShdw blurRad="38100" dist="38100" dir="2700000" algn="tl">
                    <a:srgbClr val="000000">
                      <a:alpha val="43137"/>
                    </a:srgbClr>
                  </a:outerShdw>
                </a:effectLst>
                <a:latin typeface="+mj-lt"/>
                <a:ea typeface="+mj-ea"/>
                <a:cs typeface="+mj-cs"/>
              </a:rPr>
              <a:t>DATA</a:t>
            </a:r>
          </a:p>
        </p:txBody>
      </p:sp>
      <p:sp>
        <p:nvSpPr>
          <p:cNvPr id="3" name="תיבת טקסט 2">
            <a:extLst>
              <a:ext uri="{FF2B5EF4-FFF2-40B4-BE49-F238E27FC236}">
                <a16:creationId xmlns:a16="http://schemas.microsoft.com/office/drawing/2014/main" id="{8B8BC3A7-B960-4585-9903-BBC0B3F7DFE5}"/>
              </a:ext>
            </a:extLst>
          </p:cNvPr>
          <p:cNvSpPr txBox="1"/>
          <p:nvPr/>
        </p:nvSpPr>
        <p:spPr>
          <a:xfrm>
            <a:off x="5599083" y="853673"/>
            <a:ext cx="5715000" cy="5004794"/>
          </a:xfrm>
          <a:custGeom>
            <a:avLst/>
            <a:gdLst>
              <a:gd name="connsiteX0" fmla="*/ 0 w 6179974"/>
              <a:gd name="connsiteY0" fmla="*/ 0 h 1631216"/>
              <a:gd name="connsiteX1" fmla="*/ 685415 w 6179974"/>
              <a:gd name="connsiteY1" fmla="*/ 0 h 1631216"/>
              <a:gd name="connsiteX2" fmla="*/ 1247231 w 6179974"/>
              <a:gd name="connsiteY2" fmla="*/ 0 h 1631216"/>
              <a:gd name="connsiteX3" fmla="*/ 1623648 w 6179974"/>
              <a:gd name="connsiteY3" fmla="*/ 0 h 1631216"/>
              <a:gd name="connsiteX4" fmla="*/ 2309063 w 6179974"/>
              <a:gd name="connsiteY4" fmla="*/ 0 h 1631216"/>
              <a:gd name="connsiteX5" fmla="*/ 2685480 w 6179974"/>
              <a:gd name="connsiteY5" fmla="*/ 0 h 1631216"/>
              <a:gd name="connsiteX6" fmla="*/ 3061896 w 6179974"/>
              <a:gd name="connsiteY6" fmla="*/ 0 h 1631216"/>
              <a:gd name="connsiteX7" fmla="*/ 3500113 w 6179974"/>
              <a:gd name="connsiteY7" fmla="*/ 0 h 1631216"/>
              <a:gd name="connsiteX8" fmla="*/ 3876529 w 6179974"/>
              <a:gd name="connsiteY8" fmla="*/ 0 h 1631216"/>
              <a:gd name="connsiteX9" fmla="*/ 4500145 w 6179974"/>
              <a:gd name="connsiteY9" fmla="*/ 0 h 1631216"/>
              <a:gd name="connsiteX10" fmla="*/ 5061961 w 6179974"/>
              <a:gd name="connsiteY10" fmla="*/ 0 h 1631216"/>
              <a:gd name="connsiteX11" fmla="*/ 5685576 w 6179974"/>
              <a:gd name="connsiteY11" fmla="*/ 0 h 1631216"/>
              <a:gd name="connsiteX12" fmla="*/ 6179974 w 6179974"/>
              <a:gd name="connsiteY12" fmla="*/ 0 h 1631216"/>
              <a:gd name="connsiteX13" fmla="*/ 6179974 w 6179974"/>
              <a:gd name="connsiteY13" fmla="*/ 560051 h 1631216"/>
              <a:gd name="connsiteX14" fmla="*/ 6179974 w 6179974"/>
              <a:gd name="connsiteY14" fmla="*/ 1054853 h 1631216"/>
              <a:gd name="connsiteX15" fmla="*/ 6179974 w 6179974"/>
              <a:gd name="connsiteY15" fmla="*/ 1631216 h 1631216"/>
              <a:gd name="connsiteX16" fmla="*/ 5494559 w 6179974"/>
              <a:gd name="connsiteY16" fmla="*/ 1631216 h 1631216"/>
              <a:gd name="connsiteX17" fmla="*/ 5118142 w 6179974"/>
              <a:gd name="connsiteY17" fmla="*/ 1631216 h 1631216"/>
              <a:gd name="connsiteX18" fmla="*/ 4494527 w 6179974"/>
              <a:gd name="connsiteY18" fmla="*/ 1631216 h 1631216"/>
              <a:gd name="connsiteX19" fmla="*/ 3809111 w 6179974"/>
              <a:gd name="connsiteY19" fmla="*/ 1631216 h 1631216"/>
              <a:gd name="connsiteX20" fmla="*/ 3247295 w 6179974"/>
              <a:gd name="connsiteY20" fmla="*/ 1631216 h 1631216"/>
              <a:gd name="connsiteX21" fmla="*/ 2809079 w 6179974"/>
              <a:gd name="connsiteY21" fmla="*/ 1631216 h 1631216"/>
              <a:gd name="connsiteX22" fmla="*/ 2123664 w 6179974"/>
              <a:gd name="connsiteY22" fmla="*/ 1631216 h 1631216"/>
              <a:gd name="connsiteX23" fmla="*/ 1438248 w 6179974"/>
              <a:gd name="connsiteY23" fmla="*/ 1631216 h 1631216"/>
              <a:gd name="connsiteX24" fmla="*/ 1000032 w 6179974"/>
              <a:gd name="connsiteY24" fmla="*/ 1631216 h 1631216"/>
              <a:gd name="connsiteX25" fmla="*/ 561816 w 6179974"/>
              <a:gd name="connsiteY25" fmla="*/ 1631216 h 1631216"/>
              <a:gd name="connsiteX26" fmla="*/ 0 w 6179974"/>
              <a:gd name="connsiteY26" fmla="*/ 1631216 h 1631216"/>
              <a:gd name="connsiteX27" fmla="*/ 0 w 6179974"/>
              <a:gd name="connsiteY27" fmla="*/ 1087477 h 1631216"/>
              <a:gd name="connsiteX28" fmla="*/ 0 w 6179974"/>
              <a:gd name="connsiteY28" fmla="*/ 592675 h 1631216"/>
              <a:gd name="connsiteX29" fmla="*/ 0 w 6179974"/>
              <a:gd name="connsiteY29" fmla="*/ 0 h 163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79974" h="1631216" fill="none" extrusionOk="0">
                <a:moveTo>
                  <a:pt x="0" y="0"/>
                </a:moveTo>
                <a:cubicBezTo>
                  <a:pt x="270065" y="-24253"/>
                  <a:pt x="531644" y="68670"/>
                  <a:pt x="685415" y="0"/>
                </a:cubicBezTo>
                <a:cubicBezTo>
                  <a:pt x="839186" y="-68670"/>
                  <a:pt x="991701" y="37064"/>
                  <a:pt x="1247231" y="0"/>
                </a:cubicBezTo>
                <a:cubicBezTo>
                  <a:pt x="1502761" y="-37064"/>
                  <a:pt x="1502812" y="9600"/>
                  <a:pt x="1623648" y="0"/>
                </a:cubicBezTo>
                <a:cubicBezTo>
                  <a:pt x="1744484" y="-9600"/>
                  <a:pt x="2148468" y="6023"/>
                  <a:pt x="2309063" y="0"/>
                </a:cubicBezTo>
                <a:cubicBezTo>
                  <a:pt x="2469659" y="-6023"/>
                  <a:pt x="2546889" y="44685"/>
                  <a:pt x="2685480" y="0"/>
                </a:cubicBezTo>
                <a:cubicBezTo>
                  <a:pt x="2824071" y="-44685"/>
                  <a:pt x="2979176" y="27352"/>
                  <a:pt x="3061896" y="0"/>
                </a:cubicBezTo>
                <a:cubicBezTo>
                  <a:pt x="3144616" y="-27352"/>
                  <a:pt x="3386848" y="29342"/>
                  <a:pt x="3500113" y="0"/>
                </a:cubicBezTo>
                <a:cubicBezTo>
                  <a:pt x="3613378" y="-29342"/>
                  <a:pt x="3735457" y="30749"/>
                  <a:pt x="3876529" y="0"/>
                </a:cubicBezTo>
                <a:cubicBezTo>
                  <a:pt x="4017601" y="-30749"/>
                  <a:pt x="4343439" y="66792"/>
                  <a:pt x="4500145" y="0"/>
                </a:cubicBezTo>
                <a:cubicBezTo>
                  <a:pt x="4656851" y="-66792"/>
                  <a:pt x="4849182" y="12676"/>
                  <a:pt x="5061961" y="0"/>
                </a:cubicBezTo>
                <a:cubicBezTo>
                  <a:pt x="5274740" y="-12676"/>
                  <a:pt x="5545432" y="41403"/>
                  <a:pt x="5685576" y="0"/>
                </a:cubicBezTo>
                <a:cubicBezTo>
                  <a:pt x="5825721" y="-41403"/>
                  <a:pt x="6071752" y="48611"/>
                  <a:pt x="6179974" y="0"/>
                </a:cubicBezTo>
                <a:cubicBezTo>
                  <a:pt x="6214345" y="178017"/>
                  <a:pt x="6163121" y="442761"/>
                  <a:pt x="6179974" y="560051"/>
                </a:cubicBezTo>
                <a:cubicBezTo>
                  <a:pt x="6196827" y="677341"/>
                  <a:pt x="6144227" y="909702"/>
                  <a:pt x="6179974" y="1054853"/>
                </a:cubicBezTo>
                <a:cubicBezTo>
                  <a:pt x="6215721" y="1200004"/>
                  <a:pt x="6136930" y="1455626"/>
                  <a:pt x="6179974" y="1631216"/>
                </a:cubicBezTo>
                <a:cubicBezTo>
                  <a:pt x="5882282" y="1686291"/>
                  <a:pt x="5679603" y="1625477"/>
                  <a:pt x="5494559" y="1631216"/>
                </a:cubicBezTo>
                <a:cubicBezTo>
                  <a:pt x="5309515" y="1636955"/>
                  <a:pt x="5216001" y="1591816"/>
                  <a:pt x="5118142" y="1631216"/>
                </a:cubicBezTo>
                <a:cubicBezTo>
                  <a:pt x="5020283" y="1670616"/>
                  <a:pt x="4720425" y="1592506"/>
                  <a:pt x="4494527" y="1631216"/>
                </a:cubicBezTo>
                <a:cubicBezTo>
                  <a:pt x="4268629" y="1669926"/>
                  <a:pt x="3973111" y="1588505"/>
                  <a:pt x="3809111" y="1631216"/>
                </a:cubicBezTo>
                <a:cubicBezTo>
                  <a:pt x="3645111" y="1673927"/>
                  <a:pt x="3423566" y="1616045"/>
                  <a:pt x="3247295" y="1631216"/>
                </a:cubicBezTo>
                <a:cubicBezTo>
                  <a:pt x="3071024" y="1646387"/>
                  <a:pt x="2995132" y="1607547"/>
                  <a:pt x="2809079" y="1631216"/>
                </a:cubicBezTo>
                <a:cubicBezTo>
                  <a:pt x="2623026" y="1654885"/>
                  <a:pt x="2446291" y="1585837"/>
                  <a:pt x="2123664" y="1631216"/>
                </a:cubicBezTo>
                <a:cubicBezTo>
                  <a:pt x="1801037" y="1676595"/>
                  <a:pt x="1581996" y="1573626"/>
                  <a:pt x="1438248" y="1631216"/>
                </a:cubicBezTo>
                <a:cubicBezTo>
                  <a:pt x="1294500" y="1688806"/>
                  <a:pt x="1150083" y="1581201"/>
                  <a:pt x="1000032" y="1631216"/>
                </a:cubicBezTo>
                <a:cubicBezTo>
                  <a:pt x="849981" y="1681231"/>
                  <a:pt x="690285" y="1619881"/>
                  <a:pt x="561816" y="1631216"/>
                </a:cubicBezTo>
                <a:cubicBezTo>
                  <a:pt x="433347" y="1642551"/>
                  <a:pt x="271249" y="1616715"/>
                  <a:pt x="0" y="1631216"/>
                </a:cubicBezTo>
                <a:cubicBezTo>
                  <a:pt x="-43551" y="1399418"/>
                  <a:pt x="52265" y="1217452"/>
                  <a:pt x="0" y="1087477"/>
                </a:cubicBezTo>
                <a:cubicBezTo>
                  <a:pt x="-52265" y="957502"/>
                  <a:pt x="54008" y="804708"/>
                  <a:pt x="0" y="592675"/>
                </a:cubicBezTo>
                <a:cubicBezTo>
                  <a:pt x="-54008" y="380642"/>
                  <a:pt x="30592" y="268120"/>
                  <a:pt x="0" y="0"/>
                </a:cubicBezTo>
                <a:close/>
              </a:path>
              <a:path w="6179974" h="1631216" stroke="0" extrusionOk="0">
                <a:moveTo>
                  <a:pt x="0" y="0"/>
                </a:moveTo>
                <a:cubicBezTo>
                  <a:pt x="204730" y="-69233"/>
                  <a:pt x="486313" y="30720"/>
                  <a:pt x="623616" y="0"/>
                </a:cubicBezTo>
                <a:cubicBezTo>
                  <a:pt x="760919" y="-30720"/>
                  <a:pt x="875055" y="40371"/>
                  <a:pt x="1123632" y="0"/>
                </a:cubicBezTo>
                <a:cubicBezTo>
                  <a:pt x="1372209" y="-40371"/>
                  <a:pt x="1538892" y="5174"/>
                  <a:pt x="1685447" y="0"/>
                </a:cubicBezTo>
                <a:cubicBezTo>
                  <a:pt x="1832002" y="-5174"/>
                  <a:pt x="2171192" y="45438"/>
                  <a:pt x="2370863" y="0"/>
                </a:cubicBezTo>
                <a:cubicBezTo>
                  <a:pt x="2570534" y="-45438"/>
                  <a:pt x="2800570" y="57046"/>
                  <a:pt x="3056278" y="0"/>
                </a:cubicBezTo>
                <a:cubicBezTo>
                  <a:pt x="3311987" y="-57046"/>
                  <a:pt x="3475172" y="53510"/>
                  <a:pt x="3618094" y="0"/>
                </a:cubicBezTo>
                <a:cubicBezTo>
                  <a:pt x="3761016" y="-53510"/>
                  <a:pt x="3934209" y="45213"/>
                  <a:pt x="4056310" y="0"/>
                </a:cubicBezTo>
                <a:cubicBezTo>
                  <a:pt x="4178411" y="-45213"/>
                  <a:pt x="4411596" y="52774"/>
                  <a:pt x="4618126" y="0"/>
                </a:cubicBezTo>
                <a:cubicBezTo>
                  <a:pt x="4824656" y="-52774"/>
                  <a:pt x="4846483" y="18050"/>
                  <a:pt x="4994543" y="0"/>
                </a:cubicBezTo>
                <a:cubicBezTo>
                  <a:pt x="5142603" y="-18050"/>
                  <a:pt x="5416355" y="45526"/>
                  <a:pt x="5618158" y="0"/>
                </a:cubicBezTo>
                <a:cubicBezTo>
                  <a:pt x="5819962" y="-45526"/>
                  <a:pt x="5992515" y="61749"/>
                  <a:pt x="6179974" y="0"/>
                </a:cubicBezTo>
                <a:cubicBezTo>
                  <a:pt x="6189694" y="189137"/>
                  <a:pt x="6167165" y="297115"/>
                  <a:pt x="6179974" y="576363"/>
                </a:cubicBezTo>
                <a:cubicBezTo>
                  <a:pt x="6192783" y="855611"/>
                  <a:pt x="6138059" y="904923"/>
                  <a:pt x="6179974" y="1071165"/>
                </a:cubicBezTo>
                <a:cubicBezTo>
                  <a:pt x="6221889" y="1237407"/>
                  <a:pt x="6166245" y="1504415"/>
                  <a:pt x="6179974" y="1631216"/>
                </a:cubicBezTo>
                <a:cubicBezTo>
                  <a:pt x="6005669" y="1657976"/>
                  <a:pt x="5785888" y="1577194"/>
                  <a:pt x="5618158" y="1631216"/>
                </a:cubicBezTo>
                <a:cubicBezTo>
                  <a:pt x="5450428" y="1685238"/>
                  <a:pt x="5357918" y="1618009"/>
                  <a:pt x="5241742" y="1631216"/>
                </a:cubicBezTo>
                <a:cubicBezTo>
                  <a:pt x="5125566" y="1644423"/>
                  <a:pt x="4867249" y="1623487"/>
                  <a:pt x="4556326" y="1631216"/>
                </a:cubicBezTo>
                <a:cubicBezTo>
                  <a:pt x="4245403" y="1638945"/>
                  <a:pt x="4179947" y="1601015"/>
                  <a:pt x="3932711" y="1631216"/>
                </a:cubicBezTo>
                <a:cubicBezTo>
                  <a:pt x="3685475" y="1661417"/>
                  <a:pt x="3451278" y="1558245"/>
                  <a:pt x="3309095" y="1631216"/>
                </a:cubicBezTo>
                <a:cubicBezTo>
                  <a:pt x="3166912" y="1704187"/>
                  <a:pt x="2857723" y="1577803"/>
                  <a:pt x="2685480" y="1631216"/>
                </a:cubicBezTo>
                <a:cubicBezTo>
                  <a:pt x="2513238" y="1684629"/>
                  <a:pt x="2357811" y="1607697"/>
                  <a:pt x="2185464" y="1631216"/>
                </a:cubicBezTo>
                <a:cubicBezTo>
                  <a:pt x="2013117" y="1654735"/>
                  <a:pt x="1884225" y="1630295"/>
                  <a:pt x="1747247" y="1631216"/>
                </a:cubicBezTo>
                <a:cubicBezTo>
                  <a:pt x="1610269" y="1632137"/>
                  <a:pt x="1265513" y="1613342"/>
                  <a:pt x="1123632" y="1631216"/>
                </a:cubicBezTo>
                <a:cubicBezTo>
                  <a:pt x="981752" y="1649090"/>
                  <a:pt x="832193" y="1587237"/>
                  <a:pt x="747215" y="1631216"/>
                </a:cubicBezTo>
                <a:cubicBezTo>
                  <a:pt x="662237" y="1675195"/>
                  <a:pt x="216860" y="1628548"/>
                  <a:pt x="0" y="1631216"/>
                </a:cubicBezTo>
                <a:cubicBezTo>
                  <a:pt x="-52293" y="1496675"/>
                  <a:pt x="10868" y="1308697"/>
                  <a:pt x="0" y="1071165"/>
                </a:cubicBezTo>
                <a:cubicBezTo>
                  <a:pt x="-10868" y="833633"/>
                  <a:pt x="61446" y="769519"/>
                  <a:pt x="0" y="543739"/>
                </a:cubicBezTo>
                <a:cubicBezTo>
                  <a:pt x="-61446" y="317959"/>
                  <a:pt x="50459" y="116968"/>
                  <a:pt x="0" y="0"/>
                </a:cubicBezTo>
                <a:close/>
              </a:path>
            </a:pathLst>
          </a:custGeom>
        </p:spPr>
        <p:txBody>
          <a:bodyPr vert="horz" lIns="91440" tIns="45720" rIns="91440" bIns="45720" rtlCol="0" anchor="ctr">
            <a:normAutofit/>
          </a:bodyPr>
          <a:lstStyle/>
          <a:p>
            <a:pPr algn="l" rtl="0">
              <a:lnSpc>
                <a:spcPct val="90000"/>
              </a:lnSpc>
              <a:spcAft>
                <a:spcPts val="600"/>
              </a:spcAft>
            </a:pPr>
            <a:r>
              <a:rPr lang="en-US" sz="2200" b="1" u="sng" dirty="0">
                <a:solidFill>
                  <a:srgbClr val="FFFFFF"/>
                </a:solidFill>
              </a:rPr>
              <a:t>Dataset</a:t>
            </a:r>
          </a:p>
          <a:p>
            <a:pPr indent="-228600" algn="l" rtl="0">
              <a:lnSpc>
                <a:spcPct val="90000"/>
              </a:lnSpc>
              <a:spcAft>
                <a:spcPts val="600"/>
              </a:spcAft>
              <a:buFont typeface="Arial" panose="020B0604020202020204" pitchFamily="34" charset="0"/>
              <a:buChar char="•"/>
            </a:pPr>
            <a:r>
              <a:rPr lang="en-US" sz="2200" dirty="0">
                <a:solidFill>
                  <a:srgbClr val="FFFFFF"/>
                </a:solidFill>
              </a:rPr>
              <a:t>Since 2008, guests and hosts have used Airbnb to expand on traveling possibilities and</a:t>
            </a:r>
          </a:p>
          <a:p>
            <a:pPr indent="-228600" algn="l" rtl="0">
              <a:lnSpc>
                <a:spcPct val="90000"/>
              </a:lnSpc>
              <a:spcAft>
                <a:spcPts val="600"/>
              </a:spcAft>
              <a:buFont typeface="Arial" panose="020B0604020202020204" pitchFamily="34" charset="0"/>
              <a:buChar char="•"/>
            </a:pPr>
            <a:r>
              <a:rPr lang="en-US" sz="2200" dirty="0">
                <a:solidFill>
                  <a:srgbClr val="FFFFFF"/>
                </a:solidFill>
              </a:rPr>
              <a:t>present more unique, personalized way of experiencing the world. This dataset describes</a:t>
            </a:r>
          </a:p>
          <a:p>
            <a:pPr indent="-228600" algn="l" rtl="0">
              <a:lnSpc>
                <a:spcPct val="90000"/>
              </a:lnSpc>
              <a:spcAft>
                <a:spcPts val="600"/>
              </a:spcAft>
              <a:buFont typeface="Arial" panose="020B0604020202020204" pitchFamily="34" charset="0"/>
              <a:buChar char="•"/>
            </a:pPr>
            <a:r>
              <a:rPr lang="en-US" sz="2200" dirty="0">
                <a:solidFill>
                  <a:srgbClr val="FFFFFF"/>
                </a:solidFill>
              </a:rPr>
              <a:t>the listing activity and metrics in NYC, NY for 2019.</a:t>
            </a:r>
          </a:p>
          <a:p>
            <a:pPr indent="-228600" algn="l" rtl="0">
              <a:lnSpc>
                <a:spcPct val="90000"/>
              </a:lnSpc>
              <a:spcAft>
                <a:spcPts val="600"/>
              </a:spcAft>
              <a:buFont typeface="Arial" panose="020B0604020202020204" pitchFamily="34" charset="0"/>
              <a:buChar char="•"/>
            </a:pPr>
            <a:r>
              <a:rPr lang="en-US" sz="2200" dirty="0">
                <a:solidFill>
                  <a:srgbClr val="FFFFFF"/>
                </a:solidFill>
              </a:rPr>
              <a:t>This dataset contains 16 columns and over 48,800 rows.</a:t>
            </a:r>
          </a:p>
        </p:txBody>
      </p:sp>
      <p:sp>
        <p:nvSpPr>
          <p:cNvPr id="75"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102114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תיבת טקסט 1">
            <a:extLst>
              <a:ext uri="{FF2B5EF4-FFF2-40B4-BE49-F238E27FC236}">
                <a16:creationId xmlns:a16="http://schemas.microsoft.com/office/drawing/2014/main" id="{D29E316F-2FFD-44AF-AE80-46C72EAA9A8F}"/>
              </a:ext>
            </a:extLst>
          </p:cNvPr>
          <p:cNvSpPr txBox="1"/>
          <p:nvPr/>
        </p:nvSpPr>
        <p:spPr>
          <a:xfrm>
            <a:off x="640080" y="325369"/>
            <a:ext cx="4368602" cy="1956841"/>
          </a:xfrm>
          <a:prstGeom prst="rect">
            <a:avLst/>
          </a:prstGeom>
        </p:spPr>
        <p:txBody>
          <a:bodyPr vert="horz" lIns="91440" tIns="45720" rIns="91440" bIns="45720" rtlCol="0" anchor="b">
            <a:normAutofit/>
          </a:bodyPr>
          <a:lstStyle/>
          <a:p>
            <a:pPr algn="l" rtl="0">
              <a:lnSpc>
                <a:spcPct val="90000"/>
              </a:lnSpc>
              <a:spcBef>
                <a:spcPct val="0"/>
              </a:spcBef>
              <a:spcAft>
                <a:spcPts val="600"/>
              </a:spcAft>
            </a:pPr>
            <a:r>
              <a:rPr lang="en-US" sz="5400" b="1" dirty="0">
                <a:effectLst>
                  <a:outerShdw blurRad="38100" dist="38100" dir="2700000" algn="tl">
                    <a:srgbClr val="000000">
                      <a:alpha val="43137"/>
                    </a:srgbClr>
                  </a:outerShdw>
                </a:effectLst>
                <a:latin typeface="+mj-lt"/>
                <a:ea typeface="+mj-ea"/>
                <a:cs typeface="+mj-cs"/>
              </a:rPr>
              <a:t>DATA</a:t>
            </a:r>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תיבת טקסט 2">
            <a:extLst>
              <a:ext uri="{FF2B5EF4-FFF2-40B4-BE49-F238E27FC236}">
                <a16:creationId xmlns:a16="http://schemas.microsoft.com/office/drawing/2014/main" id="{8B8BC3A7-B960-4585-9903-BBC0B3F7DFE5}"/>
              </a:ext>
            </a:extLst>
          </p:cNvPr>
          <p:cNvSpPr txBox="1"/>
          <p:nvPr/>
        </p:nvSpPr>
        <p:spPr>
          <a:xfrm>
            <a:off x="640080" y="2872899"/>
            <a:ext cx="4243589" cy="3320668"/>
          </a:xfrm>
          <a:custGeom>
            <a:avLst/>
            <a:gdLst>
              <a:gd name="connsiteX0" fmla="*/ 0 w 6179974"/>
              <a:gd name="connsiteY0" fmla="*/ 0 h 1631216"/>
              <a:gd name="connsiteX1" fmla="*/ 685415 w 6179974"/>
              <a:gd name="connsiteY1" fmla="*/ 0 h 1631216"/>
              <a:gd name="connsiteX2" fmla="*/ 1247231 w 6179974"/>
              <a:gd name="connsiteY2" fmla="*/ 0 h 1631216"/>
              <a:gd name="connsiteX3" fmla="*/ 1623648 w 6179974"/>
              <a:gd name="connsiteY3" fmla="*/ 0 h 1631216"/>
              <a:gd name="connsiteX4" fmla="*/ 2309063 w 6179974"/>
              <a:gd name="connsiteY4" fmla="*/ 0 h 1631216"/>
              <a:gd name="connsiteX5" fmla="*/ 2685480 w 6179974"/>
              <a:gd name="connsiteY5" fmla="*/ 0 h 1631216"/>
              <a:gd name="connsiteX6" fmla="*/ 3061896 w 6179974"/>
              <a:gd name="connsiteY6" fmla="*/ 0 h 1631216"/>
              <a:gd name="connsiteX7" fmla="*/ 3500113 w 6179974"/>
              <a:gd name="connsiteY7" fmla="*/ 0 h 1631216"/>
              <a:gd name="connsiteX8" fmla="*/ 3876529 w 6179974"/>
              <a:gd name="connsiteY8" fmla="*/ 0 h 1631216"/>
              <a:gd name="connsiteX9" fmla="*/ 4500145 w 6179974"/>
              <a:gd name="connsiteY9" fmla="*/ 0 h 1631216"/>
              <a:gd name="connsiteX10" fmla="*/ 5061961 w 6179974"/>
              <a:gd name="connsiteY10" fmla="*/ 0 h 1631216"/>
              <a:gd name="connsiteX11" fmla="*/ 5685576 w 6179974"/>
              <a:gd name="connsiteY11" fmla="*/ 0 h 1631216"/>
              <a:gd name="connsiteX12" fmla="*/ 6179974 w 6179974"/>
              <a:gd name="connsiteY12" fmla="*/ 0 h 1631216"/>
              <a:gd name="connsiteX13" fmla="*/ 6179974 w 6179974"/>
              <a:gd name="connsiteY13" fmla="*/ 560051 h 1631216"/>
              <a:gd name="connsiteX14" fmla="*/ 6179974 w 6179974"/>
              <a:gd name="connsiteY14" fmla="*/ 1054853 h 1631216"/>
              <a:gd name="connsiteX15" fmla="*/ 6179974 w 6179974"/>
              <a:gd name="connsiteY15" fmla="*/ 1631216 h 1631216"/>
              <a:gd name="connsiteX16" fmla="*/ 5494559 w 6179974"/>
              <a:gd name="connsiteY16" fmla="*/ 1631216 h 1631216"/>
              <a:gd name="connsiteX17" fmla="*/ 5118142 w 6179974"/>
              <a:gd name="connsiteY17" fmla="*/ 1631216 h 1631216"/>
              <a:gd name="connsiteX18" fmla="*/ 4494527 w 6179974"/>
              <a:gd name="connsiteY18" fmla="*/ 1631216 h 1631216"/>
              <a:gd name="connsiteX19" fmla="*/ 3809111 w 6179974"/>
              <a:gd name="connsiteY19" fmla="*/ 1631216 h 1631216"/>
              <a:gd name="connsiteX20" fmla="*/ 3247295 w 6179974"/>
              <a:gd name="connsiteY20" fmla="*/ 1631216 h 1631216"/>
              <a:gd name="connsiteX21" fmla="*/ 2809079 w 6179974"/>
              <a:gd name="connsiteY21" fmla="*/ 1631216 h 1631216"/>
              <a:gd name="connsiteX22" fmla="*/ 2123664 w 6179974"/>
              <a:gd name="connsiteY22" fmla="*/ 1631216 h 1631216"/>
              <a:gd name="connsiteX23" fmla="*/ 1438248 w 6179974"/>
              <a:gd name="connsiteY23" fmla="*/ 1631216 h 1631216"/>
              <a:gd name="connsiteX24" fmla="*/ 1000032 w 6179974"/>
              <a:gd name="connsiteY24" fmla="*/ 1631216 h 1631216"/>
              <a:gd name="connsiteX25" fmla="*/ 561816 w 6179974"/>
              <a:gd name="connsiteY25" fmla="*/ 1631216 h 1631216"/>
              <a:gd name="connsiteX26" fmla="*/ 0 w 6179974"/>
              <a:gd name="connsiteY26" fmla="*/ 1631216 h 1631216"/>
              <a:gd name="connsiteX27" fmla="*/ 0 w 6179974"/>
              <a:gd name="connsiteY27" fmla="*/ 1087477 h 1631216"/>
              <a:gd name="connsiteX28" fmla="*/ 0 w 6179974"/>
              <a:gd name="connsiteY28" fmla="*/ 592675 h 1631216"/>
              <a:gd name="connsiteX29" fmla="*/ 0 w 6179974"/>
              <a:gd name="connsiteY29" fmla="*/ 0 h 163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79974" h="1631216" fill="none" extrusionOk="0">
                <a:moveTo>
                  <a:pt x="0" y="0"/>
                </a:moveTo>
                <a:cubicBezTo>
                  <a:pt x="270065" y="-24253"/>
                  <a:pt x="531644" y="68670"/>
                  <a:pt x="685415" y="0"/>
                </a:cubicBezTo>
                <a:cubicBezTo>
                  <a:pt x="839186" y="-68670"/>
                  <a:pt x="991701" y="37064"/>
                  <a:pt x="1247231" y="0"/>
                </a:cubicBezTo>
                <a:cubicBezTo>
                  <a:pt x="1502761" y="-37064"/>
                  <a:pt x="1502812" y="9600"/>
                  <a:pt x="1623648" y="0"/>
                </a:cubicBezTo>
                <a:cubicBezTo>
                  <a:pt x="1744484" y="-9600"/>
                  <a:pt x="2148468" y="6023"/>
                  <a:pt x="2309063" y="0"/>
                </a:cubicBezTo>
                <a:cubicBezTo>
                  <a:pt x="2469659" y="-6023"/>
                  <a:pt x="2546889" y="44685"/>
                  <a:pt x="2685480" y="0"/>
                </a:cubicBezTo>
                <a:cubicBezTo>
                  <a:pt x="2824071" y="-44685"/>
                  <a:pt x="2979176" y="27352"/>
                  <a:pt x="3061896" y="0"/>
                </a:cubicBezTo>
                <a:cubicBezTo>
                  <a:pt x="3144616" y="-27352"/>
                  <a:pt x="3386848" y="29342"/>
                  <a:pt x="3500113" y="0"/>
                </a:cubicBezTo>
                <a:cubicBezTo>
                  <a:pt x="3613378" y="-29342"/>
                  <a:pt x="3735457" y="30749"/>
                  <a:pt x="3876529" y="0"/>
                </a:cubicBezTo>
                <a:cubicBezTo>
                  <a:pt x="4017601" y="-30749"/>
                  <a:pt x="4343439" y="66792"/>
                  <a:pt x="4500145" y="0"/>
                </a:cubicBezTo>
                <a:cubicBezTo>
                  <a:pt x="4656851" y="-66792"/>
                  <a:pt x="4849182" y="12676"/>
                  <a:pt x="5061961" y="0"/>
                </a:cubicBezTo>
                <a:cubicBezTo>
                  <a:pt x="5274740" y="-12676"/>
                  <a:pt x="5545432" y="41403"/>
                  <a:pt x="5685576" y="0"/>
                </a:cubicBezTo>
                <a:cubicBezTo>
                  <a:pt x="5825721" y="-41403"/>
                  <a:pt x="6071752" y="48611"/>
                  <a:pt x="6179974" y="0"/>
                </a:cubicBezTo>
                <a:cubicBezTo>
                  <a:pt x="6214345" y="178017"/>
                  <a:pt x="6163121" y="442761"/>
                  <a:pt x="6179974" y="560051"/>
                </a:cubicBezTo>
                <a:cubicBezTo>
                  <a:pt x="6196827" y="677341"/>
                  <a:pt x="6144227" y="909702"/>
                  <a:pt x="6179974" y="1054853"/>
                </a:cubicBezTo>
                <a:cubicBezTo>
                  <a:pt x="6215721" y="1200004"/>
                  <a:pt x="6136930" y="1455626"/>
                  <a:pt x="6179974" y="1631216"/>
                </a:cubicBezTo>
                <a:cubicBezTo>
                  <a:pt x="5882282" y="1686291"/>
                  <a:pt x="5679603" y="1625477"/>
                  <a:pt x="5494559" y="1631216"/>
                </a:cubicBezTo>
                <a:cubicBezTo>
                  <a:pt x="5309515" y="1636955"/>
                  <a:pt x="5216001" y="1591816"/>
                  <a:pt x="5118142" y="1631216"/>
                </a:cubicBezTo>
                <a:cubicBezTo>
                  <a:pt x="5020283" y="1670616"/>
                  <a:pt x="4720425" y="1592506"/>
                  <a:pt x="4494527" y="1631216"/>
                </a:cubicBezTo>
                <a:cubicBezTo>
                  <a:pt x="4268629" y="1669926"/>
                  <a:pt x="3973111" y="1588505"/>
                  <a:pt x="3809111" y="1631216"/>
                </a:cubicBezTo>
                <a:cubicBezTo>
                  <a:pt x="3645111" y="1673927"/>
                  <a:pt x="3423566" y="1616045"/>
                  <a:pt x="3247295" y="1631216"/>
                </a:cubicBezTo>
                <a:cubicBezTo>
                  <a:pt x="3071024" y="1646387"/>
                  <a:pt x="2995132" y="1607547"/>
                  <a:pt x="2809079" y="1631216"/>
                </a:cubicBezTo>
                <a:cubicBezTo>
                  <a:pt x="2623026" y="1654885"/>
                  <a:pt x="2446291" y="1585837"/>
                  <a:pt x="2123664" y="1631216"/>
                </a:cubicBezTo>
                <a:cubicBezTo>
                  <a:pt x="1801037" y="1676595"/>
                  <a:pt x="1581996" y="1573626"/>
                  <a:pt x="1438248" y="1631216"/>
                </a:cubicBezTo>
                <a:cubicBezTo>
                  <a:pt x="1294500" y="1688806"/>
                  <a:pt x="1150083" y="1581201"/>
                  <a:pt x="1000032" y="1631216"/>
                </a:cubicBezTo>
                <a:cubicBezTo>
                  <a:pt x="849981" y="1681231"/>
                  <a:pt x="690285" y="1619881"/>
                  <a:pt x="561816" y="1631216"/>
                </a:cubicBezTo>
                <a:cubicBezTo>
                  <a:pt x="433347" y="1642551"/>
                  <a:pt x="271249" y="1616715"/>
                  <a:pt x="0" y="1631216"/>
                </a:cubicBezTo>
                <a:cubicBezTo>
                  <a:pt x="-43551" y="1399418"/>
                  <a:pt x="52265" y="1217452"/>
                  <a:pt x="0" y="1087477"/>
                </a:cubicBezTo>
                <a:cubicBezTo>
                  <a:pt x="-52265" y="957502"/>
                  <a:pt x="54008" y="804708"/>
                  <a:pt x="0" y="592675"/>
                </a:cubicBezTo>
                <a:cubicBezTo>
                  <a:pt x="-54008" y="380642"/>
                  <a:pt x="30592" y="268120"/>
                  <a:pt x="0" y="0"/>
                </a:cubicBezTo>
                <a:close/>
              </a:path>
              <a:path w="6179974" h="1631216" stroke="0" extrusionOk="0">
                <a:moveTo>
                  <a:pt x="0" y="0"/>
                </a:moveTo>
                <a:cubicBezTo>
                  <a:pt x="204730" y="-69233"/>
                  <a:pt x="486313" y="30720"/>
                  <a:pt x="623616" y="0"/>
                </a:cubicBezTo>
                <a:cubicBezTo>
                  <a:pt x="760919" y="-30720"/>
                  <a:pt x="875055" y="40371"/>
                  <a:pt x="1123632" y="0"/>
                </a:cubicBezTo>
                <a:cubicBezTo>
                  <a:pt x="1372209" y="-40371"/>
                  <a:pt x="1538892" y="5174"/>
                  <a:pt x="1685447" y="0"/>
                </a:cubicBezTo>
                <a:cubicBezTo>
                  <a:pt x="1832002" y="-5174"/>
                  <a:pt x="2171192" y="45438"/>
                  <a:pt x="2370863" y="0"/>
                </a:cubicBezTo>
                <a:cubicBezTo>
                  <a:pt x="2570534" y="-45438"/>
                  <a:pt x="2800570" y="57046"/>
                  <a:pt x="3056278" y="0"/>
                </a:cubicBezTo>
                <a:cubicBezTo>
                  <a:pt x="3311987" y="-57046"/>
                  <a:pt x="3475172" y="53510"/>
                  <a:pt x="3618094" y="0"/>
                </a:cubicBezTo>
                <a:cubicBezTo>
                  <a:pt x="3761016" y="-53510"/>
                  <a:pt x="3934209" y="45213"/>
                  <a:pt x="4056310" y="0"/>
                </a:cubicBezTo>
                <a:cubicBezTo>
                  <a:pt x="4178411" y="-45213"/>
                  <a:pt x="4411596" y="52774"/>
                  <a:pt x="4618126" y="0"/>
                </a:cubicBezTo>
                <a:cubicBezTo>
                  <a:pt x="4824656" y="-52774"/>
                  <a:pt x="4846483" y="18050"/>
                  <a:pt x="4994543" y="0"/>
                </a:cubicBezTo>
                <a:cubicBezTo>
                  <a:pt x="5142603" y="-18050"/>
                  <a:pt x="5416355" y="45526"/>
                  <a:pt x="5618158" y="0"/>
                </a:cubicBezTo>
                <a:cubicBezTo>
                  <a:pt x="5819962" y="-45526"/>
                  <a:pt x="5992515" y="61749"/>
                  <a:pt x="6179974" y="0"/>
                </a:cubicBezTo>
                <a:cubicBezTo>
                  <a:pt x="6189694" y="189137"/>
                  <a:pt x="6167165" y="297115"/>
                  <a:pt x="6179974" y="576363"/>
                </a:cubicBezTo>
                <a:cubicBezTo>
                  <a:pt x="6192783" y="855611"/>
                  <a:pt x="6138059" y="904923"/>
                  <a:pt x="6179974" y="1071165"/>
                </a:cubicBezTo>
                <a:cubicBezTo>
                  <a:pt x="6221889" y="1237407"/>
                  <a:pt x="6166245" y="1504415"/>
                  <a:pt x="6179974" y="1631216"/>
                </a:cubicBezTo>
                <a:cubicBezTo>
                  <a:pt x="6005669" y="1657976"/>
                  <a:pt x="5785888" y="1577194"/>
                  <a:pt x="5618158" y="1631216"/>
                </a:cubicBezTo>
                <a:cubicBezTo>
                  <a:pt x="5450428" y="1685238"/>
                  <a:pt x="5357918" y="1618009"/>
                  <a:pt x="5241742" y="1631216"/>
                </a:cubicBezTo>
                <a:cubicBezTo>
                  <a:pt x="5125566" y="1644423"/>
                  <a:pt x="4867249" y="1623487"/>
                  <a:pt x="4556326" y="1631216"/>
                </a:cubicBezTo>
                <a:cubicBezTo>
                  <a:pt x="4245403" y="1638945"/>
                  <a:pt x="4179947" y="1601015"/>
                  <a:pt x="3932711" y="1631216"/>
                </a:cubicBezTo>
                <a:cubicBezTo>
                  <a:pt x="3685475" y="1661417"/>
                  <a:pt x="3451278" y="1558245"/>
                  <a:pt x="3309095" y="1631216"/>
                </a:cubicBezTo>
                <a:cubicBezTo>
                  <a:pt x="3166912" y="1704187"/>
                  <a:pt x="2857723" y="1577803"/>
                  <a:pt x="2685480" y="1631216"/>
                </a:cubicBezTo>
                <a:cubicBezTo>
                  <a:pt x="2513238" y="1684629"/>
                  <a:pt x="2357811" y="1607697"/>
                  <a:pt x="2185464" y="1631216"/>
                </a:cubicBezTo>
                <a:cubicBezTo>
                  <a:pt x="2013117" y="1654735"/>
                  <a:pt x="1884225" y="1630295"/>
                  <a:pt x="1747247" y="1631216"/>
                </a:cubicBezTo>
                <a:cubicBezTo>
                  <a:pt x="1610269" y="1632137"/>
                  <a:pt x="1265513" y="1613342"/>
                  <a:pt x="1123632" y="1631216"/>
                </a:cubicBezTo>
                <a:cubicBezTo>
                  <a:pt x="981752" y="1649090"/>
                  <a:pt x="832193" y="1587237"/>
                  <a:pt x="747215" y="1631216"/>
                </a:cubicBezTo>
                <a:cubicBezTo>
                  <a:pt x="662237" y="1675195"/>
                  <a:pt x="216860" y="1628548"/>
                  <a:pt x="0" y="1631216"/>
                </a:cubicBezTo>
                <a:cubicBezTo>
                  <a:pt x="-52293" y="1496675"/>
                  <a:pt x="10868" y="1308697"/>
                  <a:pt x="0" y="1071165"/>
                </a:cubicBezTo>
                <a:cubicBezTo>
                  <a:pt x="-10868" y="833633"/>
                  <a:pt x="61446" y="769519"/>
                  <a:pt x="0" y="543739"/>
                </a:cubicBezTo>
                <a:cubicBezTo>
                  <a:pt x="-61446" y="317959"/>
                  <a:pt x="50459" y="116968"/>
                  <a:pt x="0" y="0"/>
                </a:cubicBezTo>
                <a:close/>
              </a:path>
            </a:pathLst>
          </a:custGeom>
        </p:spPr>
        <p:txBody>
          <a:bodyPr vert="horz" lIns="91440" tIns="45720" rIns="91440" bIns="45720" rtlCol="0">
            <a:normAutofit/>
          </a:bodyPr>
          <a:lstStyle/>
          <a:p>
            <a:pPr indent="-228600" algn="l" rtl="0">
              <a:lnSpc>
                <a:spcPct val="90000"/>
              </a:lnSpc>
              <a:spcAft>
                <a:spcPts val="600"/>
              </a:spcAft>
              <a:buFont typeface="Arial" panose="020B0604020202020204" pitchFamily="34" charset="0"/>
              <a:buChar char="•"/>
            </a:pPr>
            <a:r>
              <a:rPr lang="en-US" sz="2200" dirty="0"/>
              <a:t>Data was taken from Kaggle </a:t>
            </a:r>
          </a:p>
        </p:txBody>
      </p:sp>
      <p:pic>
        <p:nvPicPr>
          <p:cNvPr id="1026" name="Picture 2" descr="The Role of Beacon Technology in Smart Cities - ThinkProxi">
            <a:extLst>
              <a:ext uri="{FF2B5EF4-FFF2-40B4-BE49-F238E27FC236}">
                <a16:creationId xmlns:a16="http://schemas.microsoft.com/office/drawing/2014/main" id="{822B4EF6-E259-40ED-91EB-1694C4F695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38" r="20009"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pic>
        <p:nvPicPr>
          <p:cNvPr id="4" name="תמונה 3">
            <a:extLst>
              <a:ext uri="{FF2B5EF4-FFF2-40B4-BE49-F238E27FC236}">
                <a16:creationId xmlns:a16="http://schemas.microsoft.com/office/drawing/2014/main" id="{0D6D0BE5-1A10-47B4-B186-BDC7BB8B4643}"/>
              </a:ext>
            </a:extLst>
          </p:cNvPr>
          <p:cNvPicPr>
            <a:picLocks noChangeAspect="1"/>
          </p:cNvPicPr>
          <p:nvPr/>
        </p:nvPicPr>
        <p:blipFill>
          <a:blip r:embed="rId3"/>
          <a:stretch>
            <a:fillRect/>
          </a:stretch>
        </p:blipFill>
        <p:spPr>
          <a:xfrm>
            <a:off x="0" y="4115566"/>
            <a:ext cx="7037526" cy="2742434"/>
          </a:xfrm>
          <a:prstGeom prst="rect">
            <a:avLst/>
          </a:prstGeom>
        </p:spPr>
      </p:pic>
      <p:pic>
        <p:nvPicPr>
          <p:cNvPr id="12" name="תמונה 11">
            <a:extLst>
              <a:ext uri="{FF2B5EF4-FFF2-40B4-BE49-F238E27FC236}">
                <a16:creationId xmlns:a16="http://schemas.microsoft.com/office/drawing/2014/main" id="{9DB45D79-D962-4A9B-A2DB-44656D63DC6C}"/>
              </a:ext>
            </a:extLst>
          </p:cNvPr>
          <p:cNvPicPr>
            <a:picLocks noChangeAspect="1"/>
          </p:cNvPicPr>
          <p:nvPr/>
        </p:nvPicPr>
        <p:blipFill>
          <a:blip r:embed="rId4"/>
          <a:stretch>
            <a:fillRect/>
          </a:stretch>
        </p:blipFill>
        <p:spPr>
          <a:xfrm>
            <a:off x="212047" y="3524877"/>
            <a:ext cx="1390844" cy="485843"/>
          </a:xfrm>
          <a:prstGeom prst="rect">
            <a:avLst/>
          </a:prstGeom>
        </p:spPr>
      </p:pic>
    </p:spTree>
    <p:extLst>
      <p:ext uri="{BB962C8B-B14F-4D97-AF65-F5344CB8AC3E}">
        <p14:creationId xmlns:p14="http://schemas.microsoft.com/office/powerpoint/2010/main" val="187277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Role of Beacon Technology in Smart Cities - ThinkProxi">
            <a:extLst>
              <a:ext uri="{FF2B5EF4-FFF2-40B4-BE49-F238E27FC236}">
                <a16:creationId xmlns:a16="http://schemas.microsoft.com/office/drawing/2014/main" id="{822B4EF6-E259-40ED-91EB-1694C4F695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38" r="20009"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1" name="תיבת טקסט 10">
            <a:extLst>
              <a:ext uri="{FF2B5EF4-FFF2-40B4-BE49-F238E27FC236}">
                <a16:creationId xmlns:a16="http://schemas.microsoft.com/office/drawing/2014/main" id="{1E39BA55-8C69-46E6-A1B9-4F83CB019FD9}"/>
              </a:ext>
            </a:extLst>
          </p:cNvPr>
          <p:cNvSpPr txBox="1"/>
          <p:nvPr/>
        </p:nvSpPr>
        <p:spPr>
          <a:xfrm>
            <a:off x="546774" y="275231"/>
            <a:ext cx="4368602" cy="1956841"/>
          </a:xfrm>
          <a:prstGeom prst="rect">
            <a:avLst/>
          </a:prstGeom>
        </p:spPr>
        <p:txBody>
          <a:bodyPr vert="horz" lIns="91440" tIns="45720" rIns="91440" bIns="45720" rtlCol="0" anchor="b">
            <a:normAutofit/>
          </a:bodyPr>
          <a:lstStyle/>
          <a:p>
            <a:pPr algn="l" rtl="0">
              <a:lnSpc>
                <a:spcPct val="90000"/>
              </a:lnSpc>
              <a:spcBef>
                <a:spcPct val="0"/>
              </a:spcBef>
              <a:spcAft>
                <a:spcPts val="600"/>
              </a:spcAft>
            </a:pPr>
            <a:r>
              <a:rPr lang="en-US" sz="5400" b="1" dirty="0">
                <a:effectLst>
                  <a:outerShdw blurRad="38100" dist="38100" dir="2700000" algn="tl">
                    <a:srgbClr val="000000">
                      <a:alpha val="43137"/>
                    </a:srgbClr>
                  </a:outerShdw>
                </a:effectLst>
                <a:latin typeface="+mj-lt"/>
                <a:ea typeface="+mj-ea"/>
                <a:cs typeface="+mj-cs"/>
              </a:rPr>
              <a:t>CLEANING DATA</a:t>
            </a:r>
          </a:p>
        </p:txBody>
      </p:sp>
      <p:sp>
        <p:nvSpPr>
          <p:cNvPr id="12" name="תיבת טקסט 11">
            <a:extLst>
              <a:ext uri="{FF2B5EF4-FFF2-40B4-BE49-F238E27FC236}">
                <a16:creationId xmlns:a16="http://schemas.microsoft.com/office/drawing/2014/main" id="{8B7CCDE1-FDB5-4269-9624-F50EE7BD860D}"/>
              </a:ext>
            </a:extLst>
          </p:cNvPr>
          <p:cNvSpPr txBox="1"/>
          <p:nvPr/>
        </p:nvSpPr>
        <p:spPr>
          <a:xfrm>
            <a:off x="546774" y="2397038"/>
            <a:ext cx="4243589" cy="3320668"/>
          </a:xfrm>
          <a:custGeom>
            <a:avLst/>
            <a:gdLst>
              <a:gd name="connsiteX0" fmla="*/ 0 w 6179974"/>
              <a:gd name="connsiteY0" fmla="*/ 0 h 1631216"/>
              <a:gd name="connsiteX1" fmla="*/ 685415 w 6179974"/>
              <a:gd name="connsiteY1" fmla="*/ 0 h 1631216"/>
              <a:gd name="connsiteX2" fmla="*/ 1247231 w 6179974"/>
              <a:gd name="connsiteY2" fmla="*/ 0 h 1631216"/>
              <a:gd name="connsiteX3" fmla="*/ 1623648 w 6179974"/>
              <a:gd name="connsiteY3" fmla="*/ 0 h 1631216"/>
              <a:gd name="connsiteX4" fmla="*/ 2309063 w 6179974"/>
              <a:gd name="connsiteY4" fmla="*/ 0 h 1631216"/>
              <a:gd name="connsiteX5" fmla="*/ 2685480 w 6179974"/>
              <a:gd name="connsiteY5" fmla="*/ 0 h 1631216"/>
              <a:gd name="connsiteX6" fmla="*/ 3061896 w 6179974"/>
              <a:gd name="connsiteY6" fmla="*/ 0 h 1631216"/>
              <a:gd name="connsiteX7" fmla="*/ 3500113 w 6179974"/>
              <a:gd name="connsiteY7" fmla="*/ 0 h 1631216"/>
              <a:gd name="connsiteX8" fmla="*/ 3876529 w 6179974"/>
              <a:gd name="connsiteY8" fmla="*/ 0 h 1631216"/>
              <a:gd name="connsiteX9" fmla="*/ 4500145 w 6179974"/>
              <a:gd name="connsiteY9" fmla="*/ 0 h 1631216"/>
              <a:gd name="connsiteX10" fmla="*/ 5061961 w 6179974"/>
              <a:gd name="connsiteY10" fmla="*/ 0 h 1631216"/>
              <a:gd name="connsiteX11" fmla="*/ 5685576 w 6179974"/>
              <a:gd name="connsiteY11" fmla="*/ 0 h 1631216"/>
              <a:gd name="connsiteX12" fmla="*/ 6179974 w 6179974"/>
              <a:gd name="connsiteY12" fmla="*/ 0 h 1631216"/>
              <a:gd name="connsiteX13" fmla="*/ 6179974 w 6179974"/>
              <a:gd name="connsiteY13" fmla="*/ 560051 h 1631216"/>
              <a:gd name="connsiteX14" fmla="*/ 6179974 w 6179974"/>
              <a:gd name="connsiteY14" fmla="*/ 1054853 h 1631216"/>
              <a:gd name="connsiteX15" fmla="*/ 6179974 w 6179974"/>
              <a:gd name="connsiteY15" fmla="*/ 1631216 h 1631216"/>
              <a:gd name="connsiteX16" fmla="*/ 5494559 w 6179974"/>
              <a:gd name="connsiteY16" fmla="*/ 1631216 h 1631216"/>
              <a:gd name="connsiteX17" fmla="*/ 5118142 w 6179974"/>
              <a:gd name="connsiteY17" fmla="*/ 1631216 h 1631216"/>
              <a:gd name="connsiteX18" fmla="*/ 4494527 w 6179974"/>
              <a:gd name="connsiteY18" fmla="*/ 1631216 h 1631216"/>
              <a:gd name="connsiteX19" fmla="*/ 3809111 w 6179974"/>
              <a:gd name="connsiteY19" fmla="*/ 1631216 h 1631216"/>
              <a:gd name="connsiteX20" fmla="*/ 3247295 w 6179974"/>
              <a:gd name="connsiteY20" fmla="*/ 1631216 h 1631216"/>
              <a:gd name="connsiteX21" fmla="*/ 2809079 w 6179974"/>
              <a:gd name="connsiteY21" fmla="*/ 1631216 h 1631216"/>
              <a:gd name="connsiteX22" fmla="*/ 2123664 w 6179974"/>
              <a:gd name="connsiteY22" fmla="*/ 1631216 h 1631216"/>
              <a:gd name="connsiteX23" fmla="*/ 1438248 w 6179974"/>
              <a:gd name="connsiteY23" fmla="*/ 1631216 h 1631216"/>
              <a:gd name="connsiteX24" fmla="*/ 1000032 w 6179974"/>
              <a:gd name="connsiteY24" fmla="*/ 1631216 h 1631216"/>
              <a:gd name="connsiteX25" fmla="*/ 561816 w 6179974"/>
              <a:gd name="connsiteY25" fmla="*/ 1631216 h 1631216"/>
              <a:gd name="connsiteX26" fmla="*/ 0 w 6179974"/>
              <a:gd name="connsiteY26" fmla="*/ 1631216 h 1631216"/>
              <a:gd name="connsiteX27" fmla="*/ 0 w 6179974"/>
              <a:gd name="connsiteY27" fmla="*/ 1087477 h 1631216"/>
              <a:gd name="connsiteX28" fmla="*/ 0 w 6179974"/>
              <a:gd name="connsiteY28" fmla="*/ 592675 h 1631216"/>
              <a:gd name="connsiteX29" fmla="*/ 0 w 6179974"/>
              <a:gd name="connsiteY29" fmla="*/ 0 h 163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79974" h="1631216" fill="none" extrusionOk="0">
                <a:moveTo>
                  <a:pt x="0" y="0"/>
                </a:moveTo>
                <a:cubicBezTo>
                  <a:pt x="270065" y="-24253"/>
                  <a:pt x="531644" y="68670"/>
                  <a:pt x="685415" y="0"/>
                </a:cubicBezTo>
                <a:cubicBezTo>
                  <a:pt x="839186" y="-68670"/>
                  <a:pt x="991701" y="37064"/>
                  <a:pt x="1247231" y="0"/>
                </a:cubicBezTo>
                <a:cubicBezTo>
                  <a:pt x="1502761" y="-37064"/>
                  <a:pt x="1502812" y="9600"/>
                  <a:pt x="1623648" y="0"/>
                </a:cubicBezTo>
                <a:cubicBezTo>
                  <a:pt x="1744484" y="-9600"/>
                  <a:pt x="2148468" y="6023"/>
                  <a:pt x="2309063" y="0"/>
                </a:cubicBezTo>
                <a:cubicBezTo>
                  <a:pt x="2469659" y="-6023"/>
                  <a:pt x="2546889" y="44685"/>
                  <a:pt x="2685480" y="0"/>
                </a:cubicBezTo>
                <a:cubicBezTo>
                  <a:pt x="2824071" y="-44685"/>
                  <a:pt x="2979176" y="27352"/>
                  <a:pt x="3061896" y="0"/>
                </a:cubicBezTo>
                <a:cubicBezTo>
                  <a:pt x="3144616" y="-27352"/>
                  <a:pt x="3386848" y="29342"/>
                  <a:pt x="3500113" y="0"/>
                </a:cubicBezTo>
                <a:cubicBezTo>
                  <a:pt x="3613378" y="-29342"/>
                  <a:pt x="3735457" y="30749"/>
                  <a:pt x="3876529" y="0"/>
                </a:cubicBezTo>
                <a:cubicBezTo>
                  <a:pt x="4017601" y="-30749"/>
                  <a:pt x="4343439" y="66792"/>
                  <a:pt x="4500145" y="0"/>
                </a:cubicBezTo>
                <a:cubicBezTo>
                  <a:pt x="4656851" y="-66792"/>
                  <a:pt x="4849182" y="12676"/>
                  <a:pt x="5061961" y="0"/>
                </a:cubicBezTo>
                <a:cubicBezTo>
                  <a:pt x="5274740" y="-12676"/>
                  <a:pt x="5545432" y="41403"/>
                  <a:pt x="5685576" y="0"/>
                </a:cubicBezTo>
                <a:cubicBezTo>
                  <a:pt x="5825721" y="-41403"/>
                  <a:pt x="6071752" y="48611"/>
                  <a:pt x="6179974" y="0"/>
                </a:cubicBezTo>
                <a:cubicBezTo>
                  <a:pt x="6214345" y="178017"/>
                  <a:pt x="6163121" y="442761"/>
                  <a:pt x="6179974" y="560051"/>
                </a:cubicBezTo>
                <a:cubicBezTo>
                  <a:pt x="6196827" y="677341"/>
                  <a:pt x="6144227" y="909702"/>
                  <a:pt x="6179974" y="1054853"/>
                </a:cubicBezTo>
                <a:cubicBezTo>
                  <a:pt x="6215721" y="1200004"/>
                  <a:pt x="6136930" y="1455626"/>
                  <a:pt x="6179974" y="1631216"/>
                </a:cubicBezTo>
                <a:cubicBezTo>
                  <a:pt x="5882282" y="1686291"/>
                  <a:pt x="5679603" y="1625477"/>
                  <a:pt x="5494559" y="1631216"/>
                </a:cubicBezTo>
                <a:cubicBezTo>
                  <a:pt x="5309515" y="1636955"/>
                  <a:pt x="5216001" y="1591816"/>
                  <a:pt x="5118142" y="1631216"/>
                </a:cubicBezTo>
                <a:cubicBezTo>
                  <a:pt x="5020283" y="1670616"/>
                  <a:pt x="4720425" y="1592506"/>
                  <a:pt x="4494527" y="1631216"/>
                </a:cubicBezTo>
                <a:cubicBezTo>
                  <a:pt x="4268629" y="1669926"/>
                  <a:pt x="3973111" y="1588505"/>
                  <a:pt x="3809111" y="1631216"/>
                </a:cubicBezTo>
                <a:cubicBezTo>
                  <a:pt x="3645111" y="1673927"/>
                  <a:pt x="3423566" y="1616045"/>
                  <a:pt x="3247295" y="1631216"/>
                </a:cubicBezTo>
                <a:cubicBezTo>
                  <a:pt x="3071024" y="1646387"/>
                  <a:pt x="2995132" y="1607547"/>
                  <a:pt x="2809079" y="1631216"/>
                </a:cubicBezTo>
                <a:cubicBezTo>
                  <a:pt x="2623026" y="1654885"/>
                  <a:pt x="2446291" y="1585837"/>
                  <a:pt x="2123664" y="1631216"/>
                </a:cubicBezTo>
                <a:cubicBezTo>
                  <a:pt x="1801037" y="1676595"/>
                  <a:pt x="1581996" y="1573626"/>
                  <a:pt x="1438248" y="1631216"/>
                </a:cubicBezTo>
                <a:cubicBezTo>
                  <a:pt x="1294500" y="1688806"/>
                  <a:pt x="1150083" y="1581201"/>
                  <a:pt x="1000032" y="1631216"/>
                </a:cubicBezTo>
                <a:cubicBezTo>
                  <a:pt x="849981" y="1681231"/>
                  <a:pt x="690285" y="1619881"/>
                  <a:pt x="561816" y="1631216"/>
                </a:cubicBezTo>
                <a:cubicBezTo>
                  <a:pt x="433347" y="1642551"/>
                  <a:pt x="271249" y="1616715"/>
                  <a:pt x="0" y="1631216"/>
                </a:cubicBezTo>
                <a:cubicBezTo>
                  <a:pt x="-43551" y="1399418"/>
                  <a:pt x="52265" y="1217452"/>
                  <a:pt x="0" y="1087477"/>
                </a:cubicBezTo>
                <a:cubicBezTo>
                  <a:pt x="-52265" y="957502"/>
                  <a:pt x="54008" y="804708"/>
                  <a:pt x="0" y="592675"/>
                </a:cubicBezTo>
                <a:cubicBezTo>
                  <a:pt x="-54008" y="380642"/>
                  <a:pt x="30592" y="268120"/>
                  <a:pt x="0" y="0"/>
                </a:cubicBezTo>
                <a:close/>
              </a:path>
              <a:path w="6179974" h="1631216" stroke="0" extrusionOk="0">
                <a:moveTo>
                  <a:pt x="0" y="0"/>
                </a:moveTo>
                <a:cubicBezTo>
                  <a:pt x="204730" y="-69233"/>
                  <a:pt x="486313" y="30720"/>
                  <a:pt x="623616" y="0"/>
                </a:cubicBezTo>
                <a:cubicBezTo>
                  <a:pt x="760919" y="-30720"/>
                  <a:pt x="875055" y="40371"/>
                  <a:pt x="1123632" y="0"/>
                </a:cubicBezTo>
                <a:cubicBezTo>
                  <a:pt x="1372209" y="-40371"/>
                  <a:pt x="1538892" y="5174"/>
                  <a:pt x="1685447" y="0"/>
                </a:cubicBezTo>
                <a:cubicBezTo>
                  <a:pt x="1832002" y="-5174"/>
                  <a:pt x="2171192" y="45438"/>
                  <a:pt x="2370863" y="0"/>
                </a:cubicBezTo>
                <a:cubicBezTo>
                  <a:pt x="2570534" y="-45438"/>
                  <a:pt x="2800570" y="57046"/>
                  <a:pt x="3056278" y="0"/>
                </a:cubicBezTo>
                <a:cubicBezTo>
                  <a:pt x="3311987" y="-57046"/>
                  <a:pt x="3475172" y="53510"/>
                  <a:pt x="3618094" y="0"/>
                </a:cubicBezTo>
                <a:cubicBezTo>
                  <a:pt x="3761016" y="-53510"/>
                  <a:pt x="3934209" y="45213"/>
                  <a:pt x="4056310" y="0"/>
                </a:cubicBezTo>
                <a:cubicBezTo>
                  <a:pt x="4178411" y="-45213"/>
                  <a:pt x="4411596" y="52774"/>
                  <a:pt x="4618126" y="0"/>
                </a:cubicBezTo>
                <a:cubicBezTo>
                  <a:pt x="4824656" y="-52774"/>
                  <a:pt x="4846483" y="18050"/>
                  <a:pt x="4994543" y="0"/>
                </a:cubicBezTo>
                <a:cubicBezTo>
                  <a:pt x="5142603" y="-18050"/>
                  <a:pt x="5416355" y="45526"/>
                  <a:pt x="5618158" y="0"/>
                </a:cubicBezTo>
                <a:cubicBezTo>
                  <a:pt x="5819962" y="-45526"/>
                  <a:pt x="5992515" y="61749"/>
                  <a:pt x="6179974" y="0"/>
                </a:cubicBezTo>
                <a:cubicBezTo>
                  <a:pt x="6189694" y="189137"/>
                  <a:pt x="6167165" y="297115"/>
                  <a:pt x="6179974" y="576363"/>
                </a:cubicBezTo>
                <a:cubicBezTo>
                  <a:pt x="6192783" y="855611"/>
                  <a:pt x="6138059" y="904923"/>
                  <a:pt x="6179974" y="1071165"/>
                </a:cubicBezTo>
                <a:cubicBezTo>
                  <a:pt x="6221889" y="1237407"/>
                  <a:pt x="6166245" y="1504415"/>
                  <a:pt x="6179974" y="1631216"/>
                </a:cubicBezTo>
                <a:cubicBezTo>
                  <a:pt x="6005669" y="1657976"/>
                  <a:pt x="5785888" y="1577194"/>
                  <a:pt x="5618158" y="1631216"/>
                </a:cubicBezTo>
                <a:cubicBezTo>
                  <a:pt x="5450428" y="1685238"/>
                  <a:pt x="5357918" y="1618009"/>
                  <a:pt x="5241742" y="1631216"/>
                </a:cubicBezTo>
                <a:cubicBezTo>
                  <a:pt x="5125566" y="1644423"/>
                  <a:pt x="4867249" y="1623487"/>
                  <a:pt x="4556326" y="1631216"/>
                </a:cubicBezTo>
                <a:cubicBezTo>
                  <a:pt x="4245403" y="1638945"/>
                  <a:pt x="4179947" y="1601015"/>
                  <a:pt x="3932711" y="1631216"/>
                </a:cubicBezTo>
                <a:cubicBezTo>
                  <a:pt x="3685475" y="1661417"/>
                  <a:pt x="3451278" y="1558245"/>
                  <a:pt x="3309095" y="1631216"/>
                </a:cubicBezTo>
                <a:cubicBezTo>
                  <a:pt x="3166912" y="1704187"/>
                  <a:pt x="2857723" y="1577803"/>
                  <a:pt x="2685480" y="1631216"/>
                </a:cubicBezTo>
                <a:cubicBezTo>
                  <a:pt x="2513238" y="1684629"/>
                  <a:pt x="2357811" y="1607697"/>
                  <a:pt x="2185464" y="1631216"/>
                </a:cubicBezTo>
                <a:cubicBezTo>
                  <a:pt x="2013117" y="1654735"/>
                  <a:pt x="1884225" y="1630295"/>
                  <a:pt x="1747247" y="1631216"/>
                </a:cubicBezTo>
                <a:cubicBezTo>
                  <a:pt x="1610269" y="1632137"/>
                  <a:pt x="1265513" y="1613342"/>
                  <a:pt x="1123632" y="1631216"/>
                </a:cubicBezTo>
                <a:cubicBezTo>
                  <a:pt x="981752" y="1649090"/>
                  <a:pt x="832193" y="1587237"/>
                  <a:pt x="747215" y="1631216"/>
                </a:cubicBezTo>
                <a:cubicBezTo>
                  <a:pt x="662237" y="1675195"/>
                  <a:pt x="216860" y="1628548"/>
                  <a:pt x="0" y="1631216"/>
                </a:cubicBezTo>
                <a:cubicBezTo>
                  <a:pt x="-52293" y="1496675"/>
                  <a:pt x="10868" y="1308697"/>
                  <a:pt x="0" y="1071165"/>
                </a:cubicBezTo>
                <a:cubicBezTo>
                  <a:pt x="-10868" y="833633"/>
                  <a:pt x="61446" y="769519"/>
                  <a:pt x="0" y="543739"/>
                </a:cubicBezTo>
                <a:cubicBezTo>
                  <a:pt x="-61446" y="317959"/>
                  <a:pt x="50459" y="116968"/>
                  <a:pt x="0" y="0"/>
                </a:cubicBezTo>
                <a:close/>
              </a:path>
            </a:pathLst>
          </a:custGeom>
        </p:spPr>
        <p:txBody>
          <a:bodyPr vert="horz" lIns="91440" tIns="45720" rIns="91440" bIns="45720" rtlCol="0">
            <a:normAutofit/>
          </a:bodyPr>
          <a:lstStyle/>
          <a:p>
            <a:pPr indent="-228600" algn="l" rtl="0">
              <a:lnSpc>
                <a:spcPct val="90000"/>
              </a:lnSpc>
              <a:spcAft>
                <a:spcPts val="600"/>
              </a:spcAft>
              <a:buFont typeface="Arial" panose="020B0604020202020204" pitchFamily="34" charset="0"/>
              <a:buChar char="•"/>
            </a:pPr>
            <a:r>
              <a:rPr lang="en-US" sz="2200" dirty="0"/>
              <a:t>Find NULL And fill them </a:t>
            </a:r>
          </a:p>
          <a:p>
            <a:pPr indent="-228600" algn="l" rtl="0">
              <a:lnSpc>
                <a:spcPct val="90000"/>
              </a:lnSpc>
              <a:spcAft>
                <a:spcPts val="600"/>
              </a:spcAft>
              <a:buFont typeface="Arial" panose="020B0604020202020204" pitchFamily="34" charset="0"/>
              <a:buChar char="•"/>
            </a:pPr>
            <a:r>
              <a:rPr lang="en-US" sz="2200" dirty="0"/>
              <a:t>Check the data variable like ‘price’</a:t>
            </a:r>
          </a:p>
          <a:p>
            <a:pPr indent="-228600" algn="l" rtl="0">
              <a:lnSpc>
                <a:spcPct val="90000"/>
              </a:lnSpc>
              <a:spcAft>
                <a:spcPts val="600"/>
              </a:spcAft>
              <a:buFont typeface="Arial" panose="020B0604020202020204" pitchFamily="34" charset="0"/>
              <a:buChar char="•"/>
            </a:pPr>
            <a:r>
              <a:rPr lang="en-US" sz="2200" dirty="0"/>
              <a:t>Clear Outliers</a:t>
            </a:r>
          </a:p>
          <a:p>
            <a:pPr indent="-228600" algn="l" rtl="0">
              <a:lnSpc>
                <a:spcPct val="90000"/>
              </a:lnSpc>
              <a:spcAft>
                <a:spcPts val="600"/>
              </a:spcAft>
              <a:buFont typeface="Arial" panose="020B0604020202020204" pitchFamily="34" charset="0"/>
              <a:buChar char="•"/>
            </a:pPr>
            <a:r>
              <a:rPr lang="en-US" sz="2200" dirty="0"/>
              <a:t>Drop the unnecessary columns</a:t>
            </a:r>
          </a:p>
          <a:p>
            <a:pPr indent="-228600" algn="l" rtl="0">
              <a:lnSpc>
                <a:spcPct val="90000"/>
              </a:lnSpc>
              <a:spcAft>
                <a:spcPts val="600"/>
              </a:spcAft>
              <a:buFont typeface="Arial" panose="020B0604020202020204" pitchFamily="34" charset="0"/>
              <a:buChar char="•"/>
            </a:pPr>
            <a:endParaRPr lang="en-US" sz="2200" dirty="0"/>
          </a:p>
        </p:txBody>
      </p:sp>
      <p:pic>
        <p:nvPicPr>
          <p:cNvPr id="9" name="תמונה 8">
            <a:extLst>
              <a:ext uri="{FF2B5EF4-FFF2-40B4-BE49-F238E27FC236}">
                <a16:creationId xmlns:a16="http://schemas.microsoft.com/office/drawing/2014/main" id="{133F9395-7789-49EA-9E0E-4CDA3C7F6207}"/>
              </a:ext>
            </a:extLst>
          </p:cNvPr>
          <p:cNvPicPr>
            <a:picLocks noChangeAspect="1"/>
          </p:cNvPicPr>
          <p:nvPr/>
        </p:nvPicPr>
        <p:blipFill>
          <a:blip r:embed="rId3"/>
          <a:stretch>
            <a:fillRect/>
          </a:stretch>
        </p:blipFill>
        <p:spPr>
          <a:xfrm>
            <a:off x="415817" y="2067107"/>
            <a:ext cx="3877216" cy="390580"/>
          </a:xfrm>
          <a:prstGeom prst="rect">
            <a:avLst/>
          </a:prstGeom>
        </p:spPr>
      </p:pic>
    </p:spTree>
    <p:extLst>
      <p:ext uri="{BB962C8B-B14F-4D97-AF65-F5344CB8AC3E}">
        <p14:creationId xmlns:p14="http://schemas.microsoft.com/office/powerpoint/2010/main" val="4185153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Role of Beacon Technology in Smart Cities - ThinkProxi">
            <a:extLst>
              <a:ext uri="{FF2B5EF4-FFF2-40B4-BE49-F238E27FC236}">
                <a16:creationId xmlns:a16="http://schemas.microsoft.com/office/drawing/2014/main" id="{822B4EF6-E259-40ED-91EB-1694C4F695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38" r="20009"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1" name="תיבת טקסט 10">
            <a:extLst>
              <a:ext uri="{FF2B5EF4-FFF2-40B4-BE49-F238E27FC236}">
                <a16:creationId xmlns:a16="http://schemas.microsoft.com/office/drawing/2014/main" id="{1E39BA55-8C69-46E6-A1B9-4F83CB019FD9}"/>
              </a:ext>
            </a:extLst>
          </p:cNvPr>
          <p:cNvSpPr txBox="1"/>
          <p:nvPr/>
        </p:nvSpPr>
        <p:spPr>
          <a:xfrm>
            <a:off x="546774" y="275231"/>
            <a:ext cx="4368602" cy="1956841"/>
          </a:xfrm>
          <a:prstGeom prst="rect">
            <a:avLst/>
          </a:prstGeom>
        </p:spPr>
        <p:txBody>
          <a:bodyPr vert="horz" lIns="91440" tIns="45720" rIns="91440" bIns="45720" rtlCol="0" anchor="b">
            <a:normAutofit/>
          </a:bodyPr>
          <a:lstStyle/>
          <a:p>
            <a:pPr algn="l" rtl="0">
              <a:lnSpc>
                <a:spcPct val="90000"/>
              </a:lnSpc>
              <a:spcBef>
                <a:spcPct val="0"/>
              </a:spcBef>
              <a:spcAft>
                <a:spcPts val="600"/>
              </a:spcAft>
            </a:pPr>
            <a:r>
              <a:rPr lang="en-US" sz="5400" b="1" dirty="0">
                <a:effectLst>
                  <a:outerShdw blurRad="38100" dist="38100" dir="2700000" algn="tl">
                    <a:srgbClr val="000000">
                      <a:alpha val="43137"/>
                    </a:srgbClr>
                  </a:outerShdw>
                </a:effectLst>
                <a:latin typeface="+mj-lt"/>
                <a:ea typeface="+mj-ea"/>
                <a:cs typeface="+mj-cs"/>
              </a:rPr>
              <a:t>CLEANING DATA</a:t>
            </a:r>
          </a:p>
        </p:txBody>
      </p:sp>
      <p:sp>
        <p:nvSpPr>
          <p:cNvPr id="12" name="תיבת טקסט 11">
            <a:extLst>
              <a:ext uri="{FF2B5EF4-FFF2-40B4-BE49-F238E27FC236}">
                <a16:creationId xmlns:a16="http://schemas.microsoft.com/office/drawing/2014/main" id="{8B7CCDE1-FDB5-4269-9624-F50EE7BD860D}"/>
              </a:ext>
            </a:extLst>
          </p:cNvPr>
          <p:cNvSpPr txBox="1"/>
          <p:nvPr/>
        </p:nvSpPr>
        <p:spPr>
          <a:xfrm>
            <a:off x="546774" y="2397038"/>
            <a:ext cx="4243589" cy="3320668"/>
          </a:xfrm>
          <a:custGeom>
            <a:avLst/>
            <a:gdLst>
              <a:gd name="connsiteX0" fmla="*/ 0 w 6179974"/>
              <a:gd name="connsiteY0" fmla="*/ 0 h 1631216"/>
              <a:gd name="connsiteX1" fmla="*/ 685415 w 6179974"/>
              <a:gd name="connsiteY1" fmla="*/ 0 h 1631216"/>
              <a:gd name="connsiteX2" fmla="*/ 1247231 w 6179974"/>
              <a:gd name="connsiteY2" fmla="*/ 0 h 1631216"/>
              <a:gd name="connsiteX3" fmla="*/ 1623648 w 6179974"/>
              <a:gd name="connsiteY3" fmla="*/ 0 h 1631216"/>
              <a:gd name="connsiteX4" fmla="*/ 2309063 w 6179974"/>
              <a:gd name="connsiteY4" fmla="*/ 0 h 1631216"/>
              <a:gd name="connsiteX5" fmla="*/ 2685480 w 6179974"/>
              <a:gd name="connsiteY5" fmla="*/ 0 h 1631216"/>
              <a:gd name="connsiteX6" fmla="*/ 3061896 w 6179974"/>
              <a:gd name="connsiteY6" fmla="*/ 0 h 1631216"/>
              <a:gd name="connsiteX7" fmla="*/ 3500113 w 6179974"/>
              <a:gd name="connsiteY7" fmla="*/ 0 h 1631216"/>
              <a:gd name="connsiteX8" fmla="*/ 3876529 w 6179974"/>
              <a:gd name="connsiteY8" fmla="*/ 0 h 1631216"/>
              <a:gd name="connsiteX9" fmla="*/ 4500145 w 6179974"/>
              <a:gd name="connsiteY9" fmla="*/ 0 h 1631216"/>
              <a:gd name="connsiteX10" fmla="*/ 5061961 w 6179974"/>
              <a:gd name="connsiteY10" fmla="*/ 0 h 1631216"/>
              <a:gd name="connsiteX11" fmla="*/ 5685576 w 6179974"/>
              <a:gd name="connsiteY11" fmla="*/ 0 h 1631216"/>
              <a:gd name="connsiteX12" fmla="*/ 6179974 w 6179974"/>
              <a:gd name="connsiteY12" fmla="*/ 0 h 1631216"/>
              <a:gd name="connsiteX13" fmla="*/ 6179974 w 6179974"/>
              <a:gd name="connsiteY13" fmla="*/ 560051 h 1631216"/>
              <a:gd name="connsiteX14" fmla="*/ 6179974 w 6179974"/>
              <a:gd name="connsiteY14" fmla="*/ 1054853 h 1631216"/>
              <a:gd name="connsiteX15" fmla="*/ 6179974 w 6179974"/>
              <a:gd name="connsiteY15" fmla="*/ 1631216 h 1631216"/>
              <a:gd name="connsiteX16" fmla="*/ 5494559 w 6179974"/>
              <a:gd name="connsiteY16" fmla="*/ 1631216 h 1631216"/>
              <a:gd name="connsiteX17" fmla="*/ 5118142 w 6179974"/>
              <a:gd name="connsiteY17" fmla="*/ 1631216 h 1631216"/>
              <a:gd name="connsiteX18" fmla="*/ 4494527 w 6179974"/>
              <a:gd name="connsiteY18" fmla="*/ 1631216 h 1631216"/>
              <a:gd name="connsiteX19" fmla="*/ 3809111 w 6179974"/>
              <a:gd name="connsiteY19" fmla="*/ 1631216 h 1631216"/>
              <a:gd name="connsiteX20" fmla="*/ 3247295 w 6179974"/>
              <a:gd name="connsiteY20" fmla="*/ 1631216 h 1631216"/>
              <a:gd name="connsiteX21" fmla="*/ 2809079 w 6179974"/>
              <a:gd name="connsiteY21" fmla="*/ 1631216 h 1631216"/>
              <a:gd name="connsiteX22" fmla="*/ 2123664 w 6179974"/>
              <a:gd name="connsiteY22" fmla="*/ 1631216 h 1631216"/>
              <a:gd name="connsiteX23" fmla="*/ 1438248 w 6179974"/>
              <a:gd name="connsiteY23" fmla="*/ 1631216 h 1631216"/>
              <a:gd name="connsiteX24" fmla="*/ 1000032 w 6179974"/>
              <a:gd name="connsiteY24" fmla="*/ 1631216 h 1631216"/>
              <a:gd name="connsiteX25" fmla="*/ 561816 w 6179974"/>
              <a:gd name="connsiteY25" fmla="*/ 1631216 h 1631216"/>
              <a:gd name="connsiteX26" fmla="*/ 0 w 6179974"/>
              <a:gd name="connsiteY26" fmla="*/ 1631216 h 1631216"/>
              <a:gd name="connsiteX27" fmla="*/ 0 w 6179974"/>
              <a:gd name="connsiteY27" fmla="*/ 1087477 h 1631216"/>
              <a:gd name="connsiteX28" fmla="*/ 0 w 6179974"/>
              <a:gd name="connsiteY28" fmla="*/ 592675 h 1631216"/>
              <a:gd name="connsiteX29" fmla="*/ 0 w 6179974"/>
              <a:gd name="connsiteY29" fmla="*/ 0 h 163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79974" h="1631216" fill="none" extrusionOk="0">
                <a:moveTo>
                  <a:pt x="0" y="0"/>
                </a:moveTo>
                <a:cubicBezTo>
                  <a:pt x="270065" y="-24253"/>
                  <a:pt x="531644" y="68670"/>
                  <a:pt x="685415" y="0"/>
                </a:cubicBezTo>
                <a:cubicBezTo>
                  <a:pt x="839186" y="-68670"/>
                  <a:pt x="991701" y="37064"/>
                  <a:pt x="1247231" y="0"/>
                </a:cubicBezTo>
                <a:cubicBezTo>
                  <a:pt x="1502761" y="-37064"/>
                  <a:pt x="1502812" y="9600"/>
                  <a:pt x="1623648" y="0"/>
                </a:cubicBezTo>
                <a:cubicBezTo>
                  <a:pt x="1744484" y="-9600"/>
                  <a:pt x="2148468" y="6023"/>
                  <a:pt x="2309063" y="0"/>
                </a:cubicBezTo>
                <a:cubicBezTo>
                  <a:pt x="2469659" y="-6023"/>
                  <a:pt x="2546889" y="44685"/>
                  <a:pt x="2685480" y="0"/>
                </a:cubicBezTo>
                <a:cubicBezTo>
                  <a:pt x="2824071" y="-44685"/>
                  <a:pt x="2979176" y="27352"/>
                  <a:pt x="3061896" y="0"/>
                </a:cubicBezTo>
                <a:cubicBezTo>
                  <a:pt x="3144616" y="-27352"/>
                  <a:pt x="3386848" y="29342"/>
                  <a:pt x="3500113" y="0"/>
                </a:cubicBezTo>
                <a:cubicBezTo>
                  <a:pt x="3613378" y="-29342"/>
                  <a:pt x="3735457" y="30749"/>
                  <a:pt x="3876529" y="0"/>
                </a:cubicBezTo>
                <a:cubicBezTo>
                  <a:pt x="4017601" y="-30749"/>
                  <a:pt x="4343439" y="66792"/>
                  <a:pt x="4500145" y="0"/>
                </a:cubicBezTo>
                <a:cubicBezTo>
                  <a:pt x="4656851" y="-66792"/>
                  <a:pt x="4849182" y="12676"/>
                  <a:pt x="5061961" y="0"/>
                </a:cubicBezTo>
                <a:cubicBezTo>
                  <a:pt x="5274740" y="-12676"/>
                  <a:pt x="5545432" y="41403"/>
                  <a:pt x="5685576" y="0"/>
                </a:cubicBezTo>
                <a:cubicBezTo>
                  <a:pt x="5825721" y="-41403"/>
                  <a:pt x="6071752" y="48611"/>
                  <a:pt x="6179974" y="0"/>
                </a:cubicBezTo>
                <a:cubicBezTo>
                  <a:pt x="6214345" y="178017"/>
                  <a:pt x="6163121" y="442761"/>
                  <a:pt x="6179974" y="560051"/>
                </a:cubicBezTo>
                <a:cubicBezTo>
                  <a:pt x="6196827" y="677341"/>
                  <a:pt x="6144227" y="909702"/>
                  <a:pt x="6179974" y="1054853"/>
                </a:cubicBezTo>
                <a:cubicBezTo>
                  <a:pt x="6215721" y="1200004"/>
                  <a:pt x="6136930" y="1455626"/>
                  <a:pt x="6179974" y="1631216"/>
                </a:cubicBezTo>
                <a:cubicBezTo>
                  <a:pt x="5882282" y="1686291"/>
                  <a:pt x="5679603" y="1625477"/>
                  <a:pt x="5494559" y="1631216"/>
                </a:cubicBezTo>
                <a:cubicBezTo>
                  <a:pt x="5309515" y="1636955"/>
                  <a:pt x="5216001" y="1591816"/>
                  <a:pt x="5118142" y="1631216"/>
                </a:cubicBezTo>
                <a:cubicBezTo>
                  <a:pt x="5020283" y="1670616"/>
                  <a:pt x="4720425" y="1592506"/>
                  <a:pt x="4494527" y="1631216"/>
                </a:cubicBezTo>
                <a:cubicBezTo>
                  <a:pt x="4268629" y="1669926"/>
                  <a:pt x="3973111" y="1588505"/>
                  <a:pt x="3809111" y="1631216"/>
                </a:cubicBezTo>
                <a:cubicBezTo>
                  <a:pt x="3645111" y="1673927"/>
                  <a:pt x="3423566" y="1616045"/>
                  <a:pt x="3247295" y="1631216"/>
                </a:cubicBezTo>
                <a:cubicBezTo>
                  <a:pt x="3071024" y="1646387"/>
                  <a:pt x="2995132" y="1607547"/>
                  <a:pt x="2809079" y="1631216"/>
                </a:cubicBezTo>
                <a:cubicBezTo>
                  <a:pt x="2623026" y="1654885"/>
                  <a:pt x="2446291" y="1585837"/>
                  <a:pt x="2123664" y="1631216"/>
                </a:cubicBezTo>
                <a:cubicBezTo>
                  <a:pt x="1801037" y="1676595"/>
                  <a:pt x="1581996" y="1573626"/>
                  <a:pt x="1438248" y="1631216"/>
                </a:cubicBezTo>
                <a:cubicBezTo>
                  <a:pt x="1294500" y="1688806"/>
                  <a:pt x="1150083" y="1581201"/>
                  <a:pt x="1000032" y="1631216"/>
                </a:cubicBezTo>
                <a:cubicBezTo>
                  <a:pt x="849981" y="1681231"/>
                  <a:pt x="690285" y="1619881"/>
                  <a:pt x="561816" y="1631216"/>
                </a:cubicBezTo>
                <a:cubicBezTo>
                  <a:pt x="433347" y="1642551"/>
                  <a:pt x="271249" y="1616715"/>
                  <a:pt x="0" y="1631216"/>
                </a:cubicBezTo>
                <a:cubicBezTo>
                  <a:pt x="-43551" y="1399418"/>
                  <a:pt x="52265" y="1217452"/>
                  <a:pt x="0" y="1087477"/>
                </a:cubicBezTo>
                <a:cubicBezTo>
                  <a:pt x="-52265" y="957502"/>
                  <a:pt x="54008" y="804708"/>
                  <a:pt x="0" y="592675"/>
                </a:cubicBezTo>
                <a:cubicBezTo>
                  <a:pt x="-54008" y="380642"/>
                  <a:pt x="30592" y="268120"/>
                  <a:pt x="0" y="0"/>
                </a:cubicBezTo>
                <a:close/>
              </a:path>
              <a:path w="6179974" h="1631216" stroke="0" extrusionOk="0">
                <a:moveTo>
                  <a:pt x="0" y="0"/>
                </a:moveTo>
                <a:cubicBezTo>
                  <a:pt x="204730" y="-69233"/>
                  <a:pt x="486313" y="30720"/>
                  <a:pt x="623616" y="0"/>
                </a:cubicBezTo>
                <a:cubicBezTo>
                  <a:pt x="760919" y="-30720"/>
                  <a:pt x="875055" y="40371"/>
                  <a:pt x="1123632" y="0"/>
                </a:cubicBezTo>
                <a:cubicBezTo>
                  <a:pt x="1372209" y="-40371"/>
                  <a:pt x="1538892" y="5174"/>
                  <a:pt x="1685447" y="0"/>
                </a:cubicBezTo>
                <a:cubicBezTo>
                  <a:pt x="1832002" y="-5174"/>
                  <a:pt x="2171192" y="45438"/>
                  <a:pt x="2370863" y="0"/>
                </a:cubicBezTo>
                <a:cubicBezTo>
                  <a:pt x="2570534" y="-45438"/>
                  <a:pt x="2800570" y="57046"/>
                  <a:pt x="3056278" y="0"/>
                </a:cubicBezTo>
                <a:cubicBezTo>
                  <a:pt x="3311987" y="-57046"/>
                  <a:pt x="3475172" y="53510"/>
                  <a:pt x="3618094" y="0"/>
                </a:cubicBezTo>
                <a:cubicBezTo>
                  <a:pt x="3761016" y="-53510"/>
                  <a:pt x="3934209" y="45213"/>
                  <a:pt x="4056310" y="0"/>
                </a:cubicBezTo>
                <a:cubicBezTo>
                  <a:pt x="4178411" y="-45213"/>
                  <a:pt x="4411596" y="52774"/>
                  <a:pt x="4618126" y="0"/>
                </a:cubicBezTo>
                <a:cubicBezTo>
                  <a:pt x="4824656" y="-52774"/>
                  <a:pt x="4846483" y="18050"/>
                  <a:pt x="4994543" y="0"/>
                </a:cubicBezTo>
                <a:cubicBezTo>
                  <a:pt x="5142603" y="-18050"/>
                  <a:pt x="5416355" y="45526"/>
                  <a:pt x="5618158" y="0"/>
                </a:cubicBezTo>
                <a:cubicBezTo>
                  <a:pt x="5819962" y="-45526"/>
                  <a:pt x="5992515" y="61749"/>
                  <a:pt x="6179974" y="0"/>
                </a:cubicBezTo>
                <a:cubicBezTo>
                  <a:pt x="6189694" y="189137"/>
                  <a:pt x="6167165" y="297115"/>
                  <a:pt x="6179974" y="576363"/>
                </a:cubicBezTo>
                <a:cubicBezTo>
                  <a:pt x="6192783" y="855611"/>
                  <a:pt x="6138059" y="904923"/>
                  <a:pt x="6179974" y="1071165"/>
                </a:cubicBezTo>
                <a:cubicBezTo>
                  <a:pt x="6221889" y="1237407"/>
                  <a:pt x="6166245" y="1504415"/>
                  <a:pt x="6179974" y="1631216"/>
                </a:cubicBezTo>
                <a:cubicBezTo>
                  <a:pt x="6005669" y="1657976"/>
                  <a:pt x="5785888" y="1577194"/>
                  <a:pt x="5618158" y="1631216"/>
                </a:cubicBezTo>
                <a:cubicBezTo>
                  <a:pt x="5450428" y="1685238"/>
                  <a:pt x="5357918" y="1618009"/>
                  <a:pt x="5241742" y="1631216"/>
                </a:cubicBezTo>
                <a:cubicBezTo>
                  <a:pt x="5125566" y="1644423"/>
                  <a:pt x="4867249" y="1623487"/>
                  <a:pt x="4556326" y="1631216"/>
                </a:cubicBezTo>
                <a:cubicBezTo>
                  <a:pt x="4245403" y="1638945"/>
                  <a:pt x="4179947" y="1601015"/>
                  <a:pt x="3932711" y="1631216"/>
                </a:cubicBezTo>
                <a:cubicBezTo>
                  <a:pt x="3685475" y="1661417"/>
                  <a:pt x="3451278" y="1558245"/>
                  <a:pt x="3309095" y="1631216"/>
                </a:cubicBezTo>
                <a:cubicBezTo>
                  <a:pt x="3166912" y="1704187"/>
                  <a:pt x="2857723" y="1577803"/>
                  <a:pt x="2685480" y="1631216"/>
                </a:cubicBezTo>
                <a:cubicBezTo>
                  <a:pt x="2513238" y="1684629"/>
                  <a:pt x="2357811" y="1607697"/>
                  <a:pt x="2185464" y="1631216"/>
                </a:cubicBezTo>
                <a:cubicBezTo>
                  <a:pt x="2013117" y="1654735"/>
                  <a:pt x="1884225" y="1630295"/>
                  <a:pt x="1747247" y="1631216"/>
                </a:cubicBezTo>
                <a:cubicBezTo>
                  <a:pt x="1610269" y="1632137"/>
                  <a:pt x="1265513" y="1613342"/>
                  <a:pt x="1123632" y="1631216"/>
                </a:cubicBezTo>
                <a:cubicBezTo>
                  <a:pt x="981752" y="1649090"/>
                  <a:pt x="832193" y="1587237"/>
                  <a:pt x="747215" y="1631216"/>
                </a:cubicBezTo>
                <a:cubicBezTo>
                  <a:pt x="662237" y="1675195"/>
                  <a:pt x="216860" y="1628548"/>
                  <a:pt x="0" y="1631216"/>
                </a:cubicBezTo>
                <a:cubicBezTo>
                  <a:pt x="-52293" y="1496675"/>
                  <a:pt x="10868" y="1308697"/>
                  <a:pt x="0" y="1071165"/>
                </a:cubicBezTo>
                <a:cubicBezTo>
                  <a:pt x="-10868" y="833633"/>
                  <a:pt x="61446" y="769519"/>
                  <a:pt x="0" y="543739"/>
                </a:cubicBezTo>
                <a:cubicBezTo>
                  <a:pt x="-61446" y="317959"/>
                  <a:pt x="50459" y="116968"/>
                  <a:pt x="0" y="0"/>
                </a:cubicBezTo>
                <a:close/>
              </a:path>
            </a:pathLst>
          </a:custGeom>
        </p:spPr>
        <p:txBody>
          <a:bodyPr vert="horz" lIns="91440" tIns="45720" rIns="91440" bIns="45720" rtlCol="0">
            <a:normAutofit/>
          </a:bodyPr>
          <a:lstStyle/>
          <a:p>
            <a:pPr indent="-228600" algn="l" rtl="0">
              <a:lnSpc>
                <a:spcPct val="90000"/>
              </a:lnSpc>
              <a:spcAft>
                <a:spcPts val="600"/>
              </a:spcAft>
              <a:buFont typeface="Arial" panose="020B0604020202020204" pitchFamily="34" charset="0"/>
              <a:buChar char="•"/>
            </a:pPr>
            <a:r>
              <a:rPr lang="en-US" sz="2200" dirty="0"/>
              <a:t>First find NULL And fill them </a:t>
            </a:r>
          </a:p>
        </p:txBody>
      </p:sp>
      <p:pic>
        <p:nvPicPr>
          <p:cNvPr id="8" name="תמונה 7">
            <a:extLst>
              <a:ext uri="{FF2B5EF4-FFF2-40B4-BE49-F238E27FC236}">
                <a16:creationId xmlns:a16="http://schemas.microsoft.com/office/drawing/2014/main" id="{A2F296C5-3DE7-43BA-97F9-0339FEECA151}"/>
              </a:ext>
            </a:extLst>
          </p:cNvPr>
          <p:cNvPicPr>
            <a:picLocks noChangeAspect="1"/>
          </p:cNvPicPr>
          <p:nvPr/>
        </p:nvPicPr>
        <p:blipFill>
          <a:blip r:embed="rId3"/>
          <a:stretch>
            <a:fillRect/>
          </a:stretch>
        </p:blipFill>
        <p:spPr>
          <a:xfrm>
            <a:off x="0" y="2876064"/>
            <a:ext cx="4449451" cy="3981936"/>
          </a:xfrm>
          <a:prstGeom prst="rect">
            <a:avLst/>
          </a:prstGeom>
        </p:spPr>
      </p:pic>
      <p:pic>
        <p:nvPicPr>
          <p:cNvPr id="9" name="תמונה 8">
            <a:extLst>
              <a:ext uri="{FF2B5EF4-FFF2-40B4-BE49-F238E27FC236}">
                <a16:creationId xmlns:a16="http://schemas.microsoft.com/office/drawing/2014/main" id="{133F9395-7789-49EA-9E0E-4CDA3C7F6207}"/>
              </a:ext>
            </a:extLst>
          </p:cNvPr>
          <p:cNvPicPr>
            <a:picLocks noChangeAspect="1"/>
          </p:cNvPicPr>
          <p:nvPr/>
        </p:nvPicPr>
        <p:blipFill>
          <a:blip r:embed="rId4"/>
          <a:stretch>
            <a:fillRect/>
          </a:stretch>
        </p:blipFill>
        <p:spPr>
          <a:xfrm>
            <a:off x="415817" y="2067107"/>
            <a:ext cx="3877216" cy="390580"/>
          </a:xfrm>
          <a:prstGeom prst="rect">
            <a:avLst/>
          </a:prstGeom>
        </p:spPr>
      </p:pic>
    </p:spTree>
    <p:extLst>
      <p:ext uri="{BB962C8B-B14F-4D97-AF65-F5344CB8AC3E}">
        <p14:creationId xmlns:p14="http://schemas.microsoft.com/office/powerpoint/2010/main" val="1282424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Role of Beacon Technology in Smart Cities - ThinkProxi">
            <a:extLst>
              <a:ext uri="{FF2B5EF4-FFF2-40B4-BE49-F238E27FC236}">
                <a16:creationId xmlns:a16="http://schemas.microsoft.com/office/drawing/2014/main" id="{822B4EF6-E259-40ED-91EB-1694C4F695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38" r="20009"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1" name="תיבת טקסט 10">
            <a:extLst>
              <a:ext uri="{FF2B5EF4-FFF2-40B4-BE49-F238E27FC236}">
                <a16:creationId xmlns:a16="http://schemas.microsoft.com/office/drawing/2014/main" id="{1E39BA55-8C69-46E6-A1B9-4F83CB019FD9}"/>
              </a:ext>
            </a:extLst>
          </p:cNvPr>
          <p:cNvSpPr txBox="1"/>
          <p:nvPr/>
        </p:nvSpPr>
        <p:spPr>
          <a:xfrm>
            <a:off x="640080" y="325369"/>
            <a:ext cx="4368602" cy="1956841"/>
          </a:xfrm>
          <a:prstGeom prst="rect">
            <a:avLst/>
          </a:prstGeom>
        </p:spPr>
        <p:txBody>
          <a:bodyPr vert="horz" lIns="91440" tIns="45720" rIns="91440" bIns="45720" rtlCol="0" anchor="b">
            <a:normAutofit/>
          </a:bodyPr>
          <a:lstStyle/>
          <a:p>
            <a:pPr algn="l" rtl="0">
              <a:lnSpc>
                <a:spcPct val="90000"/>
              </a:lnSpc>
              <a:spcBef>
                <a:spcPct val="0"/>
              </a:spcBef>
              <a:spcAft>
                <a:spcPts val="600"/>
              </a:spcAft>
            </a:pPr>
            <a:r>
              <a:rPr lang="en-US" sz="5400" b="1" dirty="0">
                <a:effectLst>
                  <a:outerShdw blurRad="38100" dist="38100" dir="2700000" algn="tl">
                    <a:srgbClr val="000000">
                      <a:alpha val="43137"/>
                    </a:srgbClr>
                  </a:outerShdw>
                </a:effectLst>
                <a:latin typeface="+mj-lt"/>
                <a:ea typeface="+mj-ea"/>
                <a:cs typeface="+mj-cs"/>
              </a:rPr>
              <a:t>CLEANING DATA</a:t>
            </a:r>
          </a:p>
        </p:txBody>
      </p:sp>
      <p:sp>
        <p:nvSpPr>
          <p:cNvPr id="12" name="תיבת טקסט 11">
            <a:extLst>
              <a:ext uri="{FF2B5EF4-FFF2-40B4-BE49-F238E27FC236}">
                <a16:creationId xmlns:a16="http://schemas.microsoft.com/office/drawing/2014/main" id="{8B7CCDE1-FDB5-4269-9624-F50EE7BD860D}"/>
              </a:ext>
            </a:extLst>
          </p:cNvPr>
          <p:cNvSpPr txBox="1"/>
          <p:nvPr/>
        </p:nvSpPr>
        <p:spPr>
          <a:xfrm>
            <a:off x="546774" y="2397038"/>
            <a:ext cx="4243589" cy="3320668"/>
          </a:xfrm>
          <a:custGeom>
            <a:avLst/>
            <a:gdLst>
              <a:gd name="connsiteX0" fmla="*/ 0 w 6179974"/>
              <a:gd name="connsiteY0" fmla="*/ 0 h 1631216"/>
              <a:gd name="connsiteX1" fmla="*/ 685415 w 6179974"/>
              <a:gd name="connsiteY1" fmla="*/ 0 h 1631216"/>
              <a:gd name="connsiteX2" fmla="*/ 1247231 w 6179974"/>
              <a:gd name="connsiteY2" fmla="*/ 0 h 1631216"/>
              <a:gd name="connsiteX3" fmla="*/ 1623648 w 6179974"/>
              <a:gd name="connsiteY3" fmla="*/ 0 h 1631216"/>
              <a:gd name="connsiteX4" fmla="*/ 2309063 w 6179974"/>
              <a:gd name="connsiteY4" fmla="*/ 0 h 1631216"/>
              <a:gd name="connsiteX5" fmla="*/ 2685480 w 6179974"/>
              <a:gd name="connsiteY5" fmla="*/ 0 h 1631216"/>
              <a:gd name="connsiteX6" fmla="*/ 3061896 w 6179974"/>
              <a:gd name="connsiteY6" fmla="*/ 0 h 1631216"/>
              <a:gd name="connsiteX7" fmla="*/ 3500113 w 6179974"/>
              <a:gd name="connsiteY7" fmla="*/ 0 h 1631216"/>
              <a:gd name="connsiteX8" fmla="*/ 3876529 w 6179974"/>
              <a:gd name="connsiteY8" fmla="*/ 0 h 1631216"/>
              <a:gd name="connsiteX9" fmla="*/ 4500145 w 6179974"/>
              <a:gd name="connsiteY9" fmla="*/ 0 h 1631216"/>
              <a:gd name="connsiteX10" fmla="*/ 5061961 w 6179974"/>
              <a:gd name="connsiteY10" fmla="*/ 0 h 1631216"/>
              <a:gd name="connsiteX11" fmla="*/ 5685576 w 6179974"/>
              <a:gd name="connsiteY11" fmla="*/ 0 h 1631216"/>
              <a:gd name="connsiteX12" fmla="*/ 6179974 w 6179974"/>
              <a:gd name="connsiteY12" fmla="*/ 0 h 1631216"/>
              <a:gd name="connsiteX13" fmla="*/ 6179974 w 6179974"/>
              <a:gd name="connsiteY13" fmla="*/ 560051 h 1631216"/>
              <a:gd name="connsiteX14" fmla="*/ 6179974 w 6179974"/>
              <a:gd name="connsiteY14" fmla="*/ 1054853 h 1631216"/>
              <a:gd name="connsiteX15" fmla="*/ 6179974 w 6179974"/>
              <a:gd name="connsiteY15" fmla="*/ 1631216 h 1631216"/>
              <a:gd name="connsiteX16" fmla="*/ 5494559 w 6179974"/>
              <a:gd name="connsiteY16" fmla="*/ 1631216 h 1631216"/>
              <a:gd name="connsiteX17" fmla="*/ 5118142 w 6179974"/>
              <a:gd name="connsiteY17" fmla="*/ 1631216 h 1631216"/>
              <a:gd name="connsiteX18" fmla="*/ 4494527 w 6179974"/>
              <a:gd name="connsiteY18" fmla="*/ 1631216 h 1631216"/>
              <a:gd name="connsiteX19" fmla="*/ 3809111 w 6179974"/>
              <a:gd name="connsiteY19" fmla="*/ 1631216 h 1631216"/>
              <a:gd name="connsiteX20" fmla="*/ 3247295 w 6179974"/>
              <a:gd name="connsiteY20" fmla="*/ 1631216 h 1631216"/>
              <a:gd name="connsiteX21" fmla="*/ 2809079 w 6179974"/>
              <a:gd name="connsiteY21" fmla="*/ 1631216 h 1631216"/>
              <a:gd name="connsiteX22" fmla="*/ 2123664 w 6179974"/>
              <a:gd name="connsiteY22" fmla="*/ 1631216 h 1631216"/>
              <a:gd name="connsiteX23" fmla="*/ 1438248 w 6179974"/>
              <a:gd name="connsiteY23" fmla="*/ 1631216 h 1631216"/>
              <a:gd name="connsiteX24" fmla="*/ 1000032 w 6179974"/>
              <a:gd name="connsiteY24" fmla="*/ 1631216 h 1631216"/>
              <a:gd name="connsiteX25" fmla="*/ 561816 w 6179974"/>
              <a:gd name="connsiteY25" fmla="*/ 1631216 h 1631216"/>
              <a:gd name="connsiteX26" fmla="*/ 0 w 6179974"/>
              <a:gd name="connsiteY26" fmla="*/ 1631216 h 1631216"/>
              <a:gd name="connsiteX27" fmla="*/ 0 w 6179974"/>
              <a:gd name="connsiteY27" fmla="*/ 1087477 h 1631216"/>
              <a:gd name="connsiteX28" fmla="*/ 0 w 6179974"/>
              <a:gd name="connsiteY28" fmla="*/ 592675 h 1631216"/>
              <a:gd name="connsiteX29" fmla="*/ 0 w 6179974"/>
              <a:gd name="connsiteY29" fmla="*/ 0 h 163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79974" h="1631216" fill="none" extrusionOk="0">
                <a:moveTo>
                  <a:pt x="0" y="0"/>
                </a:moveTo>
                <a:cubicBezTo>
                  <a:pt x="270065" y="-24253"/>
                  <a:pt x="531644" y="68670"/>
                  <a:pt x="685415" y="0"/>
                </a:cubicBezTo>
                <a:cubicBezTo>
                  <a:pt x="839186" y="-68670"/>
                  <a:pt x="991701" y="37064"/>
                  <a:pt x="1247231" y="0"/>
                </a:cubicBezTo>
                <a:cubicBezTo>
                  <a:pt x="1502761" y="-37064"/>
                  <a:pt x="1502812" y="9600"/>
                  <a:pt x="1623648" y="0"/>
                </a:cubicBezTo>
                <a:cubicBezTo>
                  <a:pt x="1744484" y="-9600"/>
                  <a:pt x="2148468" y="6023"/>
                  <a:pt x="2309063" y="0"/>
                </a:cubicBezTo>
                <a:cubicBezTo>
                  <a:pt x="2469659" y="-6023"/>
                  <a:pt x="2546889" y="44685"/>
                  <a:pt x="2685480" y="0"/>
                </a:cubicBezTo>
                <a:cubicBezTo>
                  <a:pt x="2824071" y="-44685"/>
                  <a:pt x="2979176" y="27352"/>
                  <a:pt x="3061896" y="0"/>
                </a:cubicBezTo>
                <a:cubicBezTo>
                  <a:pt x="3144616" y="-27352"/>
                  <a:pt x="3386848" y="29342"/>
                  <a:pt x="3500113" y="0"/>
                </a:cubicBezTo>
                <a:cubicBezTo>
                  <a:pt x="3613378" y="-29342"/>
                  <a:pt x="3735457" y="30749"/>
                  <a:pt x="3876529" y="0"/>
                </a:cubicBezTo>
                <a:cubicBezTo>
                  <a:pt x="4017601" y="-30749"/>
                  <a:pt x="4343439" y="66792"/>
                  <a:pt x="4500145" y="0"/>
                </a:cubicBezTo>
                <a:cubicBezTo>
                  <a:pt x="4656851" y="-66792"/>
                  <a:pt x="4849182" y="12676"/>
                  <a:pt x="5061961" y="0"/>
                </a:cubicBezTo>
                <a:cubicBezTo>
                  <a:pt x="5274740" y="-12676"/>
                  <a:pt x="5545432" y="41403"/>
                  <a:pt x="5685576" y="0"/>
                </a:cubicBezTo>
                <a:cubicBezTo>
                  <a:pt x="5825721" y="-41403"/>
                  <a:pt x="6071752" y="48611"/>
                  <a:pt x="6179974" y="0"/>
                </a:cubicBezTo>
                <a:cubicBezTo>
                  <a:pt x="6214345" y="178017"/>
                  <a:pt x="6163121" y="442761"/>
                  <a:pt x="6179974" y="560051"/>
                </a:cubicBezTo>
                <a:cubicBezTo>
                  <a:pt x="6196827" y="677341"/>
                  <a:pt x="6144227" y="909702"/>
                  <a:pt x="6179974" y="1054853"/>
                </a:cubicBezTo>
                <a:cubicBezTo>
                  <a:pt x="6215721" y="1200004"/>
                  <a:pt x="6136930" y="1455626"/>
                  <a:pt x="6179974" y="1631216"/>
                </a:cubicBezTo>
                <a:cubicBezTo>
                  <a:pt x="5882282" y="1686291"/>
                  <a:pt x="5679603" y="1625477"/>
                  <a:pt x="5494559" y="1631216"/>
                </a:cubicBezTo>
                <a:cubicBezTo>
                  <a:pt x="5309515" y="1636955"/>
                  <a:pt x="5216001" y="1591816"/>
                  <a:pt x="5118142" y="1631216"/>
                </a:cubicBezTo>
                <a:cubicBezTo>
                  <a:pt x="5020283" y="1670616"/>
                  <a:pt x="4720425" y="1592506"/>
                  <a:pt x="4494527" y="1631216"/>
                </a:cubicBezTo>
                <a:cubicBezTo>
                  <a:pt x="4268629" y="1669926"/>
                  <a:pt x="3973111" y="1588505"/>
                  <a:pt x="3809111" y="1631216"/>
                </a:cubicBezTo>
                <a:cubicBezTo>
                  <a:pt x="3645111" y="1673927"/>
                  <a:pt x="3423566" y="1616045"/>
                  <a:pt x="3247295" y="1631216"/>
                </a:cubicBezTo>
                <a:cubicBezTo>
                  <a:pt x="3071024" y="1646387"/>
                  <a:pt x="2995132" y="1607547"/>
                  <a:pt x="2809079" y="1631216"/>
                </a:cubicBezTo>
                <a:cubicBezTo>
                  <a:pt x="2623026" y="1654885"/>
                  <a:pt x="2446291" y="1585837"/>
                  <a:pt x="2123664" y="1631216"/>
                </a:cubicBezTo>
                <a:cubicBezTo>
                  <a:pt x="1801037" y="1676595"/>
                  <a:pt x="1581996" y="1573626"/>
                  <a:pt x="1438248" y="1631216"/>
                </a:cubicBezTo>
                <a:cubicBezTo>
                  <a:pt x="1294500" y="1688806"/>
                  <a:pt x="1150083" y="1581201"/>
                  <a:pt x="1000032" y="1631216"/>
                </a:cubicBezTo>
                <a:cubicBezTo>
                  <a:pt x="849981" y="1681231"/>
                  <a:pt x="690285" y="1619881"/>
                  <a:pt x="561816" y="1631216"/>
                </a:cubicBezTo>
                <a:cubicBezTo>
                  <a:pt x="433347" y="1642551"/>
                  <a:pt x="271249" y="1616715"/>
                  <a:pt x="0" y="1631216"/>
                </a:cubicBezTo>
                <a:cubicBezTo>
                  <a:pt x="-43551" y="1399418"/>
                  <a:pt x="52265" y="1217452"/>
                  <a:pt x="0" y="1087477"/>
                </a:cubicBezTo>
                <a:cubicBezTo>
                  <a:pt x="-52265" y="957502"/>
                  <a:pt x="54008" y="804708"/>
                  <a:pt x="0" y="592675"/>
                </a:cubicBezTo>
                <a:cubicBezTo>
                  <a:pt x="-54008" y="380642"/>
                  <a:pt x="30592" y="268120"/>
                  <a:pt x="0" y="0"/>
                </a:cubicBezTo>
                <a:close/>
              </a:path>
              <a:path w="6179974" h="1631216" stroke="0" extrusionOk="0">
                <a:moveTo>
                  <a:pt x="0" y="0"/>
                </a:moveTo>
                <a:cubicBezTo>
                  <a:pt x="204730" y="-69233"/>
                  <a:pt x="486313" y="30720"/>
                  <a:pt x="623616" y="0"/>
                </a:cubicBezTo>
                <a:cubicBezTo>
                  <a:pt x="760919" y="-30720"/>
                  <a:pt x="875055" y="40371"/>
                  <a:pt x="1123632" y="0"/>
                </a:cubicBezTo>
                <a:cubicBezTo>
                  <a:pt x="1372209" y="-40371"/>
                  <a:pt x="1538892" y="5174"/>
                  <a:pt x="1685447" y="0"/>
                </a:cubicBezTo>
                <a:cubicBezTo>
                  <a:pt x="1832002" y="-5174"/>
                  <a:pt x="2171192" y="45438"/>
                  <a:pt x="2370863" y="0"/>
                </a:cubicBezTo>
                <a:cubicBezTo>
                  <a:pt x="2570534" y="-45438"/>
                  <a:pt x="2800570" y="57046"/>
                  <a:pt x="3056278" y="0"/>
                </a:cubicBezTo>
                <a:cubicBezTo>
                  <a:pt x="3311987" y="-57046"/>
                  <a:pt x="3475172" y="53510"/>
                  <a:pt x="3618094" y="0"/>
                </a:cubicBezTo>
                <a:cubicBezTo>
                  <a:pt x="3761016" y="-53510"/>
                  <a:pt x="3934209" y="45213"/>
                  <a:pt x="4056310" y="0"/>
                </a:cubicBezTo>
                <a:cubicBezTo>
                  <a:pt x="4178411" y="-45213"/>
                  <a:pt x="4411596" y="52774"/>
                  <a:pt x="4618126" y="0"/>
                </a:cubicBezTo>
                <a:cubicBezTo>
                  <a:pt x="4824656" y="-52774"/>
                  <a:pt x="4846483" y="18050"/>
                  <a:pt x="4994543" y="0"/>
                </a:cubicBezTo>
                <a:cubicBezTo>
                  <a:pt x="5142603" y="-18050"/>
                  <a:pt x="5416355" y="45526"/>
                  <a:pt x="5618158" y="0"/>
                </a:cubicBezTo>
                <a:cubicBezTo>
                  <a:pt x="5819962" y="-45526"/>
                  <a:pt x="5992515" y="61749"/>
                  <a:pt x="6179974" y="0"/>
                </a:cubicBezTo>
                <a:cubicBezTo>
                  <a:pt x="6189694" y="189137"/>
                  <a:pt x="6167165" y="297115"/>
                  <a:pt x="6179974" y="576363"/>
                </a:cubicBezTo>
                <a:cubicBezTo>
                  <a:pt x="6192783" y="855611"/>
                  <a:pt x="6138059" y="904923"/>
                  <a:pt x="6179974" y="1071165"/>
                </a:cubicBezTo>
                <a:cubicBezTo>
                  <a:pt x="6221889" y="1237407"/>
                  <a:pt x="6166245" y="1504415"/>
                  <a:pt x="6179974" y="1631216"/>
                </a:cubicBezTo>
                <a:cubicBezTo>
                  <a:pt x="6005669" y="1657976"/>
                  <a:pt x="5785888" y="1577194"/>
                  <a:pt x="5618158" y="1631216"/>
                </a:cubicBezTo>
                <a:cubicBezTo>
                  <a:pt x="5450428" y="1685238"/>
                  <a:pt x="5357918" y="1618009"/>
                  <a:pt x="5241742" y="1631216"/>
                </a:cubicBezTo>
                <a:cubicBezTo>
                  <a:pt x="5125566" y="1644423"/>
                  <a:pt x="4867249" y="1623487"/>
                  <a:pt x="4556326" y="1631216"/>
                </a:cubicBezTo>
                <a:cubicBezTo>
                  <a:pt x="4245403" y="1638945"/>
                  <a:pt x="4179947" y="1601015"/>
                  <a:pt x="3932711" y="1631216"/>
                </a:cubicBezTo>
                <a:cubicBezTo>
                  <a:pt x="3685475" y="1661417"/>
                  <a:pt x="3451278" y="1558245"/>
                  <a:pt x="3309095" y="1631216"/>
                </a:cubicBezTo>
                <a:cubicBezTo>
                  <a:pt x="3166912" y="1704187"/>
                  <a:pt x="2857723" y="1577803"/>
                  <a:pt x="2685480" y="1631216"/>
                </a:cubicBezTo>
                <a:cubicBezTo>
                  <a:pt x="2513238" y="1684629"/>
                  <a:pt x="2357811" y="1607697"/>
                  <a:pt x="2185464" y="1631216"/>
                </a:cubicBezTo>
                <a:cubicBezTo>
                  <a:pt x="2013117" y="1654735"/>
                  <a:pt x="1884225" y="1630295"/>
                  <a:pt x="1747247" y="1631216"/>
                </a:cubicBezTo>
                <a:cubicBezTo>
                  <a:pt x="1610269" y="1632137"/>
                  <a:pt x="1265513" y="1613342"/>
                  <a:pt x="1123632" y="1631216"/>
                </a:cubicBezTo>
                <a:cubicBezTo>
                  <a:pt x="981752" y="1649090"/>
                  <a:pt x="832193" y="1587237"/>
                  <a:pt x="747215" y="1631216"/>
                </a:cubicBezTo>
                <a:cubicBezTo>
                  <a:pt x="662237" y="1675195"/>
                  <a:pt x="216860" y="1628548"/>
                  <a:pt x="0" y="1631216"/>
                </a:cubicBezTo>
                <a:cubicBezTo>
                  <a:pt x="-52293" y="1496675"/>
                  <a:pt x="10868" y="1308697"/>
                  <a:pt x="0" y="1071165"/>
                </a:cubicBezTo>
                <a:cubicBezTo>
                  <a:pt x="-10868" y="833633"/>
                  <a:pt x="61446" y="769519"/>
                  <a:pt x="0" y="543739"/>
                </a:cubicBezTo>
                <a:cubicBezTo>
                  <a:pt x="-61446" y="317959"/>
                  <a:pt x="50459" y="116968"/>
                  <a:pt x="0" y="0"/>
                </a:cubicBezTo>
                <a:close/>
              </a:path>
            </a:pathLst>
          </a:custGeom>
        </p:spPr>
        <p:txBody>
          <a:bodyPr vert="horz" lIns="91440" tIns="45720" rIns="91440" bIns="45720" rtlCol="0">
            <a:normAutofit/>
          </a:bodyPr>
          <a:lstStyle/>
          <a:p>
            <a:pPr indent="-228600" algn="l" rtl="0">
              <a:lnSpc>
                <a:spcPct val="90000"/>
              </a:lnSpc>
              <a:spcAft>
                <a:spcPts val="600"/>
              </a:spcAft>
              <a:buFont typeface="Arial" panose="020B0604020202020204" pitchFamily="34" charset="0"/>
              <a:buChar char="•"/>
            </a:pPr>
            <a:r>
              <a:rPr lang="en-US" sz="2200" dirty="0"/>
              <a:t>Checking the price variable</a:t>
            </a:r>
          </a:p>
          <a:p>
            <a:pPr algn="l" rtl="0">
              <a:lnSpc>
                <a:spcPct val="90000"/>
              </a:lnSpc>
              <a:spcAft>
                <a:spcPts val="600"/>
              </a:spcAft>
            </a:pPr>
            <a:endParaRPr lang="en-US" sz="2200" dirty="0"/>
          </a:p>
        </p:txBody>
      </p:sp>
      <p:pic>
        <p:nvPicPr>
          <p:cNvPr id="4" name="תמונה 3">
            <a:extLst>
              <a:ext uri="{FF2B5EF4-FFF2-40B4-BE49-F238E27FC236}">
                <a16:creationId xmlns:a16="http://schemas.microsoft.com/office/drawing/2014/main" id="{B6750301-0BA5-4CBE-989E-844B5731DAA6}"/>
              </a:ext>
            </a:extLst>
          </p:cNvPr>
          <p:cNvPicPr>
            <a:picLocks noChangeAspect="1"/>
          </p:cNvPicPr>
          <p:nvPr/>
        </p:nvPicPr>
        <p:blipFill>
          <a:blip r:embed="rId3"/>
          <a:stretch>
            <a:fillRect/>
          </a:stretch>
        </p:blipFill>
        <p:spPr>
          <a:xfrm>
            <a:off x="0" y="2823712"/>
            <a:ext cx="4829849" cy="2467319"/>
          </a:xfrm>
          <a:prstGeom prst="rect">
            <a:avLst/>
          </a:prstGeom>
        </p:spPr>
      </p:pic>
      <p:pic>
        <p:nvPicPr>
          <p:cNvPr id="6" name="תמונה 5">
            <a:extLst>
              <a:ext uri="{FF2B5EF4-FFF2-40B4-BE49-F238E27FC236}">
                <a16:creationId xmlns:a16="http://schemas.microsoft.com/office/drawing/2014/main" id="{3E949471-C8FE-4C5D-A645-AD1668EC60E0}"/>
              </a:ext>
            </a:extLst>
          </p:cNvPr>
          <p:cNvPicPr>
            <a:picLocks noChangeAspect="1"/>
          </p:cNvPicPr>
          <p:nvPr/>
        </p:nvPicPr>
        <p:blipFill>
          <a:blip r:embed="rId4"/>
          <a:stretch>
            <a:fillRect/>
          </a:stretch>
        </p:blipFill>
        <p:spPr>
          <a:xfrm>
            <a:off x="507288" y="2139862"/>
            <a:ext cx="3333750" cy="257175"/>
          </a:xfrm>
          <a:prstGeom prst="rect">
            <a:avLst/>
          </a:prstGeom>
        </p:spPr>
      </p:pic>
    </p:spTree>
    <p:extLst>
      <p:ext uri="{BB962C8B-B14F-4D97-AF65-F5344CB8AC3E}">
        <p14:creationId xmlns:p14="http://schemas.microsoft.com/office/powerpoint/2010/main" val="953168272"/>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1276</TotalTime>
  <Words>857</Words>
  <Application>Microsoft Office PowerPoint</Application>
  <PresentationFormat>מסך רחב</PresentationFormat>
  <Paragraphs>83</Paragraphs>
  <Slides>23</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23</vt:i4>
      </vt:variant>
    </vt:vector>
  </HeadingPairs>
  <TitlesOfParts>
    <vt:vector size="27" baseType="lpstr">
      <vt:lpstr>Arial</vt:lpstr>
      <vt:lpstr>Calibri</vt:lpstr>
      <vt:lpstr>Calibri Light</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מירב חזות</dc:creator>
  <cp:lastModifiedBy>מירב חזות</cp:lastModifiedBy>
  <cp:revision>30</cp:revision>
  <dcterms:created xsi:type="dcterms:W3CDTF">2021-06-22T19:55:08Z</dcterms:created>
  <dcterms:modified xsi:type="dcterms:W3CDTF">2021-06-23T17:11:27Z</dcterms:modified>
</cp:coreProperties>
</file>