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s/slide1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s/slide17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89" r:id="rId8"/>
    <p:sldId id="263" r:id="rId9"/>
    <p:sldId id="267" r:id="rId10"/>
    <p:sldId id="269" r:id="rId11"/>
    <p:sldId id="268" r:id="rId12"/>
    <p:sldId id="274" r:id="rId13"/>
    <p:sldId id="278" r:id="rId14"/>
    <p:sldId id="290" r:id="rId15"/>
    <p:sldId id="291" r:id="rId16"/>
    <p:sldId id="292" r:id="rId17"/>
    <p:sldId id="293" r:id="rId18"/>
    <p:sldId id="294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napVertSplitter="1">
    <p:restoredLeft sz="15629" autoAdjust="0"/>
    <p:restoredTop sz="94649" autoAdjust="0"/>
  </p:normalViewPr>
  <p:slideViewPr>
    <p:cSldViewPr snapToObjects="1">
      <p:cViewPr varScale="1">
        <p:scale>
          <a:sx n="97" d="100"/>
          <a:sy n="97" d="100"/>
        </p:scale>
        <p:origin x="-528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504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AF0C7-8F4D-A646-B5E7-7A180B43D59E}" type="datetimeFigureOut">
              <a:rPr lang="en-US" smtClean="0"/>
              <a:pPr/>
              <a:t>9/19/10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15F5C-9E2E-6541-8ABA-EFC04646F6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AF0C7-8F4D-A646-B5E7-7A180B43D59E}" type="datetimeFigureOut">
              <a:rPr lang="en-US" smtClean="0"/>
              <a:pPr/>
              <a:t>9/19/10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15F5C-9E2E-6541-8ABA-EFC04646F6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AF0C7-8F4D-A646-B5E7-7A180B43D59E}" type="datetimeFigureOut">
              <a:rPr lang="en-US" smtClean="0"/>
              <a:pPr/>
              <a:t>9/19/10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15F5C-9E2E-6541-8ABA-EFC04646F6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AF0C7-8F4D-A646-B5E7-7A180B43D59E}" type="datetimeFigureOut">
              <a:rPr lang="en-US" smtClean="0"/>
              <a:pPr/>
              <a:t>9/19/10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15F5C-9E2E-6541-8ABA-EFC04646F6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AF0C7-8F4D-A646-B5E7-7A180B43D59E}" type="datetimeFigureOut">
              <a:rPr lang="en-US" smtClean="0"/>
              <a:pPr/>
              <a:t>9/19/10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15F5C-9E2E-6541-8ABA-EFC04646F6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AF0C7-8F4D-A646-B5E7-7A180B43D59E}" type="datetimeFigureOut">
              <a:rPr lang="en-US" smtClean="0"/>
              <a:pPr/>
              <a:t>9/19/10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15F5C-9E2E-6541-8ABA-EFC04646F6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AF0C7-8F4D-A646-B5E7-7A180B43D59E}" type="datetimeFigureOut">
              <a:rPr lang="en-US" smtClean="0"/>
              <a:pPr/>
              <a:t>9/19/10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15F5C-9E2E-6541-8ABA-EFC04646F6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AF0C7-8F4D-A646-B5E7-7A180B43D59E}" type="datetimeFigureOut">
              <a:rPr lang="en-US" smtClean="0"/>
              <a:pPr/>
              <a:t>9/19/10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15F5C-9E2E-6541-8ABA-EFC04646F6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AF0C7-8F4D-A646-B5E7-7A180B43D59E}" type="datetimeFigureOut">
              <a:rPr lang="en-US" smtClean="0"/>
              <a:pPr/>
              <a:t>9/19/10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15F5C-9E2E-6541-8ABA-EFC04646F6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AF0C7-8F4D-A646-B5E7-7A180B43D59E}" type="datetimeFigureOut">
              <a:rPr lang="en-US" smtClean="0"/>
              <a:pPr/>
              <a:t>9/19/10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15F5C-9E2E-6541-8ABA-EFC04646F6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AF0C7-8F4D-A646-B5E7-7A180B43D59E}" type="datetimeFigureOut">
              <a:rPr lang="en-US" smtClean="0"/>
              <a:pPr/>
              <a:t>9/19/10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15F5C-9E2E-6541-8ABA-EFC04646F6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AF0C7-8F4D-A646-B5E7-7A180B43D59E}" type="datetimeFigureOut">
              <a:rPr lang="en-US" smtClean="0"/>
              <a:pPr/>
              <a:t>9/19/10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D15F5C-9E2E-6541-8ABA-EFC04646F61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n.wikipedia.org/wiki/Ruby_(programming_language)%23History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Ruby Language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Sarah Allen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Everything evaluates to something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lvl="1">
              <a:buNone/>
            </a:pPr>
            <a:endParaRPr lang="en-US" sz="3600" smtClean="0"/>
          </a:p>
          <a:p>
            <a:pPr lvl="1">
              <a:buNone/>
            </a:pPr>
            <a:r>
              <a:rPr lang="en-US" sz="3600" smtClean="0"/>
              <a:t>2 + 2</a:t>
            </a:r>
          </a:p>
          <a:p>
            <a:pPr lvl="1">
              <a:buNone/>
            </a:pPr>
            <a:r>
              <a:rPr lang="en-US" sz="3600" smtClean="0"/>
              <a:t>(2+2).zero?</a:t>
            </a:r>
          </a:p>
          <a:p>
            <a:pPr lvl="1">
              <a:buNone/>
            </a:pPr>
            <a:endParaRPr lang="en-US" sz="3600" smtClean="0"/>
          </a:p>
          <a:p>
            <a:pPr lvl="1">
              <a:buNone/>
            </a:pPr>
            <a:endParaRPr lang="en-US" sz="36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Methods are Messages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lvl="1">
              <a:buNone/>
            </a:pPr>
            <a:endParaRPr lang="en-US" sz="3600" smtClean="0"/>
          </a:p>
          <a:p>
            <a:pPr lvl="1">
              <a:buNone/>
            </a:pPr>
            <a:r>
              <a:rPr lang="en-US" sz="3600" smtClean="0"/>
              <a:t>thing.do(4)</a:t>
            </a:r>
          </a:p>
          <a:p>
            <a:pPr lvl="1">
              <a:buNone/>
            </a:pPr>
            <a:r>
              <a:rPr lang="en-US" sz="3600" smtClean="0"/>
              <a:t>thing.do 4</a:t>
            </a:r>
          </a:p>
          <a:p>
            <a:pPr lvl="1">
              <a:buNone/>
            </a:pPr>
            <a:r>
              <a:rPr lang="en-US" sz="3600" smtClean="0"/>
              <a:t>thing.send “do”, 4</a:t>
            </a:r>
          </a:p>
          <a:p>
            <a:pPr lvl="1">
              <a:buNone/>
            </a:pPr>
            <a:endParaRPr lang="en-US" sz="36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Operators are Methods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lvl="1">
              <a:buNone/>
            </a:pPr>
            <a:endParaRPr lang="en-US" sz="3600" smtClean="0"/>
          </a:p>
          <a:p>
            <a:pPr lvl="1">
              <a:buNone/>
            </a:pPr>
            <a:r>
              <a:rPr lang="en-US" sz="3600" smtClean="0"/>
              <a:t>thing.do 4</a:t>
            </a:r>
          </a:p>
          <a:p>
            <a:pPr lvl="1">
              <a:buNone/>
            </a:pPr>
            <a:r>
              <a:rPr lang="en-US" sz="3600" smtClean="0"/>
              <a:t>thing.do(4)</a:t>
            </a:r>
          </a:p>
          <a:p>
            <a:pPr lvl="1">
              <a:buNone/>
            </a:pPr>
            <a:r>
              <a:rPr lang="en-US" sz="3600" smtClean="0"/>
              <a:t>thing.send “do”, 4</a:t>
            </a:r>
          </a:p>
          <a:p>
            <a:pPr lvl="1">
              <a:buNone/>
            </a:pPr>
            <a:endParaRPr lang="en-US" sz="360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724400" y="1600200"/>
            <a:ext cx="4114800" cy="45259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3600" b="0" i="0" u="none" strike="noStrike" kern="1200" cap="none" spc="0" normalizeH="0" baseline="0" noProof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lvl="1" indent="-285750">
              <a:spcBef>
                <a:spcPct val="20000"/>
              </a:spcBef>
            </a:pPr>
            <a:r>
              <a:rPr lang="en-US" sz="3600" smtClean="0"/>
              <a:t>1 + 2</a:t>
            </a:r>
          </a:p>
          <a:p>
            <a:pPr marL="742950" lvl="1" indent="-285750">
              <a:spcBef>
                <a:spcPct val="20000"/>
              </a:spcBef>
            </a:pPr>
            <a:r>
              <a:rPr lang="en-US" sz="3600" smtClean="0"/>
              <a:t>1.+(2)</a:t>
            </a:r>
          </a:p>
          <a:p>
            <a:pPr marL="742950" lvl="1" indent="-285750">
              <a:spcBef>
                <a:spcPct val="20000"/>
              </a:spcBef>
            </a:pPr>
            <a:r>
              <a:rPr lang="en-US" sz="3600" smtClean="0"/>
              <a:t>1.send "+", 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Defining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Let’s make a basic calculator!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Calculator Takaways: Classes &amp; Methods (page 8) 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Class names are constants, and start with a capital letter.</a:t>
            </a:r>
          </a:p>
          <a:p>
            <a:r>
              <a:rPr lang="en-US" smtClean="0"/>
              <a:t>Classes can inherit from other classes. The derived class , "subclass" can access behavior and data from the "super" class.</a:t>
            </a:r>
          </a:p>
          <a:p>
            <a:r>
              <a:rPr lang="en-US" smtClean="0"/>
              <a:t>Method names may end with "?", "!", or "=".</a:t>
            </a:r>
          </a:p>
          <a:p>
            <a:r>
              <a:rPr lang="en-US" smtClean="0"/>
              <a:t>Methods can take blocks as arguments, which are like anonymous functions.</a:t>
            </a:r>
          </a:p>
          <a:p>
            <a:r>
              <a:rPr lang="en-US" smtClean="0"/>
              <a:t>attr_accessor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Constants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mtClean="0"/>
              <a:t>Constants defined within a class or module may be accessed unadorned anywhere </a:t>
            </a:r>
            <a:r>
              <a:rPr lang="en-US" i="1" smtClean="0"/>
              <a:t>within the class or module.</a:t>
            </a:r>
          </a:p>
          <a:p>
            <a:r>
              <a:rPr lang="en-US" i="1" smtClean="0"/>
              <a:t>Outside the class or module, they may be accessed using the scope operator, ``::’’ prefixed by an expression that returns the appropriate class or module object. </a:t>
            </a:r>
          </a:p>
          <a:p>
            <a:r>
              <a:rPr lang="en-US" i="1" smtClean="0"/>
              <a:t>Constants defined outside any class or module may be accessed unadorned or by using the scope operator ``::’’ with no prefix.Constants may not be defined in methods.</a:t>
            </a:r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mtClean="0"/>
              <a:t>Class variables are available throughout a class or module body. </a:t>
            </a:r>
          </a:p>
          <a:p>
            <a:r>
              <a:rPr lang="en-US" smtClean="0"/>
              <a:t>Class variables must be initialized before use.</a:t>
            </a:r>
          </a:p>
          <a:p>
            <a:r>
              <a:rPr lang="en-US" smtClean="0"/>
              <a:t>A class variable is shared among all instances of a class and is available within the class itself.</a:t>
            </a:r>
          </a:p>
          <a:p>
            <a:r>
              <a:rPr lang="en-US" smtClean="0"/>
              <a:t>Class variables belong to the innermost enclos- ing class or module. </a:t>
            </a:r>
          </a:p>
          <a:p>
            <a:r>
              <a:rPr lang="en-US" smtClean="0"/>
              <a:t>Class variables used at the top level are defined in Object, and behave like global variables.</a:t>
            </a:r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 Module is a collection of methods and constants. </a:t>
            </a:r>
          </a:p>
          <a:p>
            <a:r>
              <a:rPr lang="en-US" smtClean="0"/>
              <a:t>Module names, like classes, start with an upper case letter.</a:t>
            </a:r>
          </a:p>
          <a:p>
            <a:r>
              <a:rPr lang="en-US" smtClean="0"/>
              <a:t>Math is a module</a:t>
            </a:r>
          </a:p>
          <a:p>
            <a:r>
              <a:rPr lang="en-US" smtClean="0"/>
              <a:t>You can use modules for establishing a name space (PI)</a:t>
            </a:r>
            <a:endParaRPr lang="en-US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Ruby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Originally  by Yukihiro "</a:t>
            </a:r>
            <a:r>
              <a:rPr lang="en-US" dirty="0" err="1" smtClean="0"/>
              <a:t>Matz</a:t>
            </a:r>
            <a:r>
              <a:rPr lang="en-US" dirty="0" smtClean="0"/>
              <a:t>" Matsumoto</a:t>
            </a:r>
          </a:p>
          <a:p>
            <a:r>
              <a:rPr lang="en-US" dirty="0" smtClean="0"/>
              <a:t>“Ruby is designed for programmer productivity and fun, following the principles of good user interface design. He stresses that systems design needs to emphasize human, rather than computer, needs.”</a:t>
            </a:r>
          </a:p>
          <a:p>
            <a:pPr algn="r">
              <a:buNone/>
            </a:pPr>
            <a:r>
              <a:rPr lang="en-US" sz="1600" dirty="0" smtClean="0">
                <a:hlinkClick r:id="rId2"/>
              </a:rPr>
              <a:t>http://</a:t>
            </a:r>
            <a:r>
              <a:rPr lang="en-US" sz="1600" dirty="0" err="1" smtClean="0">
                <a:hlinkClick r:id="rId2"/>
              </a:rPr>
              <a:t>en.wikipedia.org/wiki/Ruby_(programming_language)#History</a:t>
            </a:r>
            <a:endParaRPr lang="en-US" sz="1600" dirty="0" err="1" smtClean="0"/>
          </a:p>
          <a:p>
            <a:pPr algn="r">
              <a:buNone/>
            </a:pPr>
            <a:r>
              <a:rPr lang="en-US" sz="1600" dirty="0" err="1" smtClean="0"/>
              <a:t>	</a:t>
            </a:r>
            <a:endParaRPr lang="en-US" dirty="0" smtClean="0"/>
          </a:p>
          <a:p>
            <a:r>
              <a:rPr lang="en-US" dirty="0" smtClean="0"/>
              <a:t>Ruby 1.0 was released in 1996. 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will learn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US" smtClean="0"/>
              <a:t>Ruby</a:t>
            </a:r>
          </a:p>
          <a:p>
            <a:pPr lvl="1"/>
            <a:r>
              <a:rPr lang="en-US" smtClean="0"/>
              <a:t>Language concepts</a:t>
            </a:r>
          </a:p>
          <a:p>
            <a:pPr lvl="1"/>
            <a:r>
              <a:rPr lang="en-US" smtClean="0"/>
              <a:t>Language syntax</a:t>
            </a:r>
          </a:p>
          <a:p>
            <a:pPr lvl="1"/>
            <a:r>
              <a:rPr lang="en-US" smtClean="0"/>
              <a:t>Common patterns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you will learn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Exploration</a:t>
            </a:r>
            <a:r>
              <a:rPr lang="en-US" smtClean="0"/>
              <a:t>: experiment, </a:t>
            </a:r>
            <a:r>
              <a:rPr lang="en-US" dirty="0" smtClean="0"/>
              <a:t>play</a:t>
            </a:r>
          </a:p>
          <a:p>
            <a:r>
              <a:rPr lang="en-US" dirty="0" smtClean="0"/>
              <a:t>Test-</a:t>
            </a:r>
            <a:r>
              <a:rPr lang="en-US" smtClean="0"/>
              <a:t>Driven Development (TDD)</a:t>
            </a:r>
          </a:p>
          <a:p>
            <a:pPr lvl="1"/>
            <a:r>
              <a:rPr lang="en-US" dirty="0" smtClean="0"/>
              <a:t>Initially as a learning methodology</a:t>
            </a:r>
          </a:p>
          <a:p>
            <a:pPr lvl="1"/>
            <a:r>
              <a:rPr lang="en-US" dirty="0" smtClean="0"/>
              <a:t>Later as a </a:t>
            </a:r>
            <a:r>
              <a:rPr lang="en-US" smtClean="0"/>
              <a:t>development methodology</a:t>
            </a:r>
          </a:p>
          <a:p>
            <a:r>
              <a:rPr lang="en-US" smtClean="0"/>
              <a:t>Ask questions</a:t>
            </a:r>
          </a:p>
          <a:p>
            <a:r>
              <a:rPr lang="en-US" smtClean="0"/>
              <a:t>Learn to find your own answers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Talk</a:t>
            </a:r>
          </a:p>
          <a:p>
            <a:r>
              <a:rPr lang="en-US" dirty="0" smtClean="0"/>
              <a:t>Live Coding Demonstrations</a:t>
            </a:r>
          </a:p>
          <a:p>
            <a:r>
              <a:rPr lang="en-US" dirty="0" smtClean="0"/>
              <a:t>In-class coding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Ruby Language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Dynamically typed</a:t>
            </a:r>
          </a:p>
          <a:p>
            <a:r>
              <a:rPr lang="en-US" smtClean="0"/>
              <a:t>Interpreted</a:t>
            </a:r>
          </a:p>
          <a:p>
            <a:r>
              <a:rPr lang="en-US" smtClean="0"/>
              <a:t>Can be modified at runtime</a:t>
            </a:r>
          </a:p>
          <a:p>
            <a:r>
              <a:rPr lang="en-US" smtClean="0"/>
              <a:t>Object oriented</a:t>
            </a:r>
          </a:p>
          <a:p>
            <a:r>
              <a:rPr lang="en-US" smtClean="0"/>
              <a:t>Blocks &amp; lambdas</a:t>
            </a:r>
          </a:p>
          <a:p>
            <a:r>
              <a:rPr lang="en-US" smtClean="0"/>
              <a:t>Nice support for Regular Expressions </a:t>
            </a:r>
          </a:p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Ruby 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135562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mtClean="0"/>
              <a:t>ruby -v</a:t>
            </a:r>
          </a:p>
          <a:p>
            <a:r>
              <a:rPr lang="en-US" smtClean="0"/>
              <a:t>1.8.6 – most common</a:t>
            </a:r>
          </a:p>
          <a:p>
            <a:r>
              <a:rPr lang="en-US" smtClean="0"/>
              <a:t>1.8.7 – some 1.9 features, very compatible</a:t>
            </a:r>
          </a:p>
          <a:p>
            <a:r>
              <a:rPr lang="en-US" smtClean="0"/>
              <a:t>1.9.2 – latest version, many VMs, Rails 2.3</a:t>
            </a:r>
          </a:p>
          <a:p>
            <a:pPr lvl="1"/>
            <a:r>
              <a:rPr lang="en-US" smtClean="0"/>
              <a:t>YARV (yet another Ruby VM) faster than MRI</a:t>
            </a:r>
          </a:p>
          <a:p>
            <a:pPr lvl="1"/>
            <a:r>
              <a:rPr lang="en-US" smtClean="0"/>
              <a:t>JRuby (Java)</a:t>
            </a:r>
          </a:p>
          <a:p>
            <a:pPr lvl="1"/>
            <a:r>
              <a:rPr lang="en-US" smtClean="0"/>
              <a:t>Rubinius (pure ruby) </a:t>
            </a:r>
          </a:p>
          <a:p>
            <a:pPr lvl="1"/>
            <a:r>
              <a:rPr lang="en-US" smtClean="0"/>
              <a:t>IronRuby (.NET)</a:t>
            </a:r>
          </a:p>
          <a:p>
            <a:pPr lvl="1"/>
            <a:r>
              <a:rPr lang="en-US" smtClean="0"/>
              <a:t>MacRuby, HotCocoa</a:t>
            </a:r>
          </a:p>
          <a:p>
            <a:pPr lvl="1"/>
            <a:r>
              <a:rPr lang="en-US" smtClean="0"/>
              <a:t>HotRuby/RubyJS (Flash/Javascript)</a:t>
            </a:r>
          </a:p>
          <a:p>
            <a:pPr lvl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Lets get started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IRB: </a:t>
            </a:r>
            <a:r>
              <a:rPr lang="en-US" dirty="0" err="1" smtClean="0"/>
              <a:t>InteractiveRuBy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&gt;&gt; 4</a:t>
            </a:r>
          </a:p>
          <a:p>
            <a:pPr>
              <a:buNone/>
            </a:pPr>
            <a:r>
              <a:rPr lang="en-US" dirty="0" smtClean="0"/>
              <a:t>&gt;&gt; 4 </a:t>
            </a:r>
            <a:r>
              <a:rPr lang="en-US" smtClean="0"/>
              <a:t>+ 4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Everything is an object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lvl="1">
              <a:buNone/>
            </a:pPr>
            <a:endParaRPr lang="en-US" sz="3600" smtClean="0"/>
          </a:p>
          <a:p>
            <a:pPr lvl="1">
              <a:buNone/>
            </a:pPr>
            <a:r>
              <a:rPr lang="en-US" sz="3600" smtClean="0"/>
              <a:t>“test”.upcase</a:t>
            </a:r>
          </a:p>
          <a:p>
            <a:pPr lvl="1">
              <a:buNone/>
            </a:pPr>
            <a:r>
              <a:rPr lang="en-US" sz="3600" smtClean="0"/>
              <a:t>“test”.class</a:t>
            </a:r>
          </a:p>
          <a:p>
            <a:pPr lvl="1">
              <a:buNone/>
            </a:pPr>
            <a:r>
              <a:rPr lang="en-US" sz="3600" smtClean="0"/>
              <a:t>“test”.methods</a:t>
            </a:r>
          </a:p>
          <a:p>
            <a:pPr lvl="1">
              <a:buNone/>
            </a:pPr>
            <a:endParaRPr lang="en-US" sz="3600" smtClean="0"/>
          </a:p>
          <a:p>
            <a:pPr lvl="1">
              <a:buNone/>
            </a:pPr>
            <a:endParaRPr lang="en-US" sz="36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9753</TotalTime>
  <Words>592</Words>
  <Application>Microsoft Macintosh PowerPoint</Application>
  <PresentationFormat>On-screen Show (4:3)</PresentationFormat>
  <Paragraphs>93</Paragraphs>
  <Slides>18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The Ruby Language</vt:lpstr>
      <vt:lpstr>The Ruby Language</vt:lpstr>
      <vt:lpstr>What you will learn</vt:lpstr>
      <vt:lpstr>How you will learn</vt:lpstr>
      <vt:lpstr>Class Structure</vt:lpstr>
      <vt:lpstr>Ruby Language Overview</vt:lpstr>
      <vt:lpstr>Ruby Versions</vt:lpstr>
      <vt:lpstr>Lets get started</vt:lpstr>
      <vt:lpstr>Everything is an object</vt:lpstr>
      <vt:lpstr>Everything evaluates to something</vt:lpstr>
      <vt:lpstr>Methods are Messages</vt:lpstr>
      <vt:lpstr>Operators are Methods</vt:lpstr>
      <vt:lpstr>Defining Classes</vt:lpstr>
      <vt:lpstr>Calculator Takaways: Classes &amp; Methods (page 8)  </vt:lpstr>
      <vt:lpstr>TFT</vt:lpstr>
      <vt:lpstr>Constants</vt:lpstr>
      <vt:lpstr>Scope</vt:lpstr>
      <vt:lpstr>Modules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Ruby on Rails Fundamentals</dc:title>
  <dc:creator>Sarah Allen</dc:creator>
  <cp:lastModifiedBy>Liah</cp:lastModifiedBy>
  <cp:revision>41</cp:revision>
  <dcterms:created xsi:type="dcterms:W3CDTF">2010-09-20T05:43:05Z</dcterms:created>
  <dcterms:modified xsi:type="dcterms:W3CDTF">2010-09-20T06:48:31Z</dcterms:modified>
</cp:coreProperties>
</file>