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3"/>
  </p:notesMasterIdLst>
  <p:sldIdLst>
    <p:sldId id="257" r:id="rId2"/>
    <p:sldId id="259" r:id="rId3"/>
    <p:sldId id="258" r:id="rId4"/>
    <p:sldId id="266" r:id="rId5"/>
    <p:sldId id="265" r:id="rId6"/>
    <p:sldId id="260" r:id="rId7"/>
    <p:sldId id="261" r:id="rId8"/>
    <p:sldId id="262" r:id="rId9"/>
    <p:sldId id="263" r:id="rId10"/>
    <p:sldId id="264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20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B6095-2455-5841-9B57-BCE6A073EDAF}" type="datetimeFigureOut">
              <a:rPr lang="en-US" smtClean="0"/>
              <a:pPr/>
              <a:t>7/20/10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EF8FC-2C1D-CC42-93E2-8F76BEB164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smtClean="0"/>
              <a:t>Unlike </a:t>
            </a:r>
            <a:r>
              <a:rPr lang="en-US" baseline="0" dirty="0" smtClean="0"/>
              <a:t>some languages with the 0 and </a:t>
            </a:r>
            <a:r>
              <a:rPr lang="en-US" baseline="0" smtClean="0"/>
              <a:t>empty string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! Binds more tightly than than the “not” keyword so you do need parentheses for example</a:t>
            </a:r>
            <a:r>
              <a:rPr lang="en-US" baseline="0" smtClean="0"/>
              <a:t> 1, but don’t need parentheses for example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6687-D453-E44C-ADDB-9885BD1E2A1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Conditionals are key to being able to make decisions in a program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r>
              <a:rPr lang="en-US" baseline="0" smtClean="0"/>
              <a:t>left </a:t>
            </a:r>
            <a:r>
              <a:rPr lang="en-US" baseline="0" dirty="0" smtClean="0"/>
              <a:t>looks like every </a:t>
            </a:r>
            <a:r>
              <a:rPr lang="en-US" baseline="0" smtClean="0"/>
              <a:t>other language</a:t>
            </a:r>
          </a:p>
          <a:p>
            <a:endParaRPr lang="en-US" smtClean="0"/>
          </a:p>
          <a:p>
            <a:r>
              <a:rPr lang="en-US" smtClean="0"/>
              <a:t>parentheses</a:t>
            </a:r>
            <a:r>
              <a:rPr lang="en-US" baseline="0" smtClean="0"/>
              <a:t> are optional </a:t>
            </a:r>
            <a:r>
              <a:rPr lang="en-US" smtClean="0"/>
              <a:t>in ruby </a:t>
            </a:r>
          </a:p>
          <a:p>
            <a:r>
              <a:rPr lang="en-US" baseline="0" smtClean="0"/>
              <a:t>make </a:t>
            </a:r>
            <a:r>
              <a:rPr lang="en-US" baseline="0" dirty="0" smtClean="0"/>
              <a:t>sure to do ==, = is an assignment, == is a </a:t>
            </a:r>
            <a:r>
              <a:rPr lang="en-US" baseline="0" smtClean="0"/>
              <a:t>conditional test</a:t>
            </a:r>
          </a:p>
          <a:p>
            <a:endParaRPr lang="en-US" baseline="0" smtClean="0"/>
          </a:p>
          <a:p>
            <a:r>
              <a:rPr lang="en-US" baseline="0" smtClean="0"/>
              <a:t>Explain puts</a:t>
            </a:r>
          </a:p>
          <a:p>
            <a:endParaRPr lang="en-US" baseline="0" smtClean="0"/>
          </a:p>
          <a:p>
            <a:r>
              <a:rPr lang="en-US" baseline="0" smtClean="0"/>
              <a:t>right is a little different…people in ruby don’t like to type…english readable</a:t>
            </a:r>
          </a:p>
          <a:p>
            <a:r>
              <a:rPr lang="en-US" smtClean="0"/>
              <a:t>A </a:t>
            </a:r>
            <a:r>
              <a:rPr lang="en-US" dirty="0" smtClean="0"/>
              <a:t>statement modifier lets you move control structures at the end of an expression.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6687-D453-E44C-ADDB-9885BD1E2A1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Conditionals are key to being able to make decisions in a program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r>
              <a:rPr lang="en-US" baseline="0" smtClean="0"/>
              <a:t>left </a:t>
            </a:r>
            <a:r>
              <a:rPr lang="en-US" baseline="0" dirty="0" smtClean="0"/>
              <a:t>looks like every </a:t>
            </a:r>
            <a:r>
              <a:rPr lang="en-US" baseline="0" smtClean="0"/>
              <a:t>other language</a:t>
            </a:r>
          </a:p>
          <a:p>
            <a:endParaRPr lang="en-US" smtClean="0"/>
          </a:p>
          <a:p>
            <a:r>
              <a:rPr lang="en-US" smtClean="0"/>
              <a:t>parentheses</a:t>
            </a:r>
            <a:r>
              <a:rPr lang="en-US" baseline="0" smtClean="0"/>
              <a:t> are optional </a:t>
            </a:r>
            <a:r>
              <a:rPr lang="en-US" smtClean="0"/>
              <a:t>in ruby </a:t>
            </a:r>
          </a:p>
          <a:p>
            <a:r>
              <a:rPr lang="en-US" baseline="0" smtClean="0"/>
              <a:t>make </a:t>
            </a:r>
            <a:r>
              <a:rPr lang="en-US" baseline="0" dirty="0" smtClean="0"/>
              <a:t>sure to do ==, = is an assignment, == is a </a:t>
            </a:r>
            <a:r>
              <a:rPr lang="en-US" baseline="0" smtClean="0"/>
              <a:t>conditional test</a:t>
            </a:r>
          </a:p>
          <a:p>
            <a:endParaRPr lang="en-US" baseline="0" smtClean="0"/>
          </a:p>
          <a:p>
            <a:r>
              <a:rPr lang="en-US" baseline="0" smtClean="0"/>
              <a:t>Explain puts</a:t>
            </a:r>
          </a:p>
          <a:p>
            <a:endParaRPr lang="en-US" baseline="0" smtClean="0"/>
          </a:p>
          <a:p>
            <a:r>
              <a:rPr lang="en-US" baseline="0" smtClean="0"/>
              <a:t>right is a little different…people in ruby don’t like to type…english readable</a:t>
            </a:r>
          </a:p>
          <a:p>
            <a:r>
              <a:rPr lang="en-US" smtClean="0"/>
              <a:t>A </a:t>
            </a:r>
            <a:r>
              <a:rPr lang="en-US" dirty="0" smtClean="0"/>
              <a:t>statement modifier lets you move control structures at the end of an expression.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6687-D453-E44C-ADDB-9885BD1E2A1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Unless can be awkward, especially with else.  Usually you’ll want to use if</a:t>
            </a:r>
            <a:r>
              <a:rPr lang="en-US" baseline="0" dirty="0" smtClean="0"/>
              <a:t> for conditionals with else </a:t>
            </a:r>
            <a:r>
              <a:rPr lang="en-US" baseline="0" smtClean="0"/>
              <a:t>clauses.</a:t>
            </a:r>
          </a:p>
          <a:p>
            <a:r>
              <a:rPr lang="en-US" baseline="0" smtClean="0"/>
              <a:t> </a:t>
            </a:r>
            <a:r>
              <a:rPr lang="en-US" baseline="0" dirty="0" smtClean="0"/>
              <a:t>Occasionally unless is </a:t>
            </a:r>
            <a:r>
              <a:rPr lang="en-US" baseline="0" smtClean="0"/>
              <a:t>more readable:</a:t>
            </a:r>
          </a:p>
          <a:p>
            <a:r>
              <a:rPr lang="en-US" baseline="0" smtClean="0"/>
              <a:t>	 </a:t>
            </a:r>
            <a:r>
              <a:rPr lang="en-US" baseline="0" dirty="0" smtClean="0"/>
              <a:t>unless something is nil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6687-D453-E44C-ADDB-9885BD1E2A1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830EE3A-B4EE-C343-8D08-E40A0637C90B}" type="datetimeFigureOut">
              <a:rPr lang="en-US" smtClean="0"/>
              <a:pPr/>
              <a:t>7/20/10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AA2026A-549F-7549-9372-F353AF51CD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EE3A-B4EE-C343-8D08-E40A0637C90B}" type="datetimeFigureOut">
              <a:rPr lang="en-US" smtClean="0"/>
              <a:pPr/>
              <a:t>7/20/10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026A-549F-7549-9372-F353AF51CD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EE3A-B4EE-C343-8D08-E40A0637C90B}" type="datetimeFigureOut">
              <a:rPr lang="en-US" smtClean="0"/>
              <a:pPr/>
              <a:t>7/20/10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026A-549F-7549-9372-F353AF51CD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EE3A-B4EE-C343-8D08-E40A0637C90B}" type="datetimeFigureOut">
              <a:rPr lang="en-US" smtClean="0"/>
              <a:pPr/>
              <a:t>7/20/10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026A-549F-7549-9372-F353AF51CD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830EE3A-B4EE-C343-8D08-E40A0637C90B}" type="datetimeFigureOut">
              <a:rPr lang="en-US" smtClean="0"/>
              <a:pPr/>
              <a:t>7/20/10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AA2026A-549F-7549-9372-F353AF51CD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EE3A-B4EE-C343-8D08-E40A0637C90B}" type="datetimeFigureOut">
              <a:rPr lang="en-US" smtClean="0"/>
              <a:pPr/>
              <a:t>7/20/10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026A-549F-7549-9372-F353AF51CD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EE3A-B4EE-C343-8D08-E40A0637C90B}" type="datetimeFigureOut">
              <a:rPr lang="en-US" smtClean="0"/>
              <a:pPr/>
              <a:t>7/20/10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026A-549F-7549-9372-F353AF51CD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EE3A-B4EE-C343-8D08-E40A0637C90B}" type="datetimeFigureOut">
              <a:rPr lang="en-US" smtClean="0"/>
              <a:pPr/>
              <a:t>7/20/10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026A-549F-7549-9372-F353AF51CD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EE3A-B4EE-C343-8D08-E40A0637C90B}" type="datetimeFigureOut">
              <a:rPr lang="en-US" smtClean="0"/>
              <a:pPr/>
              <a:t>7/20/10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026A-549F-7549-9372-F353AF51CD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EE3A-B4EE-C343-8D08-E40A0637C90B}" type="datetimeFigureOut">
              <a:rPr lang="en-US" smtClean="0"/>
              <a:pPr/>
              <a:t>7/20/10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026A-549F-7549-9372-F353AF51CD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EE3A-B4EE-C343-8D08-E40A0637C90B}" type="datetimeFigureOut">
              <a:rPr lang="en-US" smtClean="0"/>
              <a:pPr/>
              <a:t>7/20/10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026A-549F-7549-9372-F353AF51CD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30EE3A-B4EE-C343-8D08-E40A0637C90B}" type="datetimeFigureOut">
              <a:rPr lang="en-US" smtClean="0"/>
              <a:pPr/>
              <a:t>7/20/10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AA2026A-549F-7549-9372-F353AF51CD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Conditionals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9222" y="1600200"/>
            <a:ext cx="8487577" cy="4837147"/>
          </a:xfrm>
        </p:spPr>
        <p:txBody>
          <a:bodyPr>
            <a:normAutofit/>
          </a:bodyPr>
          <a:lstStyle/>
          <a:p>
            <a:pPr lvl="4">
              <a:buNone/>
            </a:pPr>
            <a:r>
              <a:rPr lang="en-US" sz="3400" dirty="0">
                <a:latin typeface="Courier New"/>
                <a:cs typeface="Courier New"/>
              </a:rPr>
              <a:t>case name</a:t>
            </a:r>
          </a:p>
          <a:p>
            <a:pPr lvl="6">
              <a:buNone/>
            </a:pPr>
            <a:r>
              <a:rPr sz="3200" dirty="0">
                <a:latin typeface="Courier New"/>
                <a:cs typeface="Courier New"/>
              </a:rPr>
              <a:t>w</a:t>
            </a:r>
            <a:r>
              <a:rPr lang="en-US" sz="3200" dirty="0">
                <a:latin typeface="Courier New"/>
                <a:cs typeface="Courier New"/>
              </a:rPr>
              <a:t>hen </a:t>
            </a:r>
            <a:r>
              <a:rPr sz="3200" dirty="0">
                <a:latin typeface="Courier New"/>
                <a:cs typeface="Courier New"/>
              </a:rPr>
              <a:t>"Sarah"</a:t>
            </a:r>
            <a:endParaRPr lang="en-US" sz="3200" dirty="0">
              <a:latin typeface="Courier New"/>
              <a:cs typeface="Courier New"/>
            </a:endParaRPr>
          </a:p>
          <a:p>
            <a:pPr lvl="6">
              <a:buNone/>
            </a:pPr>
            <a:r>
              <a:rPr lang="en-US" sz="3200" dirty="0" smtClean="0">
                <a:latin typeface="Courier New"/>
                <a:cs typeface="Courier New"/>
              </a:rPr>
              <a:t>		</a:t>
            </a:r>
            <a:r>
              <a:rPr sz="3200" dirty="0" smtClean="0">
                <a:latin typeface="Courier New"/>
                <a:cs typeface="Courier New"/>
              </a:rPr>
              <a:t>puts </a:t>
            </a:r>
            <a:r>
              <a:rPr sz="3200" dirty="0">
                <a:latin typeface="Courier New"/>
                <a:cs typeface="Courier New"/>
              </a:rPr>
              <a:t>"awesome"</a:t>
            </a:r>
            <a:r>
              <a:rPr lang="en-US" sz="3200" dirty="0">
                <a:latin typeface="Courier New"/>
                <a:cs typeface="Courier New"/>
              </a:rPr>
              <a:t>	</a:t>
            </a:r>
          </a:p>
          <a:p>
            <a:pPr lvl="6">
              <a:buNone/>
            </a:pPr>
            <a:r>
              <a:rPr sz="3200" dirty="0">
                <a:latin typeface="Courier New"/>
                <a:cs typeface="Courier New"/>
              </a:rPr>
              <a:t>w</a:t>
            </a:r>
            <a:r>
              <a:rPr lang="en-US" sz="3200" dirty="0">
                <a:latin typeface="Courier New"/>
                <a:cs typeface="Courier New"/>
              </a:rPr>
              <a:t>hen </a:t>
            </a:r>
            <a:r>
              <a:rPr sz="3200" dirty="0">
                <a:latin typeface="Courier New"/>
                <a:cs typeface="Courier New"/>
              </a:rPr>
              <a:t>/Mr.*/</a:t>
            </a:r>
            <a:endParaRPr lang="en-US" sz="3200" dirty="0">
              <a:latin typeface="Courier New"/>
              <a:cs typeface="Courier New"/>
            </a:endParaRPr>
          </a:p>
          <a:p>
            <a:pPr lvl="6">
              <a:buNone/>
            </a:pPr>
            <a:r>
              <a:rPr sz="3200" dirty="0" smtClean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	</a:t>
            </a:r>
            <a:r>
              <a:rPr sz="3200" dirty="0" smtClean="0">
                <a:latin typeface="Courier New"/>
                <a:cs typeface="Courier New"/>
              </a:rPr>
              <a:t>puts </a:t>
            </a:r>
            <a:r>
              <a:rPr sz="3200" dirty="0">
                <a:latin typeface="Courier New"/>
                <a:cs typeface="Courier New"/>
              </a:rPr>
              <a:t>"formal guy"</a:t>
            </a:r>
            <a:endParaRPr lang="en-US" sz="3200" dirty="0">
              <a:latin typeface="Courier New"/>
              <a:cs typeface="Courier New"/>
            </a:endParaRPr>
          </a:p>
          <a:p>
            <a:pPr lvl="6">
              <a:buNone/>
            </a:pPr>
            <a:r>
              <a:rPr lang="en-US" sz="3200" dirty="0">
                <a:latin typeface="Courier New"/>
                <a:cs typeface="Courier New"/>
              </a:rPr>
              <a:t>else	</a:t>
            </a:r>
          </a:p>
          <a:p>
            <a:pPr lvl="6">
              <a:buNone/>
            </a:pPr>
            <a:r>
              <a:rPr lang="en-US" sz="3200" dirty="0" smtClean="0">
                <a:latin typeface="Courier New"/>
                <a:cs typeface="Courier New"/>
              </a:rPr>
              <a:t>		</a:t>
            </a:r>
            <a:r>
              <a:rPr sz="3200" dirty="0" smtClean="0">
                <a:latin typeface="Courier New"/>
                <a:cs typeface="Courier New"/>
              </a:rPr>
              <a:t>puts </a:t>
            </a:r>
            <a:r>
              <a:rPr sz="3200" dirty="0">
                <a:latin typeface="Courier New"/>
                <a:cs typeface="Courier New"/>
              </a:rPr>
              <a:t>"whatever"</a:t>
            </a:r>
            <a:endParaRPr lang="en-US" sz="3200" dirty="0">
              <a:latin typeface="Courier New"/>
              <a:cs typeface="Courier New"/>
            </a:endParaRPr>
          </a:p>
          <a:p>
            <a:pPr lvl="4">
              <a:buNone/>
            </a:pPr>
            <a:r>
              <a:rPr lang="en-US" sz="3400" dirty="0">
                <a:latin typeface="Courier New"/>
                <a:cs typeface="Courier New"/>
              </a:rPr>
              <a:t>end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9222" y="1600200"/>
            <a:ext cx="8487577" cy="4837147"/>
          </a:xfrm>
        </p:spPr>
        <p:txBody>
          <a:bodyPr>
            <a:normAutofit/>
          </a:bodyPr>
          <a:lstStyle/>
          <a:p>
            <a:pPr lvl="4">
              <a:buNone/>
            </a:pPr>
            <a:r>
              <a:rPr lang="en-US" sz="3400" dirty="0" smtClean="0">
                <a:latin typeface="Courier New"/>
                <a:cs typeface="Courier New"/>
              </a:rPr>
              <a:t>case </a:t>
            </a:r>
            <a:r>
              <a:rPr lang="en-US" sz="3400" dirty="0" err="1" smtClean="0">
                <a:latin typeface="Courier New"/>
                <a:cs typeface="Courier New"/>
              </a:rPr>
              <a:t>args</a:t>
            </a:r>
            <a:r>
              <a:rPr lang="en-US" sz="3400" dirty="0" smtClean="0">
                <a:latin typeface="Courier New"/>
                <a:cs typeface="Courier New"/>
              </a:rPr>
              <a:t> </a:t>
            </a:r>
          </a:p>
          <a:p>
            <a:pPr lvl="4">
              <a:buNone/>
            </a:pPr>
            <a:r>
              <a:rPr lang="en-US" sz="3400" dirty="0" smtClean="0">
                <a:latin typeface="Courier New"/>
                <a:cs typeface="Courier New"/>
              </a:rPr>
              <a:t>		when String</a:t>
            </a:r>
          </a:p>
          <a:p>
            <a:pPr lvl="4">
              <a:buNone/>
            </a:pPr>
            <a:r>
              <a:rPr lang="en-US" sz="3400" dirty="0" smtClean="0">
                <a:latin typeface="Courier New"/>
                <a:cs typeface="Courier New"/>
              </a:rPr>
              <a:t>			puts "Got a String" </a:t>
            </a:r>
          </a:p>
          <a:p>
            <a:pPr lvl="4">
              <a:buNone/>
            </a:pPr>
            <a:r>
              <a:rPr lang="en-US" sz="3400" dirty="0" smtClean="0">
                <a:latin typeface="Courier New"/>
                <a:cs typeface="Courier New"/>
              </a:rPr>
              <a:t> 	when Array</a:t>
            </a:r>
          </a:p>
          <a:p>
            <a:pPr lvl="4">
              <a:buNone/>
            </a:pPr>
            <a:r>
              <a:rPr lang="en-US" sz="3400" dirty="0" smtClean="0">
                <a:latin typeface="Courier New"/>
                <a:cs typeface="Courier New"/>
              </a:rPr>
              <a:t>			puts "Got an Array”</a:t>
            </a:r>
          </a:p>
          <a:p>
            <a:pPr lvl="4">
              <a:buNone/>
            </a:pPr>
            <a:r>
              <a:rPr lang="en-US" sz="3400" dirty="0" smtClean="0">
                <a:latin typeface="Courier New"/>
                <a:cs typeface="Courier New"/>
              </a:rPr>
              <a:t> 	when Hash</a:t>
            </a:r>
          </a:p>
          <a:p>
            <a:pPr lvl="4">
              <a:buNone/>
            </a:pPr>
            <a:r>
              <a:rPr lang="en-US" sz="3400" smtClean="0">
                <a:latin typeface="Courier New"/>
                <a:cs typeface="Courier New"/>
              </a:rPr>
              <a:t>			puts </a:t>
            </a:r>
            <a:r>
              <a:rPr lang="en-US" sz="3400" dirty="0" smtClean="0">
                <a:latin typeface="Courier New"/>
                <a:cs typeface="Courier New"/>
              </a:rPr>
              <a:t>"Got a Hash"</a:t>
            </a:r>
          </a:p>
          <a:p>
            <a:pPr lvl="4">
              <a:buNone/>
            </a:pPr>
            <a:r>
              <a:rPr lang="en-US" sz="3400" dirty="0" smtClean="0">
                <a:latin typeface="Courier New"/>
                <a:cs typeface="Courier New"/>
              </a:rPr>
              <a:t>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515938"/>
            <a:ext cx="3022600" cy="614362"/>
          </a:xfrm>
        </p:spPr>
        <p:txBody>
          <a:bodyPr>
            <a:normAutofit/>
          </a:bodyPr>
          <a:lstStyle/>
          <a:p>
            <a:r>
              <a:rPr lang="en-US" dirty="0" smtClean="0"/>
              <a:t>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30300"/>
            <a:ext cx="8229600" cy="4548809"/>
          </a:xfrm>
        </p:spPr>
        <p:txBody>
          <a:bodyPr vert="horz">
            <a:normAutofit fontScale="77500" lnSpcReduction="20000"/>
          </a:bodyPr>
          <a:lstStyle/>
          <a:p>
            <a:r>
              <a:rPr lang="en-US" sz="3600" dirty="0" smtClean="0"/>
              <a:t>Truth: Everything is true except for:</a:t>
            </a:r>
          </a:p>
          <a:p>
            <a:pPr lvl="1"/>
            <a:r>
              <a:rPr lang="en-US" sz="3300" dirty="0" smtClean="0"/>
              <a:t>false </a:t>
            </a:r>
          </a:p>
          <a:p>
            <a:pPr lvl="1"/>
            <a:r>
              <a:rPr lang="en-US" sz="3300" dirty="0" smtClean="0"/>
              <a:t>nil</a:t>
            </a:r>
          </a:p>
          <a:p>
            <a:pPr lvl="1"/>
            <a:endParaRPr lang="en-US" sz="3300" dirty="0" smtClean="0"/>
          </a:p>
          <a:p>
            <a:r>
              <a:rPr lang="en-US" sz="3600" dirty="0" smtClean="0"/>
              <a:t>Therefore</a:t>
            </a:r>
          </a:p>
          <a:p>
            <a:pPr lvl="1"/>
            <a:r>
              <a:rPr lang="en-US" sz="3300" dirty="0" smtClean="0"/>
              <a:t>0 is true</a:t>
            </a:r>
          </a:p>
          <a:p>
            <a:pPr lvl="1"/>
            <a:r>
              <a:rPr lang="en-US" sz="3300" dirty="0" smtClean="0"/>
              <a:t>“” is true</a:t>
            </a:r>
          </a:p>
          <a:p>
            <a:pPr lvl="1">
              <a:buNone/>
            </a:pPr>
            <a:endParaRPr lang="en-US" sz="3600" dirty="0" smtClean="0"/>
          </a:p>
          <a:p>
            <a:endParaRPr lang="en-US" sz="3600" dirty="0" smtClean="0">
              <a:latin typeface="Courier New"/>
              <a:cs typeface="Courier New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Conditionals: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9202" y="1219200"/>
            <a:ext cx="5472760" cy="493776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200" dirty="0">
                <a:latin typeface="Courier New"/>
                <a:cs typeface="Courier New"/>
              </a:rPr>
              <a:t>i</a:t>
            </a:r>
            <a:r>
              <a:rPr lang="en-US" sz="3200" dirty="0" smtClean="0">
                <a:latin typeface="Courier New"/>
                <a:cs typeface="Courier New"/>
              </a:rPr>
              <a:t>f age &gt; 17</a:t>
            </a:r>
          </a:p>
          <a:p>
            <a:pPr>
              <a:buNone/>
            </a:pPr>
            <a:r>
              <a:rPr lang="en-US" sz="3200" dirty="0" smtClean="0">
                <a:latin typeface="Courier New"/>
                <a:cs typeface="Courier New"/>
              </a:rPr>
              <a:t>	puts “can vote”</a:t>
            </a:r>
          </a:p>
          <a:p>
            <a:pPr>
              <a:buNone/>
            </a:pPr>
            <a:r>
              <a:rPr lang="en-US" sz="3200" dirty="0" smtClean="0">
                <a:latin typeface="Courier New"/>
                <a:cs typeface="Courier New"/>
              </a:rPr>
              <a:t>end</a:t>
            </a:r>
          </a:p>
          <a:p>
            <a:pPr>
              <a:buNone/>
            </a:pPr>
            <a:endParaRPr lang="en-US" sz="3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32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3200" dirty="0" smtClean="0">
                <a:latin typeface="Courier New"/>
                <a:cs typeface="Courier New"/>
              </a:rPr>
              <a:t>if age &gt; 17</a:t>
            </a:r>
          </a:p>
          <a:p>
            <a:pPr>
              <a:buNone/>
            </a:pPr>
            <a:r>
              <a:rPr lang="en-US" sz="3200" dirty="0" smtClean="0">
                <a:latin typeface="Courier New"/>
                <a:cs typeface="Courier New"/>
              </a:rPr>
              <a:t>	puts “can vote”</a:t>
            </a:r>
          </a:p>
          <a:p>
            <a:pPr>
              <a:buNone/>
            </a:pPr>
            <a:r>
              <a:rPr lang="en-US" sz="3200" dirty="0" smtClean="0">
                <a:latin typeface="Courier New"/>
                <a:cs typeface="Courier New"/>
              </a:rPr>
              <a:t>else</a:t>
            </a:r>
          </a:p>
          <a:p>
            <a:pPr>
              <a:buNone/>
            </a:pPr>
            <a:r>
              <a:rPr lang="en-US" sz="3200" dirty="0" smtClean="0">
                <a:latin typeface="Courier New"/>
                <a:cs typeface="Courier New"/>
              </a:rPr>
              <a:t>	puts “attends school”</a:t>
            </a:r>
          </a:p>
          <a:p>
            <a:pPr>
              <a:buNone/>
            </a:pPr>
            <a:r>
              <a:rPr lang="en-US" sz="3200" dirty="0" smtClean="0">
                <a:latin typeface="Courier New"/>
                <a:cs typeface="Courier New"/>
              </a:rPr>
              <a:t>end</a:t>
            </a:r>
          </a:p>
          <a:p>
            <a:pPr lvl="6">
              <a:buNone/>
            </a:pPr>
            <a:endParaRPr lang="en-US" sz="4400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162044" y="2308404"/>
            <a:ext cx="4511802" cy="1639081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Statement Modifiers: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do_something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if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== 4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 Syntax: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162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if </a:t>
            </a:r>
            <a:r>
              <a:rPr kumimoji="0" lang="en-US" sz="2162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x</a:t>
            </a:r>
            <a:r>
              <a:rPr kumimoji="0" lang="en-US" sz="2162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== 4 then </a:t>
            </a:r>
            <a:r>
              <a:rPr kumimoji="0" lang="en-US" sz="2162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do_something</a:t>
            </a:r>
            <a:r>
              <a:rPr kumimoji="0" lang="en-US" sz="2162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end </a:t>
            </a:r>
            <a:endParaRPr kumimoji="0" lang="en-US" sz="2162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Conditionals: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4112" y="1492582"/>
            <a:ext cx="7722688" cy="466437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200" dirty="0" smtClean="0">
                <a:latin typeface="Courier New"/>
                <a:cs typeface="Courier New"/>
              </a:rPr>
              <a:t>if age &gt;= 21 </a:t>
            </a:r>
          </a:p>
          <a:p>
            <a:pPr>
              <a:buNone/>
            </a:pPr>
            <a:r>
              <a:rPr lang="en-US" sz="3200" dirty="0" smtClean="0">
                <a:latin typeface="Courier New"/>
                <a:cs typeface="Courier New"/>
              </a:rPr>
              <a:t>	  puts “can drink”</a:t>
            </a:r>
          </a:p>
          <a:p>
            <a:pPr>
              <a:buNone/>
            </a:pPr>
            <a:r>
              <a:rPr lang="en-US" sz="3200" dirty="0" err="1" smtClean="0">
                <a:latin typeface="Courier New"/>
                <a:cs typeface="Courier New"/>
              </a:rPr>
              <a:t>elsif</a:t>
            </a:r>
            <a:r>
              <a:rPr lang="en-US" sz="3200" dirty="0" smtClean="0">
                <a:latin typeface="Courier New"/>
                <a:cs typeface="Courier New"/>
              </a:rPr>
              <a:t> age &gt; 17 </a:t>
            </a:r>
          </a:p>
          <a:p>
            <a:pPr>
              <a:buNone/>
            </a:pPr>
            <a:r>
              <a:rPr lang="en-US" sz="3200" dirty="0" smtClean="0">
                <a:latin typeface="Courier New"/>
                <a:cs typeface="Courier New"/>
              </a:rPr>
              <a:t>   puts “can vote”</a:t>
            </a:r>
          </a:p>
          <a:p>
            <a:pPr>
              <a:buNone/>
            </a:pPr>
            <a:r>
              <a:rPr lang="en-US" sz="3200" dirty="0" smtClean="0">
                <a:latin typeface="Courier New"/>
                <a:cs typeface="Courier New"/>
              </a:rPr>
              <a:t>else </a:t>
            </a:r>
          </a:p>
          <a:p>
            <a:pPr>
              <a:buNone/>
            </a:pPr>
            <a:r>
              <a:rPr lang="en-US" sz="3200" dirty="0" smtClean="0">
                <a:latin typeface="Courier New"/>
                <a:cs typeface="Courier New"/>
              </a:rPr>
              <a:t>	  puts “too young”</a:t>
            </a:r>
          </a:p>
          <a:p>
            <a:pPr>
              <a:buNone/>
            </a:pPr>
            <a:r>
              <a:rPr lang="en-US" sz="3200" dirty="0" smtClean="0">
                <a:latin typeface="Courier New"/>
                <a:cs typeface="Courier New"/>
              </a:rPr>
              <a:t>end</a:t>
            </a:r>
            <a:endParaRPr lang="en-US" sz="4400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false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428790"/>
            <a:ext cx="8229600" cy="4728169"/>
          </a:xfrm>
        </p:spPr>
        <p:txBody>
          <a:bodyPr/>
          <a:lstStyle/>
          <a:p>
            <a:pPr marL="971550" lvl="1" indent="-514350">
              <a:buNone/>
            </a:pPr>
            <a:r>
              <a:rPr lang="en-US" sz="3600" dirty="0" smtClean="0">
                <a:latin typeface="Courier New"/>
                <a:cs typeface="Courier New"/>
              </a:rPr>
              <a:t>if !(name == “superman”) …</a:t>
            </a:r>
          </a:p>
          <a:p>
            <a:pPr marL="971550" lvl="1" indent="-514350">
              <a:buNone/>
            </a:pPr>
            <a:endParaRPr lang="en-US" sz="3600" dirty="0" smtClean="0">
              <a:latin typeface="Courier New"/>
              <a:cs typeface="Courier New"/>
            </a:endParaRPr>
          </a:p>
          <a:p>
            <a:pPr marL="971550" lvl="1" indent="-514350">
              <a:buNone/>
            </a:pPr>
            <a:r>
              <a:rPr lang="en-US" sz="3600" dirty="0" smtClean="0">
                <a:latin typeface="Courier New"/>
                <a:cs typeface="Courier New"/>
              </a:rPr>
              <a:t>if not (name == “superman”)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“unless” provides us with another way of checking if a condition is false: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unless human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	status = "superhero"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end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status = "superhero" unless human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9222" y="1600200"/>
            <a:ext cx="8487577" cy="4837147"/>
          </a:xfrm>
        </p:spPr>
        <p:txBody>
          <a:bodyPr>
            <a:normAutofit/>
          </a:bodyPr>
          <a:lstStyle/>
          <a:p>
            <a:pPr lvl="4">
              <a:buNone/>
            </a:pPr>
            <a:r>
              <a:rPr lang="en-US" sz="3400">
                <a:latin typeface="Courier New"/>
                <a:cs typeface="Courier New"/>
              </a:rPr>
              <a:t>case</a:t>
            </a:r>
            <a:r>
              <a:rPr lang="en-US" sz="3400" smtClean="0">
                <a:latin typeface="Courier New"/>
                <a:cs typeface="Courier New"/>
              </a:rPr>
              <a:t> superhero</a:t>
            </a:r>
          </a:p>
          <a:p>
            <a:pPr lvl="6">
              <a:buNone/>
            </a:pPr>
            <a:r>
              <a:rPr lang="en-US" sz="3200" dirty="0">
                <a:latin typeface="Courier New"/>
                <a:cs typeface="Courier New"/>
              </a:rPr>
              <a:t>when "</a:t>
            </a:r>
            <a:r>
              <a:rPr lang="en-US" sz="3200" dirty="0" smtClean="0">
                <a:latin typeface="Courier New"/>
                <a:cs typeface="Courier New"/>
              </a:rPr>
              <a:t>superman</a:t>
            </a:r>
            <a:r>
              <a:rPr lang="en-US" sz="3200" dirty="0" smtClean="0">
                <a:latin typeface="Courier New"/>
                <a:cs typeface="Courier New"/>
              </a:rPr>
              <a:t>"</a:t>
            </a:r>
          </a:p>
          <a:p>
            <a:pPr lvl="6">
              <a:buNone/>
            </a:pPr>
            <a:r>
              <a:rPr lang="en-US" sz="3200" dirty="0" smtClean="0">
                <a:latin typeface="Courier New"/>
                <a:cs typeface="Courier New"/>
              </a:rPr>
              <a:t>	</a:t>
            </a:r>
            <a:r>
              <a:rPr lang="en-US" sz="3200" dirty="0">
                <a:latin typeface="Courier New"/>
                <a:cs typeface="Courier New"/>
              </a:rPr>
              <a:t>	 city = "</a:t>
            </a:r>
            <a:r>
              <a:rPr lang="en-US" sz="3200" dirty="0" smtClean="0">
                <a:latin typeface="Courier New"/>
                <a:cs typeface="Courier New"/>
              </a:rPr>
              <a:t>metropolis</a:t>
            </a:r>
            <a:r>
              <a:rPr lang="en-US" sz="3200" dirty="0">
                <a:latin typeface="Courier New"/>
                <a:cs typeface="Courier New"/>
              </a:rPr>
              <a:t>"</a:t>
            </a:r>
          </a:p>
          <a:p>
            <a:pPr lvl="6">
              <a:buNone/>
            </a:pPr>
            <a:r>
              <a:rPr lang="en-US" sz="3200" dirty="0">
                <a:latin typeface="Courier New"/>
                <a:cs typeface="Courier New"/>
              </a:rPr>
              <a:t>when "</a:t>
            </a:r>
            <a:r>
              <a:rPr lang="en-US" sz="3200" dirty="0" smtClean="0">
                <a:latin typeface="Courier New"/>
                <a:cs typeface="Courier New"/>
              </a:rPr>
              <a:t>batman</a:t>
            </a:r>
            <a:r>
              <a:rPr lang="en-US" sz="3200" dirty="0" smtClean="0">
                <a:latin typeface="Courier New"/>
                <a:cs typeface="Courier New"/>
              </a:rPr>
              <a:t>"</a:t>
            </a:r>
          </a:p>
          <a:p>
            <a:pPr lvl="6">
              <a:buNone/>
            </a:pPr>
            <a:r>
              <a:rPr lang="en-US" sz="3200" dirty="0" smtClean="0">
                <a:latin typeface="Courier New"/>
                <a:cs typeface="Courier New"/>
              </a:rPr>
              <a:t>	</a:t>
            </a:r>
            <a:r>
              <a:rPr lang="en-US" sz="3200" dirty="0">
                <a:latin typeface="Courier New"/>
                <a:cs typeface="Courier New"/>
              </a:rPr>
              <a:t>	 city = "</a:t>
            </a:r>
            <a:r>
              <a:rPr lang="en-US" sz="3200" dirty="0" err="1" smtClean="0">
                <a:latin typeface="Courier New"/>
                <a:cs typeface="Courier New"/>
              </a:rPr>
              <a:t>gotham_city</a:t>
            </a:r>
            <a:r>
              <a:rPr lang="en-US" sz="3200" dirty="0">
                <a:latin typeface="Courier New"/>
                <a:cs typeface="Courier New"/>
              </a:rPr>
              <a:t>"</a:t>
            </a:r>
          </a:p>
          <a:p>
            <a:pPr lvl="6">
              <a:buNone/>
            </a:pPr>
            <a:r>
              <a:rPr lang="en-US" sz="3200" dirty="0">
                <a:latin typeface="Courier New"/>
                <a:cs typeface="Courier New"/>
              </a:rPr>
              <a:t>else	</a:t>
            </a:r>
          </a:p>
          <a:p>
            <a:pPr lvl="6">
              <a:buNone/>
            </a:pPr>
            <a:r>
              <a:rPr lang="en-US" sz="3200" dirty="0">
                <a:latin typeface="Courier New"/>
                <a:cs typeface="Courier New"/>
              </a:rPr>
              <a:t>		city = "</a:t>
            </a:r>
            <a:r>
              <a:rPr lang="en-US" sz="3200" dirty="0" err="1" smtClean="0">
                <a:latin typeface="Courier New"/>
                <a:cs typeface="Courier New"/>
              </a:rPr>
              <a:t>central_city</a:t>
            </a:r>
            <a:r>
              <a:rPr lang="en-US" sz="3200" dirty="0">
                <a:latin typeface="Courier New"/>
                <a:cs typeface="Courier New"/>
              </a:rPr>
              <a:t>"</a:t>
            </a:r>
          </a:p>
          <a:p>
            <a:pPr lvl="4">
              <a:buNone/>
            </a:pPr>
            <a:r>
              <a:rPr lang="en-US" sz="3400" dirty="0">
                <a:latin typeface="Courier New"/>
                <a:cs typeface="Courier New"/>
              </a:rPr>
              <a:t>end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Refactoring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6">
              <a:buNone/>
            </a:pPr>
            <a:endParaRPr lang="en-US" sz="3200" dirty="0" smtClean="0">
              <a:latin typeface="Courier New"/>
              <a:cs typeface="Courier New"/>
            </a:endParaRPr>
          </a:p>
          <a:p>
            <a:pPr lvl="4">
              <a:buNone/>
            </a:pPr>
            <a:r>
              <a:rPr lang="en-US" sz="3400" dirty="0">
                <a:latin typeface="Courier New"/>
                <a:cs typeface="Courier New"/>
              </a:rPr>
              <a:t>city = case superhero</a:t>
            </a:r>
          </a:p>
          <a:p>
            <a:pPr lvl="6">
              <a:buNone/>
            </a:pPr>
            <a:r>
              <a:rPr lang="en-US" sz="3200" dirty="0">
                <a:latin typeface="Courier New"/>
                <a:cs typeface="Courier New"/>
              </a:rPr>
              <a:t>when</a:t>
            </a:r>
            <a:r>
              <a:rPr lang="en-US" sz="3200" dirty="0" smtClean="0">
                <a:latin typeface="Courier New"/>
                <a:cs typeface="Courier New"/>
              </a:rPr>
              <a:t> "superman</a:t>
            </a:r>
            <a:r>
              <a:rPr lang="en-US" sz="3200" dirty="0">
                <a:latin typeface="Courier New"/>
                <a:cs typeface="Courier New"/>
              </a:rPr>
              <a:t>"</a:t>
            </a:r>
            <a:endParaRPr lang="en-US" sz="3200" dirty="0" smtClean="0">
              <a:latin typeface="Courier New"/>
              <a:cs typeface="Courier New"/>
            </a:endParaRPr>
          </a:p>
          <a:p>
            <a:pPr lvl="6">
              <a:buNone/>
            </a:pPr>
            <a:r>
              <a:rPr lang="en-US" sz="3200" dirty="0">
                <a:latin typeface="Courier New"/>
                <a:cs typeface="Courier New"/>
              </a:rPr>
              <a:t>		 "</a:t>
            </a:r>
            <a:r>
              <a:rPr lang="en-US" sz="3200" dirty="0" smtClean="0">
                <a:latin typeface="Courier New"/>
                <a:cs typeface="Courier New"/>
              </a:rPr>
              <a:t>metropolis</a:t>
            </a:r>
            <a:r>
              <a:rPr lang="en-US" sz="3200" dirty="0">
                <a:latin typeface="Courier New"/>
                <a:cs typeface="Courier New"/>
              </a:rPr>
              <a:t>"</a:t>
            </a:r>
          </a:p>
          <a:p>
            <a:pPr lvl="6">
              <a:buNone/>
            </a:pPr>
            <a:r>
              <a:rPr lang="en-US" sz="3200" dirty="0">
                <a:latin typeface="Courier New"/>
                <a:cs typeface="Courier New"/>
              </a:rPr>
              <a:t>when "</a:t>
            </a:r>
            <a:r>
              <a:rPr lang="en-US" sz="3200" dirty="0" smtClean="0">
                <a:latin typeface="Courier New"/>
                <a:cs typeface="Courier New"/>
              </a:rPr>
              <a:t>batman</a:t>
            </a:r>
            <a:r>
              <a:rPr lang="en-US" sz="3200" dirty="0">
                <a:latin typeface="Courier New"/>
                <a:cs typeface="Courier New"/>
              </a:rPr>
              <a:t>"</a:t>
            </a:r>
          </a:p>
          <a:p>
            <a:pPr lvl="6">
              <a:buNone/>
            </a:pPr>
            <a:r>
              <a:rPr lang="en-US" sz="3200" dirty="0">
                <a:latin typeface="Courier New"/>
                <a:cs typeface="Courier New"/>
              </a:rPr>
              <a:t>		 "</a:t>
            </a:r>
            <a:r>
              <a:rPr lang="en-US" sz="3200" dirty="0" err="1" smtClean="0">
                <a:latin typeface="Courier New"/>
                <a:cs typeface="Courier New"/>
              </a:rPr>
              <a:t>gotham_city</a:t>
            </a:r>
            <a:r>
              <a:rPr lang="en-US" sz="3200" dirty="0">
                <a:latin typeface="Courier New"/>
                <a:cs typeface="Courier New"/>
              </a:rPr>
              <a:t>"</a:t>
            </a:r>
          </a:p>
          <a:p>
            <a:pPr lvl="6">
              <a:buNone/>
            </a:pPr>
            <a:r>
              <a:rPr lang="en-US" sz="3200" dirty="0">
                <a:latin typeface="Courier New"/>
                <a:cs typeface="Courier New"/>
              </a:rPr>
              <a:t>else	</a:t>
            </a:r>
          </a:p>
          <a:p>
            <a:pPr lvl="6">
              <a:buNone/>
            </a:pPr>
            <a:r>
              <a:rPr lang="en-US" sz="3200" dirty="0">
                <a:latin typeface="Courier New"/>
                <a:cs typeface="Courier New"/>
              </a:rPr>
              <a:t>		 "</a:t>
            </a:r>
            <a:r>
              <a:rPr lang="en-US" sz="3200" dirty="0" err="1" smtClean="0">
                <a:latin typeface="Courier New"/>
                <a:cs typeface="Courier New"/>
              </a:rPr>
              <a:t>central_city</a:t>
            </a:r>
            <a:r>
              <a:rPr lang="en-US" sz="3200" dirty="0">
                <a:latin typeface="Courier New"/>
                <a:cs typeface="Courier New"/>
              </a:rPr>
              <a:t>"</a:t>
            </a:r>
          </a:p>
          <a:p>
            <a:pPr lvl="4">
              <a:buNone/>
            </a:pPr>
            <a:r>
              <a:rPr lang="en-US" sz="3400" dirty="0">
                <a:latin typeface="Courier New"/>
                <a:cs typeface="Courier New"/>
              </a:rPr>
              <a:t>end</a:t>
            </a:r>
          </a:p>
          <a:p>
            <a:pPr lvl="6">
              <a:buNone/>
            </a:pPr>
            <a:endParaRPr lang="en-US" sz="3200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9222" y="1600200"/>
            <a:ext cx="8487577" cy="4837147"/>
          </a:xfrm>
        </p:spPr>
        <p:txBody>
          <a:bodyPr>
            <a:normAutofit/>
          </a:bodyPr>
          <a:lstStyle/>
          <a:p>
            <a:pPr lvl="4">
              <a:buNone/>
            </a:pPr>
            <a:r>
              <a:rPr lang="en-US" sz="3400" dirty="0">
                <a:latin typeface="Courier New"/>
                <a:cs typeface="Courier New"/>
              </a:rPr>
              <a:t>case </a:t>
            </a:r>
            <a:r>
              <a:rPr sz="3400" dirty="0">
                <a:latin typeface="Courier New"/>
                <a:cs typeface="Courier New"/>
              </a:rPr>
              <a:t>num</a:t>
            </a:r>
            <a:endParaRPr lang="en-US" sz="3400" dirty="0">
              <a:latin typeface="Courier New"/>
              <a:cs typeface="Courier New"/>
            </a:endParaRPr>
          </a:p>
          <a:p>
            <a:pPr lvl="6">
              <a:buNone/>
            </a:pPr>
            <a:r>
              <a:rPr lang="en-US" sz="3200" dirty="0">
                <a:latin typeface="Courier New"/>
                <a:cs typeface="Courier New"/>
              </a:rPr>
              <a:t>when </a:t>
            </a:r>
            <a:r>
              <a:rPr sz="3200" dirty="0">
                <a:latin typeface="Courier New"/>
                <a:cs typeface="Courier New"/>
              </a:rPr>
              <a:t>1</a:t>
            </a:r>
            <a:endParaRPr lang="en-US" sz="3200" dirty="0">
              <a:latin typeface="Courier New"/>
              <a:cs typeface="Courier New"/>
            </a:endParaRPr>
          </a:p>
          <a:p>
            <a:pPr lvl="6">
              <a:buNone/>
            </a:pPr>
            <a:r>
              <a:rPr lang="en-US" sz="3200" dirty="0" smtClean="0">
                <a:latin typeface="Courier New"/>
                <a:cs typeface="Courier New"/>
              </a:rPr>
              <a:t>		</a:t>
            </a:r>
            <a:r>
              <a:rPr sz="3200" dirty="0" smtClean="0">
                <a:latin typeface="Courier New"/>
                <a:cs typeface="Courier New"/>
              </a:rPr>
              <a:t>puts </a:t>
            </a:r>
            <a:r>
              <a:rPr sz="3200" dirty="0">
                <a:latin typeface="Courier New"/>
                <a:cs typeface="Courier New"/>
              </a:rPr>
              <a:t>"one"</a:t>
            </a:r>
            <a:r>
              <a:rPr lang="en-US" sz="3200" dirty="0">
                <a:latin typeface="Courier New"/>
                <a:cs typeface="Courier New"/>
              </a:rPr>
              <a:t>	</a:t>
            </a:r>
          </a:p>
          <a:p>
            <a:pPr lvl="6">
              <a:buNone/>
            </a:pPr>
            <a:r>
              <a:rPr lang="en-US" sz="3200" dirty="0">
                <a:latin typeface="Courier New"/>
                <a:cs typeface="Courier New"/>
              </a:rPr>
              <a:t>when </a:t>
            </a:r>
            <a:r>
              <a:rPr sz="3200" dirty="0">
                <a:latin typeface="Courier New"/>
                <a:cs typeface="Courier New"/>
              </a:rPr>
              <a:t>2..5</a:t>
            </a:r>
            <a:endParaRPr lang="en-US" sz="3200" dirty="0">
              <a:latin typeface="Courier New"/>
              <a:cs typeface="Courier New"/>
            </a:endParaRPr>
          </a:p>
          <a:p>
            <a:pPr lvl="6">
              <a:buNone/>
            </a:pPr>
            <a:r>
              <a:rPr sz="3200" dirty="0" smtClean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	</a:t>
            </a:r>
            <a:r>
              <a:rPr sz="3200" dirty="0" smtClean="0">
                <a:latin typeface="Courier New"/>
                <a:cs typeface="Courier New"/>
              </a:rPr>
              <a:t>puts </a:t>
            </a:r>
            <a:r>
              <a:rPr sz="3200" dirty="0">
                <a:latin typeface="Courier New"/>
                <a:cs typeface="Courier New"/>
              </a:rPr>
              <a:t>"that is small"</a:t>
            </a:r>
            <a:endParaRPr lang="en-US" sz="3200" dirty="0">
              <a:latin typeface="Courier New"/>
              <a:cs typeface="Courier New"/>
            </a:endParaRPr>
          </a:p>
          <a:p>
            <a:pPr lvl="6">
              <a:buNone/>
            </a:pPr>
            <a:r>
              <a:rPr lang="en-US" sz="3200" dirty="0">
                <a:latin typeface="Courier New"/>
                <a:cs typeface="Courier New"/>
              </a:rPr>
              <a:t>else	</a:t>
            </a:r>
          </a:p>
          <a:p>
            <a:pPr lvl="6">
              <a:buNone/>
            </a:pPr>
            <a:r>
              <a:rPr lang="en-US" sz="3200" dirty="0" smtClean="0">
                <a:latin typeface="Courier New"/>
                <a:cs typeface="Courier New"/>
              </a:rPr>
              <a:t>		</a:t>
            </a:r>
            <a:r>
              <a:rPr sz="3200" dirty="0" smtClean="0">
                <a:latin typeface="Courier New"/>
                <a:cs typeface="Courier New"/>
              </a:rPr>
              <a:t>puts </a:t>
            </a:r>
            <a:r>
              <a:rPr sz="3200" dirty="0">
                <a:latin typeface="Courier New"/>
                <a:cs typeface="Courier New"/>
              </a:rPr>
              <a:t>"pretty big"</a:t>
            </a:r>
            <a:endParaRPr lang="en-US" sz="3200" dirty="0">
              <a:latin typeface="Courier New"/>
              <a:cs typeface="Courier New"/>
            </a:endParaRPr>
          </a:p>
          <a:p>
            <a:pPr lvl="4">
              <a:buNone/>
            </a:pPr>
            <a:r>
              <a:rPr lang="en-US" sz="3400" dirty="0">
                <a:latin typeface="Courier New"/>
                <a:cs typeface="Courier New"/>
              </a:rPr>
              <a:t>end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577</Words>
  <Application>Microsoft Macintosh PowerPoint</Application>
  <PresentationFormat>On-screen Show (4:3)</PresentationFormat>
  <Paragraphs>125</Paragraphs>
  <Slides>11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Origin</vt:lpstr>
      <vt:lpstr>Conditionals</vt:lpstr>
      <vt:lpstr>Truth</vt:lpstr>
      <vt:lpstr>Conditionals: if</vt:lpstr>
      <vt:lpstr>Conditionals: if</vt:lpstr>
      <vt:lpstr>Checking for false</vt:lpstr>
      <vt:lpstr>Unless</vt:lpstr>
      <vt:lpstr>Case</vt:lpstr>
      <vt:lpstr>Case Refactoring</vt:lpstr>
      <vt:lpstr>Case</vt:lpstr>
      <vt:lpstr>Case</vt:lpstr>
      <vt:lpstr>Case</vt:lpstr>
    </vt:vector>
  </TitlesOfParts>
  <Company>Blazing Cloud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Conditionals</dc:title>
  <dc:creator>Sarah Allen</dc:creator>
  <cp:lastModifiedBy>Sarah Allen</cp:lastModifiedBy>
  <cp:revision>6</cp:revision>
  <dcterms:created xsi:type="dcterms:W3CDTF">2010-07-21T01:39:55Z</dcterms:created>
  <dcterms:modified xsi:type="dcterms:W3CDTF">2010-07-21T05:30:47Z</dcterms:modified>
</cp:coreProperties>
</file>