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57" r:id="rId4"/>
    <p:sldId id="258" r:id="rId5"/>
    <p:sldId id="259" r:id="rId6"/>
    <p:sldId id="260" r:id="rId7"/>
    <p:sldId id="284" r:id="rId8"/>
    <p:sldId id="273" r:id="rId9"/>
    <p:sldId id="264" r:id="rId10"/>
    <p:sldId id="266" r:id="rId11"/>
    <p:sldId id="277" r:id="rId12"/>
    <p:sldId id="261" r:id="rId13"/>
    <p:sldId id="262" r:id="rId14"/>
    <p:sldId id="263" r:id="rId15"/>
    <p:sldId id="281" r:id="rId16"/>
    <p:sldId id="270" r:id="rId17"/>
    <p:sldId id="27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iah" initials="L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614" autoAdjust="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22C7-5D0F-0140-8C3C-49DA8E5E69C8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8E60-C52A-8146-9876-D35825152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3CFF-61D4-BA4B-93FA-F15E59ECCF8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6687-D453-E44C-ADDB-9885BD1E2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Conditionals are key to being able to make decisions in a program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r>
              <a:rPr lang="en-US" baseline="0" smtClean="0"/>
              <a:t>left </a:t>
            </a:r>
            <a:r>
              <a:rPr lang="en-US" baseline="0" dirty="0" smtClean="0"/>
              <a:t>looks like every </a:t>
            </a:r>
            <a:r>
              <a:rPr lang="en-US" baseline="0" smtClean="0"/>
              <a:t>other language</a:t>
            </a:r>
          </a:p>
          <a:p>
            <a:endParaRPr lang="en-US" smtClean="0"/>
          </a:p>
          <a:p>
            <a:r>
              <a:rPr lang="en-US" smtClean="0"/>
              <a:t>parentheses</a:t>
            </a:r>
            <a:r>
              <a:rPr lang="en-US" baseline="0" smtClean="0"/>
              <a:t> are optional </a:t>
            </a:r>
            <a:r>
              <a:rPr lang="en-US" smtClean="0"/>
              <a:t>in ruby </a:t>
            </a:r>
          </a:p>
          <a:p>
            <a:r>
              <a:rPr lang="en-US" baseline="0" smtClean="0"/>
              <a:t>make </a:t>
            </a:r>
            <a:r>
              <a:rPr lang="en-US" baseline="0" dirty="0" smtClean="0"/>
              <a:t>sure to do ==, = is an assignment, == is a </a:t>
            </a:r>
            <a:r>
              <a:rPr lang="en-US" baseline="0" smtClean="0"/>
              <a:t>conditional test</a:t>
            </a:r>
          </a:p>
          <a:p>
            <a:endParaRPr lang="en-US" baseline="0" smtClean="0"/>
          </a:p>
          <a:p>
            <a:r>
              <a:rPr lang="en-US" baseline="0" smtClean="0"/>
              <a:t>Explain puts</a:t>
            </a:r>
          </a:p>
          <a:p>
            <a:endParaRPr lang="en-US" baseline="0" smtClean="0"/>
          </a:p>
          <a:p>
            <a:r>
              <a:rPr lang="en-US" baseline="0" smtClean="0"/>
              <a:t>right is a little different…people in ruby don’t like to type…english readable</a:t>
            </a:r>
          </a:p>
          <a:p>
            <a:r>
              <a:rPr lang="en-US" smtClean="0"/>
              <a:t>A </a:t>
            </a:r>
            <a:r>
              <a:rPr lang="en-US" dirty="0" smtClean="0"/>
              <a:t>statement modifier lets you move control structures at the end of an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you would think that delete should need a bang to change the hash, but delete doesn’t exist with a bang</a:t>
            </a:r>
          </a:p>
          <a:p>
            <a:r>
              <a:rPr lang="en-US" baseline="0" smtClean="0"/>
              <a:t>delete returns the value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 is an object that is an instance</a:t>
            </a:r>
            <a:r>
              <a:rPr lang="en-US" baseline="0" smtClean="0"/>
              <a:t> of the integer class</a:t>
            </a:r>
          </a:p>
          <a:p>
            <a:r>
              <a:rPr lang="en-US" baseline="0" smtClean="0"/>
              <a:t>times is a method of the 5 object</a:t>
            </a:r>
            <a:endParaRPr lang="en-US" smtClean="0"/>
          </a:p>
          <a:p>
            <a:r>
              <a:rPr lang="en-US" smtClean="0"/>
              <a:t>times </a:t>
            </a:r>
            <a:r>
              <a:rPr lang="en-US" dirty="0" smtClean="0"/>
              <a:t>is a</a:t>
            </a:r>
            <a:r>
              <a:rPr lang="en-US" baseline="0" dirty="0" smtClean="0"/>
              <a:t> method on an object that is an instance of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 the block of </a:t>
            </a:r>
            <a:r>
              <a:rPr lang="en-US" smtClean="0"/>
              <a:t>code three times</a:t>
            </a:r>
            <a:endParaRPr lang="en-US" dirty="0" smtClean="0"/>
          </a:p>
          <a:p>
            <a:r>
              <a:rPr lang="en-US" dirty="0" smtClean="0"/>
              <a:t>it is very</a:t>
            </a:r>
            <a:r>
              <a:rPr lang="en-US" baseline="0" dirty="0" smtClean="0"/>
              <a:t> rare that you will see a while loop in ruby...you can do the loops we did earlier, but </a:t>
            </a:r>
            <a:r>
              <a:rPr lang="en-US" baseline="0" dirty="0" err="1" smtClean="0"/>
              <a:t>rubyists</a:t>
            </a:r>
            <a:r>
              <a:rPr lang="en-US" baseline="0" dirty="0" smtClean="0"/>
              <a:t> will mock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Unlike </a:t>
            </a:r>
            <a:r>
              <a:rPr lang="en-US" baseline="0" dirty="0" smtClean="0"/>
              <a:t>some languages with the 0 and </a:t>
            </a:r>
            <a:r>
              <a:rPr lang="en-US" baseline="0" smtClean="0"/>
              <a:t>empty string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! Binds more tightly than than the “not” keyword so you do need parentheses for example</a:t>
            </a:r>
            <a:r>
              <a:rPr lang="en-US" baseline="0" smtClean="0"/>
              <a:t> 1, but don’t need parentheses for example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can be awkward, especially with else.  Usually you’ll want to use if</a:t>
            </a:r>
            <a:r>
              <a:rPr lang="en-US" baseline="0" dirty="0" smtClean="0"/>
              <a:t> for conditionals with else </a:t>
            </a:r>
            <a:r>
              <a:rPr lang="en-US" baseline="0" smtClean="0"/>
              <a:t>clauses.</a:t>
            </a:r>
          </a:p>
          <a:p>
            <a:r>
              <a:rPr lang="en-US" baseline="0" smtClean="0"/>
              <a:t> </a:t>
            </a:r>
            <a:r>
              <a:rPr lang="en-US" baseline="0" dirty="0" smtClean="0"/>
              <a:t>Occasionally unless is </a:t>
            </a:r>
            <a:r>
              <a:rPr lang="en-US" baseline="0" smtClean="0"/>
              <a:t>more readable:</a:t>
            </a:r>
          </a:p>
          <a:p>
            <a:r>
              <a:rPr lang="en-US" baseline="0" smtClean="0"/>
              <a:t>	 </a:t>
            </a:r>
            <a:r>
              <a:rPr lang="en-US" baseline="0" dirty="0" smtClean="0"/>
              <a:t>unless something is 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</a:t>
            </a:r>
            <a:r>
              <a:rPr lang="en-US" baseline="0" smtClean="0"/>
              <a:t> </a:t>
            </a:r>
            <a:r>
              <a:rPr lang="en-US" baseline="0" dirty="0" smtClean="0"/>
              <a:t>lot of the time you will be using an array when you iterate over something</a:t>
            </a:r>
            <a:endParaRPr lang="en-US" dirty="0" smtClean="0"/>
          </a:p>
          <a:p>
            <a:r>
              <a:rPr lang="en-US" dirty="0" smtClean="0"/>
              <a:t>An array is just a list of items.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Every spot in the list acts like a variable and you can make each spot point to a </a:t>
            </a:r>
            <a:r>
              <a:rPr lang="en-US" baseline="0" smtClean="0"/>
              <a:t>different object</a:t>
            </a:r>
          </a:p>
          <a:p>
            <a:endParaRPr lang="en-US" baseline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W</a:t>
            </a:r>
            <a:r>
              <a:rPr lang="en-US" baseline="0" smtClean="0"/>
              <a:t> means words</a:t>
            </a:r>
            <a:endParaRPr lang="en-US" b="1" baseline="0" smtClean="0"/>
          </a:p>
          <a:p>
            <a:endParaRPr lang="en-US" smtClean="0"/>
          </a:p>
          <a:p>
            <a:r>
              <a:rPr lang="en-US" dirty="0" smtClean="0"/>
              <a:t>Array is a class, needs to start with</a:t>
            </a:r>
            <a:r>
              <a:rPr lang="en-US" baseline="0" dirty="0" smtClean="0"/>
              <a:t> capital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IRB</a:t>
            </a:r>
          </a:p>
          <a:p>
            <a:r>
              <a:rPr lang="en-US" dirty="0" smtClean="0"/>
              <a:t>if you go off</a:t>
            </a:r>
            <a:r>
              <a:rPr lang="en-US" baseline="0" dirty="0" smtClean="0"/>
              <a:t> the array it will be 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join is cool because it makes a string for you</a:t>
            </a:r>
          </a:p>
          <a:p>
            <a:endParaRPr lang="en-US" smtClean="0"/>
          </a:p>
          <a:p>
            <a:r>
              <a:rPr lang="en-US" smtClean="0"/>
              <a:t>shovel</a:t>
            </a:r>
            <a:r>
              <a:rPr lang="en-US" baseline="0" smtClean="0"/>
              <a:t> operator</a:t>
            </a:r>
          </a:p>
          <a:p>
            <a:endParaRPr lang="en-US" baseline="0" smtClean="0"/>
          </a:p>
          <a:p>
            <a:r>
              <a:rPr lang="en-US" baseline="0" smtClean="0"/>
              <a:t>multidimensional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anyone know what</a:t>
            </a:r>
            <a:r>
              <a:rPr lang="en-US" baseline="0" dirty="0" smtClean="0"/>
              <a:t> a hash is</a:t>
            </a:r>
            <a:r>
              <a:rPr lang="en-US" baseline="0" smtClean="0"/>
              <a:t>? </a:t>
            </a:r>
          </a:p>
          <a:p>
            <a:r>
              <a:rPr lang="en-US" baseline="0" smtClean="0"/>
              <a:t>a</a:t>
            </a:r>
            <a:r>
              <a:rPr lang="en-US" smtClean="0"/>
              <a:t>ssociative array </a:t>
            </a:r>
          </a:p>
          <a:p>
            <a:r>
              <a:rPr lang="en-US" baseline="0" smtClean="0"/>
              <a:t>collection </a:t>
            </a:r>
            <a:r>
              <a:rPr lang="en-US" baseline="0" dirty="0" smtClean="0"/>
              <a:t>of key-</a:t>
            </a:r>
            <a:r>
              <a:rPr lang="en-US" baseline="0" smtClean="0"/>
              <a:t>value pairs</a:t>
            </a:r>
          </a:p>
          <a:p>
            <a:r>
              <a:rPr lang="en-US" baseline="0" smtClean="0"/>
              <a:t>keys can be numbers or strings </a:t>
            </a:r>
          </a:p>
          <a:p>
            <a:endParaRPr lang="en-US" baseline="0" smtClean="0"/>
          </a:p>
          <a:p>
            <a:r>
              <a:rPr lang="en-US" baseline="0" dirty="0" smtClean="0"/>
              <a:t>Difference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takes</a:t>
            </a:r>
            <a:r>
              <a:rPr lang="en-US" baseline="0" dirty="0" smtClean="0"/>
              <a:t> the value from the second hash</a:t>
            </a:r>
          </a:p>
          <a:p>
            <a:r>
              <a:rPr lang="en-US" baseline="0" dirty="0" smtClean="0"/>
              <a:t>merge! </a:t>
            </a:r>
            <a:r>
              <a:rPr lang="en-US" baseline="0" smtClean="0"/>
              <a:t>changes h1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F33690-4409-4F49-82C8-43216CEAE267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D57935-C1EB-D745-9998-D2E2FA68A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Conditionals &amp; </a:t>
            </a:r>
            <a:r>
              <a:rPr lang="en-US" dirty="0" err="1" smtClean="0"/>
              <a:t>Iterators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Hashes &amp;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4900" y="1600200"/>
            <a:ext cx="61341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= [1, 2, 3, 4]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=&gt; [1, 2, 3, 4]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= %w(1 2 3 4) 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=&gt; [“1”, “2”, “3”, “4”]</a:t>
            </a:r>
          </a:p>
          <a:p>
            <a:pPr>
              <a:buNone/>
            </a:pPr>
            <a:endParaRPr lang="en-US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chef </a:t>
            </a:r>
            <a:r>
              <a:rPr lang="en-US" dirty="0" smtClean="0">
                <a:latin typeface="Courier"/>
                <a:cs typeface="Courier"/>
              </a:rPr>
              <a:t>= Array.new(3, “</a:t>
            </a:r>
            <a:r>
              <a:rPr lang="en-US" dirty="0" err="1" smtClean="0">
                <a:latin typeface="Courier"/>
                <a:cs typeface="Courier"/>
              </a:rPr>
              <a:t>bork</a:t>
            </a:r>
            <a:r>
              <a:rPr lang="en-US" dirty="0" smtClean="0">
                <a:latin typeface="Courier"/>
                <a:cs typeface="Courier"/>
              </a:rPr>
              <a:t>”)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=&gt; [“</a:t>
            </a:r>
            <a:r>
              <a:rPr lang="en-US" dirty="0" err="1" smtClean="0">
                <a:latin typeface="Courier"/>
                <a:cs typeface="Courier"/>
              </a:rPr>
              <a:t>bork</a:t>
            </a:r>
            <a:r>
              <a:rPr lang="en-US" dirty="0" smtClean="0">
                <a:latin typeface="Courier"/>
                <a:cs typeface="Courier"/>
              </a:rPr>
              <a:t>”, “</a:t>
            </a:r>
            <a:r>
              <a:rPr lang="en-US" dirty="0" err="1" smtClean="0">
                <a:latin typeface="Courier"/>
                <a:cs typeface="Courier"/>
              </a:rPr>
              <a:t>bork</a:t>
            </a:r>
            <a:r>
              <a:rPr lang="en-US" dirty="0" smtClean="0">
                <a:latin typeface="Courier"/>
                <a:cs typeface="Courier"/>
              </a:rPr>
              <a:t>”, </a:t>
            </a:r>
            <a:r>
              <a:rPr lang="en-US" dirty="0" err="1" smtClean="0">
                <a:latin typeface="Courier"/>
                <a:cs typeface="Courier"/>
              </a:rPr>
              <a:t>bork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]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a = [ "a", "</a:t>
            </a:r>
            <a:r>
              <a:rPr lang="en-US" sz="2800" dirty="0" err="1" smtClean="0">
                <a:latin typeface="Courier New"/>
                <a:cs typeface="Courier New"/>
              </a:rPr>
              <a:t>b</a:t>
            </a:r>
            <a:r>
              <a:rPr lang="en-US" sz="2800" dirty="0" smtClean="0">
                <a:latin typeface="Courier New"/>
                <a:cs typeface="Courier New"/>
              </a:rPr>
              <a:t>", "</a:t>
            </a:r>
            <a:r>
              <a:rPr lang="en-US" sz="2800" dirty="0" err="1" smtClean="0">
                <a:latin typeface="Courier New"/>
                <a:cs typeface="Courier New"/>
              </a:rPr>
              <a:t>c</a:t>
            </a:r>
            <a:r>
              <a:rPr lang="en-US" sz="2800" dirty="0" smtClean="0">
                <a:latin typeface="Courier New"/>
                <a:cs typeface="Courier New"/>
              </a:rPr>
              <a:t>", "</a:t>
            </a:r>
            <a:r>
              <a:rPr lang="en-US" sz="2800" dirty="0" err="1" smtClean="0">
                <a:latin typeface="Courier New"/>
                <a:cs typeface="Courier New"/>
              </a:rPr>
              <a:t>d</a:t>
            </a:r>
            <a:r>
              <a:rPr lang="en-US" sz="2800" dirty="0" smtClean="0">
                <a:latin typeface="Courier New"/>
                <a:cs typeface="Courier New"/>
              </a:rPr>
              <a:t>", "</a:t>
            </a:r>
            <a:r>
              <a:rPr lang="en-US" sz="2800" dirty="0" err="1" smtClean="0">
                <a:latin typeface="Courier New"/>
                <a:cs typeface="Courier New"/>
              </a:rPr>
              <a:t>e</a:t>
            </a:r>
            <a:r>
              <a:rPr lang="en-US" sz="2800" dirty="0" smtClean="0">
                <a:latin typeface="Courier New"/>
                <a:cs typeface="Courier New"/>
              </a:rPr>
              <a:t>" ] 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a[</a:t>
            </a:r>
            <a:r>
              <a:rPr lang="en-US" sz="2800" smtClean="0">
                <a:latin typeface="Courier New"/>
                <a:cs typeface="Courier New"/>
              </a:rPr>
              <a:t>0] #=&gt; "a”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smtClean="0">
                <a:latin typeface="Courier New"/>
                <a:cs typeface="Courier New"/>
              </a:rPr>
              <a:t>a</a:t>
            </a:r>
            <a:r>
              <a:rPr lang="en-US" sz="2800" dirty="0" smtClean="0">
                <a:latin typeface="Courier New"/>
                <a:cs typeface="Courier New"/>
              </a:rPr>
              <a:t>[</a:t>
            </a:r>
            <a:r>
              <a:rPr lang="en-US" sz="2800" smtClean="0">
                <a:latin typeface="Courier New"/>
                <a:cs typeface="Courier New"/>
              </a:rPr>
              <a:t>2] #=&gt; "c”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smtClean="0">
                <a:latin typeface="Courier New"/>
                <a:cs typeface="Courier New"/>
              </a:rPr>
              <a:t>a</a:t>
            </a:r>
            <a:r>
              <a:rPr lang="en-US" sz="2800" dirty="0" smtClean="0">
                <a:latin typeface="Courier New"/>
                <a:cs typeface="Courier New"/>
              </a:rPr>
              <a:t>[</a:t>
            </a:r>
            <a:r>
              <a:rPr lang="en-US" sz="2800" smtClean="0">
                <a:latin typeface="Courier New"/>
                <a:cs typeface="Courier New"/>
              </a:rPr>
              <a:t>6] #=&gt; nil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smtClean="0">
                <a:latin typeface="Courier New"/>
                <a:cs typeface="Courier New"/>
              </a:rPr>
              <a:t>a</a:t>
            </a:r>
            <a:r>
              <a:rPr lang="en-US" sz="2800" dirty="0" smtClean="0">
                <a:latin typeface="Courier New"/>
                <a:cs typeface="Courier New"/>
              </a:rPr>
              <a:t>[1, </a:t>
            </a:r>
            <a:r>
              <a:rPr lang="en-US" sz="2800" smtClean="0">
                <a:latin typeface="Courier New"/>
                <a:cs typeface="Courier New"/>
              </a:rPr>
              <a:t>2] #=&gt; ["b", "c”]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smtClean="0">
                <a:latin typeface="Courier New"/>
                <a:cs typeface="Courier New"/>
              </a:rPr>
              <a:t>a</a:t>
            </a:r>
            <a:r>
              <a:rPr lang="en-US" sz="2800" dirty="0" smtClean="0">
                <a:latin typeface="Courier New"/>
                <a:cs typeface="Courier New"/>
              </a:rPr>
              <a:t>[1..</a:t>
            </a:r>
            <a:r>
              <a:rPr lang="en-US" sz="2800" smtClean="0">
                <a:latin typeface="Courier New"/>
                <a:cs typeface="Courier New"/>
              </a:rPr>
              <a:t>3] #=&gt; ["b", "c", "d”]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smtClean="0">
                <a:latin typeface="Courier New"/>
                <a:cs typeface="Courier New"/>
              </a:rPr>
              <a:t>a</a:t>
            </a:r>
            <a:r>
              <a:rPr lang="en-US" sz="2800" dirty="0" smtClean="0">
                <a:latin typeface="Courier New"/>
                <a:cs typeface="Courier New"/>
              </a:rPr>
              <a:t>[1…</a:t>
            </a:r>
            <a:r>
              <a:rPr lang="en-US" sz="2800" smtClean="0">
                <a:latin typeface="Courier New"/>
                <a:cs typeface="Courier New"/>
              </a:rPr>
              <a:t>3] #=&gt; ["b", "c"]</a:t>
            </a:r>
          </a:p>
          <a:p>
            <a:pPr>
              <a:buNone/>
            </a:pPr>
            <a:endParaRPr lang="en-US" sz="280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[ 1, 2, 3 ] </a:t>
            </a:r>
            <a:r>
              <a:rPr lang="en-US" sz="2400" smtClean="0">
                <a:latin typeface="Courier New"/>
                <a:cs typeface="Courier New"/>
              </a:rPr>
              <a:t>* 3 </a:t>
            </a:r>
          </a:p>
          <a:p>
            <a:pPr>
              <a:buNone/>
            </a:pPr>
            <a:r>
              <a:rPr lang="en-US" sz="2400" smtClean="0">
                <a:latin typeface="Courier New"/>
                <a:cs typeface="Courier New"/>
              </a:rPr>
              <a:t>=&gt; [1, 2, 3, 1, 2, 3, 1, 2, 3]</a:t>
            </a:r>
          </a:p>
          <a:p>
            <a:pPr>
              <a:buNone/>
            </a:pPr>
            <a:endParaRPr lang="en-US" sz="24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[ 1, 2, 3 ].join(“,</a:t>
            </a:r>
            <a:r>
              <a:rPr lang="en-US" sz="2400" smtClean="0">
                <a:latin typeface="Courier New"/>
                <a:cs typeface="Courier New"/>
              </a:rPr>
              <a:t>”)</a:t>
            </a:r>
          </a:p>
          <a:p>
            <a:pPr>
              <a:buFont typeface="Symbol" charset="2"/>
              <a:buChar char=""/>
            </a:pPr>
            <a:r>
              <a:rPr lang="en-US" sz="2400" smtClean="0">
                <a:latin typeface="Courier New"/>
                <a:cs typeface="Courier New"/>
              </a:rPr>
              <a:t>"1,2,3”</a:t>
            </a:r>
          </a:p>
          <a:p>
            <a:pPr>
              <a:buFont typeface="Symbol" charset="2"/>
              <a:buChar char=""/>
            </a:pPr>
            <a:endParaRPr lang="en-US" sz="24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[ 1, 2, 3 ] + [ 4, 5 </a:t>
            </a:r>
            <a:r>
              <a:rPr lang="en-US" sz="2400" smtClean="0">
                <a:latin typeface="Courier New"/>
                <a:cs typeface="Courier New"/>
              </a:rPr>
              <a:t>] </a:t>
            </a:r>
          </a:p>
          <a:p>
            <a:pPr>
              <a:buNone/>
            </a:pPr>
            <a:r>
              <a:rPr lang="en-US" sz="2400" smtClean="0">
                <a:latin typeface="Courier New"/>
                <a:cs typeface="Courier New"/>
              </a:rPr>
              <a:t>=&gt; [1, 2, 3, 4, 5]</a:t>
            </a:r>
          </a:p>
          <a:p>
            <a:pPr>
              <a:buNone/>
            </a:pPr>
            <a:endParaRPr lang="en-US" sz="24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[ 1, 1, 2, 2, 3, 3, 4, 5 ] - [ 1, 2, </a:t>
            </a:r>
            <a:r>
              <a:rPr lang="en-US" sz="2400" smtClean="0">
                <a:latin typeface="Courier New"/>
                <a:cs typeface="Courier New"/>
              </a:rPr>
              <a:t>4 ]</a:t>
            </a:r>
          </a:p>
          <a:p>
            <a:pPr>
              <a:buNone/>
            </a:pPr>
            <a:r>
              <a:rPr lang="en-US" sz="2400" smtClean="0">
                <a:latin typeface="Courier New"/>
                <a:cs typeface="Courier New"/>
              </a:rPr>
              <a:t>=&gt; [3, 3, 5]</a:t>
            </a:r>
          </a:p>
          <a:p>
            <a:pPr>
              <a:buNone/>
            </a:pPr>
            <a:endParaRPr lang="en-US" sz="24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[ 1, 2 ] &lt;&lt; "</a:t>
            </a:r>
            <a:r>
              <a:rPr lang="en-US" sz="2400" dirty="0" err="1" smtClean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" &lt;&lt; "</a:t>
            </a:r>
            <a:r>
              <a:rPr lang="en-US" sz="2400" dirty="0" err="1" smtClean="0">
                <a:latin typeface="Courier New"/>
                <a:cs typeface="Courier New"/>
              </a:rPr>
              <a:t>d</a:t>
            </a:r>
            <a:r>
              <a:rPr lang="en-US" sz="2400" dirty="0" smtClean="0">
                <a:latin typeface="Courier New"/>
                <a:cs typeface="Courier New"/>
              </a:rPr>
              <a:t>" &lt;&lt; [ 3, 4 </a:t>
            </a:r>
            <a:r>
              <a:rPr lang="en-US" sz="2400" smtClean="0">
                <a:latin typeface="Courier New"/>
                <a:cs typeface="Courier New"/>
              </a:rPr>
              <a:t>] </a:t>
            </a:r>
          </a:p>
          <a:p>
            <a:pPr>
              <a:buNone/>
            </a:pPr>
            <a:r>
              <a:rPr lang="en-US" sz="2400" smtClean="0">
                <a:latin typeface="Courier New"/>
                <a:cs typeface="Courier New"/>
              </a:rPr>
              <a:t>=&gt; [1, 2, "c", "d", [3, 4]]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 = { "a" =&gt; 100, "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" =&gt; 200 }</a:t>
            </a: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h[“a</a:t>
            </a:r>
            <a:r>
              <a:rPr lang="en-US" dirty="0" smtClean="0">
                <a:latin typeface="Courier"/>
                <a:cs typeface="Courier"/>
              </a:rPr>
              <a:t>”]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 smtClean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 = { 1 =&gt; “a”, “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” =&gt; “hello” }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h[1]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</a:t>
            </a:r>
            <a:r>
              <a:rPr lang="en-US" smtClean="0"/>
              <a:t>on Hashes: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h1 = { "a" =&gt; 100, "b" =&gt; 200 } 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=&gt; {"a"=&gt;100, "b"=&gt;200}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h2 = { "b" =&gt; 254, "c" =&gt; 300 }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=&gt;{"b"=&gt;254, "c"=&gt;300}</a:t>
            </a:r>
          </a:p>
          <a:p>
            <a:pPr>
              <a:buFont typeface="Symbol" charset="2"/>
              <a:buChar char=""/>
            </a:pPr>
            <a:endParaRPr lang="en-US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h3 = h1.merge(h2)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=&gt; {"a"=&gt;100, "b"=&gt;254, "c"=&gt;300}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h1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=&gt; {"a"=&gt;100, "b"=&gt;200}</a:t>
            </a:r>
          </a:p>
          <a:p>
            <a:pPr>
              <a:buNone/>
            </a:pPr>
            <a:endParaRPr lang="en-US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h1</a:t>
            </a:r>
            <a:r>
              <a:rPr lang="en-US" dirty="0" smtClean="0">
                <a:latin typeface="Courier"/>
                <a:cs typeface="Courier"/>
              </a:rPr>
              <a:t>.merge!(</a:t>
            </a:r>
            <a:r>
              <a:rPr lang="en-US" smtClean="0">
                <a:latin typeface="Courier"/>
                <a:cs typeface="Courier"/>
              </a:rPr>
              <a:t>h2)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=&gt; {"a"=&gt;100, "b"=&gt;254, "c"=&gt;300}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Hashes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 = { "a" =&gt; 100, "b" =&gt; 200 } 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h.delete("a”)</a:t>
            </a:r>
          </a:p>
          <a:p>
            <a:pPr>
              <a:buNone/>
            </a:pPr>
            <a:endParaRPr lang="en-US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 = { "a" =&gt; 100, "b" =&gt; 200, "c" =&gt; 300, "d" =&gt; 400 }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letters = h.keys </a:t>
            </a:r>
          </a:p>
          <a:p>
            <a:pPr>
              <a:buNone/>
            </a:pPr>
            <a:endParaRPr lang="en-US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h = { "a" =&gt; 100, "b" =&gt; 200, "c" =&gt; 300 } </a:t>
            </a:r>
          </a:p>
          <a:p>
            <a:pPr>
              <a:buNone/>
            </a:pPr>
            <a:r>
              <a:rPr lang="en-US" smtClean="0">
                <a:latin typeface="Courier"/>
                <a:cs typeface="Courier"/>
              </a:rPr>
              <a:t>numbers = h.values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6538"/>
            <a:ext cx="8229600" cy="443042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5.times{ puts “hello” }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99.times do |</a:t>
            </a:r>
            <a:r>
              <a:rPr lang="en-US" dirty="0" err="1" smtClean="0">
                <a:latin typeface="Courier"/>
                <a:cs typeface="Courier"/>
              </a:rPr>
              <a:t>beer_num</a:t>
            </a:r>
            <a:r>
              <a:rPr lang="en-US" dirty="0" smtClean="0">
                <a:latin typeface="Courier"/>
                <a:cs typeface="Courier"/>
              </a:rPr>
              <a:t>| 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	puts "#{</a:t>
            </a:r>
            <a:r>
              <a:rPr lang="en-US" dirty="0" err="1" smtClean="0">
                <a:latin typeface="Courier"/>
                <a:cs typeface="Courier"/>
              </a:rPr>
              <a:t>beer_num</a:t>
            </a:r>
            <a:r>
              <a:rPr lang="en-US" dirty="0" smtClean="0">
                <a:latin typeface="Courier"/>
                <a:cs typeface="Courier"/>
              </a:rPr>
              <a:t>} bottles of beer”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end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superheroes = [“</a:t>
            </a:r>
            <a:r>
              <a:rPr lang="en-US" sz="1800" dirty="0" err="1" smtClean="0">
                <a:latin typeface="Courier New"/>
                <a:cs typeface="Courier New"/>
              </a:rPr>
              <a:t>catwoman</a:t>
            </a:r>
            <a:r>
              <a:rPr lang="en-US" sz="1800" dirty="0" smtClean="0">
                <a:latin typeface="Courier New"/>
                <a:cs typeface="Courier New"/>
              </a:rPr>
              <a:t>”, “batman”,  “</a:t>
            </a:r>
            <a:r>
              <a:rPr lang="en-US" sz="1800" err="1" smtClean="0">
                <a:latin typeface="Courier New"/>
                <a:cs typeface="Courier New"/>
              </a:rPr>
              <a:t>wonderwoman</a:t>
            </a:r>
            <a:r>
              <a:rPr lang="en-US" sz="1800" smtClean="0">
                <a:latin typeface="Courier New"/>
                <a:cs typeface="Courier New"/>
              </a:rPr>
              <a:t>”]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superheroes.each</a:t>
            </a:r>
            <a:r>
              <a:rPr lang="en-US" sz="1800" dirty="0" smtClean="0">
                <a:latin typeface="Courier New"/>
                <a:cs typeface="Courier New"/>
              </a:rPr>
              <a:t> { | 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| puts “#{ 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} save me!” </a:t>
            </a:r>
            <a:r>
              <a:rPr lang="en-US" sz="180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800" smtClean="0">
                <a:latin typeface="Courier New"/>
                <a:cs typeface="Courier New"/>
              </a:rPr>
              <a:t>wonderwoman save me!</a:t>
            </a:r>
          </a:p>
          <a:p>
            <a:pPr>
              <a:buNone/>
            </a:pPr>
            <a:r>
              <a:rPr lang="en-US" sz="1800" smtClean="0">
                <a:latin typeface="Courier New"/>
                <a:cs typeface="Courier New"/>
              </a:rPr>
              <a:t>batman save me!</a:t>
            </a:r>
          </a:p>
          <a:p>
            <a:pPr>
              <a:buNone/>
            </a:pPr>
            <a:r>
              <a:rPr lang="en-US" sz="1800" smtClean="0">
                <a:latin typeface="Courier New"/>
                <a:cs typeface="Courier New"/>
              </a:rPr>
              <a:t>catwoman save me!</a:t>
            </a:r>
          </a:p>
          <a:p>
            <a:pPr>
              <a:buNone/>
            </a:pPr>
            <a:endParaRPr lang="en-US" sz="180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dogs = ["</a:t>
            </a:r>
            <a:r>
              <a:rPr lang="en-US" sz="1800" dirty="0" err="1" smtClean="0">
                <a:latin typeface="Courier New"/>
                <a:cs typeface="Courier New"/>
              </a:rPr>
              <a:t>fido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fifi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rex</a:t>
            </a:r>
            <a:r>
              <a:rPr lang="en-US" sz="1800" dirty="0" smtClean="0">
                <a:latin typeface="Courier New"/>
                <a:cs typeface="Courier New"/>
              </a:rPr>
              <a:t>", "fluffy"]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dogs_i_want</a:t>
            </a:r>
            <a:r>
              <a:rPr lang="en-US" sz="1800" dirty="0" smtClean="0">
                <a:latin typeface="Courier New"/>
                <a:cs typeface="Courier New"/>
              </a:rPr>
              <a:t> = []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dogs.each</a:t>
            </a:r>
            <a:r>
              <a:rPr lang="en-US" sz="1800" dirty="0" smtClean="0">
                <a:latin typeface="Courier New"/>
                <a:cs typeface="Courier New"/>
              </a:rPr>
              <a:t> { |dog| </a:t>
            </a:r>
            <a:r>
              <a:rPr lang="en-US" sz="1800" dirty="0" err="1" smtClean="0">
                <a:latin typeface="Courier New"/>
                <a:cs typeface="Courier New"/>
              </a:rPr>
              <a:t>dogs_i_want.push(dog</a:t>
            </a:r>
            <a:r>
              <a:rPr lang="en-US" sz="1800" dirty="0" smtClean="0">
                <a:latin typeface="Courier New"/>
                <a:cs typeface="Courier New"/>
              </a:rPr>
              <a:t>) if dog != "fluffy" }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&gt;&gt; dogs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=&gt; ["</a:t>
            </a:r>
            <a:r>
              <a:rPr lang="en-US" sz="1800" dirty="0" err="1" smtClean="0">
                <a:latin typeface="Courier New"/>
                <a:cs typeface="Courier New"/>
              </a:rPr>
              <a:t>fido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fifi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rex</a:t>
            </a:r>
            <a:r>
              <a:rPr lang="en-US" sz="1800" dirty="0" smtClean="0">
                <a:latin typeface="Courier New"/>
                <a:cs typeface="Courier New"/>
              </a:rPr>
              <a:t>", "fluffy"]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&gt;&gt; </a:t>
            </a:r>
            <a:r>
              <a:rPr lang="en-US" sz="1800" dirty="0" err="1" smtClean="0">
                <a:latin typeface="Courier New"/>
                <a:cs typeface="Courier New"/>
              </a:rPr>
              <a:t>dogs_i_want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=&gt; ["</a:t>
            </a:r>
            <a:r>
              <a:rPr lang="en-US" sz="1800" dirty="0" err="1" smtClean="0">
                <a:latin typeface="Courier New"/>
                <a:cs typeface="Courier New"/>
              </a:rPr>
              <a:t>fido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fifi</a:t>
            </a:r>
            <a:r>
              <a:rPr lang="en-US" sz="1800" dirty="0" smtClean="0">
                <a:latin typeface="Courier New"/>
                <a:cs typeface="Courier New"/>
              </a:rPr>
              <a:t>", "</a:t>
            </a:r>
            <a:r>
              <a:rPr lang="en-US" sz="1800" dirty="0" err="1" smtClean="0">
                <a:latin typeface="Courier New"/>
                <a:cs typeface="Courier New"/>
              </a:rPr>
              <a:t>rex</a:t>
            </a:r>
            <a:r>
              <a:rPr lang="en-US" sz="1800" dirty="0" smtClean="0">
                <a:latin typeface="Courier New"/>
                <a:cs typeface="Courier New"/>
              </a:rPr>
              <a:t>"]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	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Chapters:</a:t>
            </a:r>
          </a:p>
          <a:p>
            <a:pPr lvl="1"/>
            <a:r>
              <a:rPr lang="en-US" smtClean="0"/>
              <a:t>6.1-6.3</a:t>
            </a:r>
          </a:p>
          <a:p>
            <a:pPr lvl="1"/>
            <a:r>
              <a:rPr lang="en-US" smtClean="0"/>
              <a:t>9.1-9.3</a:t>
            </a:r>
          </a:p>
          <a:p>
            <a:pPr lvl="1"/>
            <a:r>
              <a:rPr lang="en-US" smtClean="0"/>
              <a:t>14.1-14.2</a:t>
            </a:r>
          </a:p>
          <a:p>
            <a:endParaRPr lang="en-US" smtClean="0"/>
          </a:p>
          <a:p>
            <a:r>
              <a:rPr lang="en-US" smtClean="0"/>
              <a:t>Koans:</a:t>
            </a:r>
          </a:p>
          <a:p>
            <a:pPr lvl="1"/>
            <a:r>
              <a:rPr lang="en-US" smtClean="0"/>
              <a:t>-about_blocks </a:t>
            </a:r>
          </a:p>
          <a:p>
            <a:pPr lvl="1"/>
            <a:r>
              <a:rPr lang="en-US" smtClean="0"/>
              <a:t>-about_iteration</a:t>
            </a:r>
          </a:p>
          <a:p>
            <a:pPr lvl="1"/>
            <a:r>
              <a:rPr lang="en-US" smtClean="0"/>
              <a:t>-about_control_statements</a:t>
            </a:r>
          </a:p>
          <a:p>
            <a:pPr lvl="1"/>
            <a:r>
              <a:rPr lang="en-US" smtClean="0"/>
              <a:t>-about_array_assignment</a:t>
            </a:r>
          </a:p>
          <a:p>
            <a:pPr lvl="1"/>
            <a:r>
              <a:rPr lang="en-US" smtClean="0"/>
              <a:t>-about_arrays</a:t>
            </a:r>
          </a:p>
          <a:p>
            <a:pPr lvl="1"/>
            <a:r>
              <a:rPr lang="en-US" smtClean="0"/>
              <a:t>-about_hashes</a:t>
            </a:r>
          </a:p>
          <a:p>
            <a:r>
              <a:rPr lang="en-US" smtClean="0"/>
              <a:t>TFT:</a:t>
            </a:r>
          </a:p>
          <a:p>
            <a:pPr lvl="1"/>
            <a:r>
              <a:rPr lang="en-US" smtClean="0"/>
              <a:t>builder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02" y="1219200"/>
            <a:ext cx="3889053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dirty="0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f age &gt; 17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“can vote”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sz="3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if age &gt; 17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“can vote”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“attends school”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end</a:t>
            </a:r>
          </a:p>
          <a:p>
            <a:pPr lvl="6">
              <a:buNone/>
            </a:pPr>
            <a:endParaRPr lang="en-US" sz="4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Statement Modifiers: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y = 7 if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== 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Syntax: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if </a:t>
            </a:r>
            <a:r>
              <a:rPr lang="en-US" sz="2162" dirty="0" err="1" smtClean="0">
                <a:latin typeface="Courier New"/>
                <a:cs typeface="Courier New"/>
              </a:rPr>
              <a:t>x</a:t>
            </a:r>
            <a:r>
              <a:rPr lang="en-US" sz="2162" dirty="0" smtClean="0">
                <a:latin typeface="Courier New"/>
                <a:cs typeface="Courier New"/>
              </a:rPr>
              <a:t> == 4 then </a:t>
            </a:r>
            <a:r>
              <a:rPr lang="en-US" sz="2162" dirty="0" err="1" smtClean="0">
                <a:latin typeface="Courier New"/>
                <a:cs typeface="Courier New"/>
              </a:rPr>
              <a:t>y</a:t>
            </a:r>
            <a:r>
              <a:rPr lang="en-US" sz="2162" dirty="0" smtClean="0">
                <a:latin typeface="Courier New"/>
                <a:cs typeface="Courier New"/>
              </a:rPr>
              <a:t> = 7 end </a:t>
            </a:r>
            <a:endParaRPr lang="en-US" sz="2162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15938"/>
            <a:ext cx="3022600" cy="614362"/>
          </a:xfrm>
        </p:spPr>
        <p:txBody>
          <a:bodyPr>
            <a:norm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30300"/>
            <a:ext cx="8229600" cy="4548809"/>
          </a:xfrm>
        </p:spPr>
        <p:txBody>
          <a:bodyPr vert="horz">
            <a:normAutofit fontScale="77500" lnSpcReduction="20000"/>
          </a:bodyPr>
          <a:lstStyle/>
          <a:p>
            <a:r>
              <a:rPr lang="en-US" sz="3600" dirty="0" smtClean="0"/>
              <a:t>Truth: Everything is true except for:</a:t>
            </a:r>
          </a:p>
          <a:p>
            <a:pPr lvl="1"/>
            <a:r>
              <a:rPr lang="en-US" sz="3300" dirty="0" smtClean="0"/>
              <a:t>false </a:t>
            </a:r>
          </a:p>
          <a:p>
            <a:pPr lvl="1"/>
            <a:r>
              <a:rPr lang="en-US" sz="3300" dirty="0" smtClean="0"/>
              <a:t>nil</a:t>
            </a:r>
          </a:p>
          <a:p>
            <a:pPr lvl="1"/>
            <a:endParaRPr lang="en-US" sz="3300" dirty="0" smtClean="0"/>
          </a:p>
          <a:p>
            <a:r>
              <a:rPr lang="en-US" sz="3600" dirty="0" smtClean="0"/>
              <a:t>Therefore</a:t>
            </a:r>
          </a:p>
          <a:p>
            <a:pPr lvl="1"/>
            <a:r>
              <a:rPr lang="en-US" sz="3300" dirty="0" smtClean="0"/>
              <a:t>0 is true</a:t>
            </a:r>
          </a:p>
          <a:p>
            <a:pPr lvl="1"/>
            <a:r>
              <a:rPr lang="en-US" sz="3300" dirty="0" smtClean="0"/>
              <a:t>“” is true</a:t>
            </a:r>
          </a:p>
          <a:p>
            <a:pPr lvl="1">
              <a:buNone/>
            </a:pPr>
            <a:endParaRPr lang="en-US" sz="3600" dirty="0" smtClean="0"/>
          </a:p>
          <a:p>
            <a:r>
              <a:rPr lang="en-US" sz="3600" dirty="0" smtClean="0"/>
              <a:t>Checking for false:</a:t>
            </a:r>
          </a:p>
          <a:p>
            <a:pPr marL="971550" lvl="1" indent="-514350">
              <a:buNone/>
            </a:pPr>
            <a:r>
              <a:rPr lang="en-US" sz="3600" dirty="0">
                <a:latin typeface="Courier New"/>
                <a:cs typeface="Courier New"/>
              </a:rPr>
              <a:t>i</a:t>
            </a:r>
            <a:r>
              <a:rPr lang="en-US" sz="3600" dirty="0" smtClean="0">
                <a:latin typeface="Courier New"/>
                <a:cs typeface="Courier New"/>
              </a:rPr>
              <a:t>f !(name == “superman”) …</a:t>
            </a:r>
          </a:p>
          <a:p>
            <a:pPr marL="971550" lvl="1" indent="-514350">
              <a:buNone/>
            </a:pPr>
            <a:r>
              <a:rPr lang="en-US" sz="3600" dirty="0" smtClean="0">
                <a:latin typeface="Courier New"/>
                <a:cs typeface="Courier New"/>
              </a:rPr>
              <a:t>if not (name == “superman”)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“unless” provides us with another way of checking if a condition is false: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unless superpower == nil</a:t>
            </a:r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	status = “superhero”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22" y="1600200"/>
            <a:ext cx="8487577" cy="4837147"/>
          </a:xfrm>
        </p:spPr>
        <p:txBody>
          <a:bodyPr>
            <a:normAutofit/>
          </a:bodyPr>
          <a:lstStyle/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case superhero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when “superman”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 city = “metropolis”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when “batman”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 city = “gotham_city”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city = “central_city”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Refactoring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6">
              <a:buNone/>
            </a:pPr>
            <a:endParaRPr lang="en-US" sz="3200" smtClean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city = case superhero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when “superman”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 “metropolis”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when “batman”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 “gotham_city”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		 “central_city”</a:t>
            </a:r>
          </a:p>
          <a:p>
            <a:pPr lvl="6">
              <a:buNone/>
            </a:pPr>
            <a:r>
              <a:rPr lang="en-US" sz="3200">
                <a:latin typeface="Courier New"/>
                <a:cs typeface="Courier New"/>
              </a:rPr>
              <a:t>end</a:t>
            </a:r>
          </a:p>
          <a:p>
            <a:pPr lvl="6">
              <a:buNone/>
            </a:pPr>
            <a:endParaRPr lang="en-US" sz="3200" smtClean="0">
              <a:latin typeface="Courier New"/>
              <a:cs typeface="Courier New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r>
              <a:rPr lang="en-US" dirty="0" smtClean="0"/>
              <a:t>: Conditional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“while” allows us to loop through code while a set condition is true</a:t>
            </a:r>
          </a:p>
          <a:p>
            <a:pPr>
              <a:buNone/>
            </a:pPr>
            <a:endParaRPr lang="en-US" dirty="0" smtClean="0"/>
          </a:p>
          <a:p>
            <a:pPr lvl="4">
              <a:buNone/>
            </a:pP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= 1</a:t>
            </a:r>
          </a:p>
          <a:p>
            <a:pPr lvl="4">
              <a:buNone/>
            </a:pPr>
            <a:r>
              <a:rPr lang="en-US" sz="2400" dirty="0" smtClean="0">
                <a:latin typeface="Courier"/>
                <a:cs typeface="Courier"/>
              </a:rPr>
              <a:t>while 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&lt; 10</a:t>
            </a:r>
          </a:p>
          <a:p>
            <a:pPr lvl="4">
              <a:buNone/>
            </a:pPr>
            <a:r>
              <a:rPr lang="en-US" sz="2400" dirty="0" smtClean="0">
                <a:latin typeface="Courier"/>
                <a:cs typeface="Courier"/>
              </a:rPr>
              <a:t>	puts </a:t>
            </a:r>
            <a:r>
              <a:rPr lang="en-US" sz="2400" dirty="0" err="1" smtClean="0">
                <a:latin typeface="Courier"/>
                <a:cs typeface="Courier"/>
              </a:rPr>
              <a:t>x.to_s</a:t>
            </a:r>
            <a:r>
              <a:rPr lang="en-US" sz="2400" dirty="0" smtClean="0">
                <a:latin typeface="Courier"/>
                <a:cs typeface="Courier"/>
              </a:rPr>
              <a:t> + “ iteration”</a:t>
            </a:r>
          </a:p>
          <a:p>
            <a:pPr lvl="4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+= 1</a:t>
            </a:r>
          </a:p>
          <a:p>
            <a:pPr lvl="4">
              <a:buNone/>
            </a:pPr>
            <a:r>
              <a:rPr lang="en-US" sz="2400" dirty="0" smtClean="0">
                <a:latin typeface="Courier"/>
                <a:cs typeface="Courier"/>
              </a:rPr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4243</TotalTime>
  <Words>1445</Words>
  <Application>Microsoft Macintosh PowerPoint</Application>
  <PresentationFormat>On-screen Show (4:3)</PresentationFormat>
  <Paragraphs>226</Paragraphs>
  <Slides>18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Conditionals &amp; Iterators </vt:lpstr>
      <vt:lpstr>Conditionals</vt:lpstr>
      <vt:lpstr>Conditionals: if</vt:lpstr>
      <vt:lpstr>Truth</vt:lpstr>
      <vt:lpstr>Unless</vt:lpstr>
      <vt:lpstr>Case</vt:lpstr>
      <vt:lpstr>Case Refactoring</vt:lpstr>
      <vt:lpstr>Iterators</vt:lpstr>
      <vt:lpstr>Iterators: Conditional Looping</vt:lpstr>
      <vt:lpstr>Creating a new array</vt:lpstr>
      <vt:lpstr>Accessing Array Values</vt:lpstr>
      <vt:lpstr>Operations on Arrays</vt:lpstr>
      <vt:lpstr>Creating a Hash</vt:lpstr>
      <vt:lpstr>Operations on Hashes: Merge</vt:lpstr>
      <vt:lpstr>Operations on Hashes</vt:lpstr>
      <vt:lpstr>Times</vt:lpstr>
      <vt:lpstr>Each</vt:lpstr>
      <vt:lpstr>Homework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Conditionals, Iterators &amp; Blocks</dc:title>
  <dc:creator>Liah</dc:creator>
  <cp:lastModifiedBy>Liah</cp:lastModifiedBy>
  <cp:revision>19</cp:revision>
  <cp:lastPrinted>2010-03-14T19:25:50Z</cp:lastPrinted>
  <dcterms:created xsi:type="dcterms:W3CDTF">2010-09-20T19:31:15Z</dcterms:created>
  <dcterms:modified xsi:type="dcterms:W3CDTF">2010-09-20T19:32:00Z</dcterms:modified>
</cp:coreProperties>
</file>