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0" r:id="rId3"/>
    <p:sldId id="293" r:id="rId4"/>
    <p:sldId id="299" r:id="rId5"/>
    <p:sldId id="306" r:id="rId6"/>
    <p:sldId id="305" r:id="rId7"/>
    <p:sldId id="301" r:id="rId8"/>
    <p:sldId id="310" r:id="rId9"/>
    <p:sldId id="298" r:id="rId10"/>
    <p:sldId id="295" r:id="rId11"/>
    <p:sldId id="302" r:id="rId12"/>
    <p:sldId id="309" r:id="rId13"/>
    <p:sldId id="303" r:id="rId14"/>
    <p:sldId id="304" r:id="rId15"/>
    <p:sldId id="308" r:id="rId16"/>
    <p:sldId id="296" r:id="rId17"/>
    <p:sldId id="294" r:id="rId18"/>
    <p:sldId id="3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gray" frameSlides="1"/>
  <p:showPr showNarration="1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339" autoAdjust="0"/>
    <p:restoredTop sz="93920" autoAdjust="0"/>
  </p:normalViewPr>
  <p:slideViewPr>
    <p:cSldViewPr snapToGrid="0" snapToObjects="1">
      <p:cViewPr>
        <p:scale>
          <a:sx n="75" d="100"/>
          <a:sy n="75" d="100"/>
        </p:scale>
        <p:origin x="-3432" y="-1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AF994-3454-E142-B989-A9AF4A082C82}" type="datetimeFigureOut">
              <a:rPr lang="en-US"/>
              <a:pPr/>
              <a:t>8/4/10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FBEB-E24F-0841-9235-67620E198371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28DB-6CEE-2B41-AA12-424D2750833B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A2D6-BCF9-224B-BBFD-6E63FB84DCA7}" type="slidenum">
              <a:rPr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its fine to use is_a</a:t>
            </a:r>
            <a:r>
              <a:rPr lang="en-US" baseline="0"/>
              <a:t> in irb..in code should use respond_to?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A2D6-BCF9-224B-BBFD-6E63FB84DCA7}" type="slidenum">
              <a:rPr lang="en-US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Our first example below returns any member which contains an 'a'. The grep method also accepts a block, which is passed each matching value, 'collecting' the results returned and returning those as shown in the second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A2D6-BCF9-224B-BBFD-6E63FB84DCA7}" type="slidenum">
              <a:rPr lang="en-US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1753C5-BC09-114C-A248-009FFB5E6F13}" type="datetimeFigureOut">
              <a:rPr lang="en-US"/>
              <a:pPr/>
              <a:t>8/4/10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powerful Ruby Module for Collections</a:t>
            </a: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Enumerable</a:t>
            </a:r>
          </a:p>
        </p:txBody>
      </p:sp>
      <p:sp>
        <p:nvSpPr>
          <p:cNvPr id="4" name="Subtitle 14"/>
          <p:cNvSpPr txBox="1">
            <a:spLocks/>
          </p:cNvSpPr>
          <p:nvPr/>
        </p:nvSpPr>
        <p:spPr>
          <a:xfrm>
            <a:off x="1447800" y="6112933"/>
            <a:ext cx="6400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Sarah Allen and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Liah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Hansen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/>
              <a:t>The </a:t>
            </a:r>
            <a:r>
              <a:rPr lang="en-US" sz="2400" b="1"/>
              <a:t>map</a:t>
            </a:r>
            <a:r>
              <a:rPr lang="en-US" sz="2400"/>
              <a:t> method modifies each member according to instructions in a block and returns the modified collection of members.</a:t>
            </a:r>
          </a:p>
          <a:p>
            <a:pPr>
              <a:buNone/>
            </a:pPr>
            <a:endParaRPr lang="en-US" sz="2400">
              <a:latin typeface="Courier"/>
              <a:cs typeface="Courier"/>
            </a:endParaRPr>
          </a:p>
          <a:p>
            <a:pPr>
              <a:buNone/>
            </a:pPr>
            <a:r>
              <a:rPr lang="en-US" sz="2400">
                <a:latin typeface="Courier"/>
                <a:cs typeface="Courier"/>
              </a:rPr>
              <a:t>&gt;&gt; v_names.map { |v| v.upcase}</a:t>
            </a:r>
          </a:p>
          <a:p>
            <a:pPr>
              <a:buNone/>
            </a:pPr>
            <a:r>
              <a:rPr lang="en-US" sz="2400">
                <a:latin typeface="Courier"/>
                <a:cs typeface="Courier"/>
              </a:rPr>
              <a:t>=&gt; ["CAR", "TRUCK", "BIKE"]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grep</a:t>
            </a:r>
            <a:r>
              <a:rPr lang="en-US"/>
              <a:t> method 'searches' for members using a regular expression. 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v_names.grep /a/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["car"]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v_names.grep(/a/) { |v| v.upcase}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["CAR"]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v_names.find { |v| v.size &gt; 3}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"truck"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v_names.find { |v| v.size &gt; 2}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"car"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v_names.find do |v| 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v.size &gt; 3 &amp;&amp; v.size &lt; 5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end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"bike"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all?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all?</a:t>
            </a:r>
            <a:r>
              <a:rPr lang="en-US"/>
              <a:t> method returns true if all of the members of a collection satisfy the evaluation of the block.  Otherwise it returns false.</a:t>
            </a:r>
          </a:p>
          <a:p>
            <a:endParaRPr lang="en-US"/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v_names.all? { |v| v.length &gt; 2}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v_names.all? { |v| v.length &gt; 10}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false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any?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any?</a:t>
            </a:r>
            <a:r>
              <a:rPr lang="en-US"/>
              <a:t> method returns true if any of the members of a collection satisfy the evaluation of the block.  Otherwise it returns false.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v_names.any? { |v| v.length == 3}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  <a:br>
              <a:rPr lang="en-US">
                <a:latin typeface="Courier"/>
                <a:cs typeface="Courier"/>
              </a:rPr>
            </a:b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v_names.any? { |v| v = "car"}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Complex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irb</a:t>
            </a:r>
          </a:p>
          <a:p>
            <a:pPr>
              <a:buNone/>
            </a:pPr>
            <a:r>
              <a:rPr lang="en-US"/>
              <a:t>&gt;&gt; load 'vehicles.rb'</a:t>
            </a:r>
          </a:p>
          <a:p>
            <a:pPr>
              <a:buNone/>
            </a:pPr>
            <a:r>
              <a:rPr lang="en-US"/>
              <a:t>=&gt;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$vehicles.inject(0) do |total_wheels, v|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?&gt; total_wheels += v[:wheels]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end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=&gt; 10</a:t>
            </a:r>
          </a:p>
          <a:p>
            <a:pPr>
              <a:buNone/>
            </a:pPr>
            <a:endParaRPr lang="en-US" sz="2000">
              <a:latin typeface="Courier"/>
              <a:cs typeface="Courier"/>
            </a:endParaRP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$vehicles.inject([]) do |classes, v|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?&gt; classes += v[:classes]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end.uniq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=&gt; [:ground, :water, :air]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>
                <a:latin typeface="Courier"/>
                <a:cs typeface="Courier"/>
              </a:rPr>
              <a:t>&gt;&gt; $vehicles.find do |v|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?&gt; v[:name] =~ /Plane/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end[:name]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"Plane"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$vehicles.find_all do |v|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?&gt; v[:name] =~ /Plane/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end.collect { |v| v[:name] 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["Plane", "Sea Plane"]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$vehicles.find_all do |v|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?&gt; v[:wheels] &gt; 0 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end.collect { |v| v[:name] 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["Car", "Truck", "Bike"]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Operations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$vehicles.find_all do |v|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?&gt; v[:classes].include? :ground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end.collect { |v| v[:name] }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=&gt; ["Car", "Truck", "Bike", "Sea Plane"]</a:t>
            </a:r>
          </a:p>
          <a:p>
            <a:pPr>
              <a:buNone/>
            </a:pPr>
            <a:endParaRPr lang="en-US" sz="2000">
              <a:latin typeface="Courier"/>
              <a:cs typeface="Courier"/>
            </a:endParaRP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$vehicles.find_all do |v|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?&gt; v[:classes].include? :air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end.collect { |v| v[:name] }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=&gt; ["Plane", "Helicopter", "Sea Plane"]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Enumerables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Ruby's </a:t>
            </a:r>
            <a:r>
              <a:rPr lang="en-US" sz="2000">
                <a:latin typeface="Courier"/>
                <a:cs typeface="Courier"/>
              </a:rPr>
              <a:t>Enumerable </a:t>
            </a:r>
            <a:r>
              <a:rPr lang="en-US"/>
              <a:t>module has methods for all kinds of tasks which operate on a collection.</a:t>
            </a:r>
          </a:p>
          <a:p>
            <a:r>
              <a:rPr lang="en-US"/>
              <a:t>If you can imagine a use for the </a:t>
            </a:r>
            <a:r>
              <a:rPr lang="en-US" sz="2000">
                <a:latin typeface="Courier"/>
                <a:cs typeface="Courier"/>
              </a:rPr>
              <a:t>#each </a:t>
            </a:r>
            <a:r>
              <a:rPr lang="en-US"/>
              <a:t>method other than simply iterating, there is a good chance a method exists to do what you have in mind.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Enumerable Mean?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Collection objects (instances of </a:t>
            </a:r>
            <a:r>
              <a:rPr lang="en-US" sz="2000">
                <a:latin typeface="Courier"/>
                <a:cs typeface="Courier"/>
              </a:rPr>
              <a:t>Array</a:t>
            </a:r>
            <a:r>
              <a:rPr lang="en-US"/>
              <a:t>, </a:t>
            </a:r>
            <a:r>
              <a:rPr lang="en-US" sz="2000">
                <a:latin typeface="Courier"/>
                <a:cs typeface="Courier"/>
              </a:rPr>
              <a:t>Hash</a:t>
            </a:r>
            <a:r>
              <a:rPr lang="en-US"/>
              <a:t>, etc) typically “mixin” the </a:t>
            </a:r>
            <a:r>
              <a:rPr lang="en-US" sz="2000">
                <a:latin typeface="Courier"/>
                <a:cs typeface="Courier"/>
              </a:rPr>
              <a:t>Enumerable </a:t>
            </a:r>
            <a:r>
              <a:rPr lang="en-US"/>
              <a:t>module</a:t>
            </a:r>
          </a:p>
          <a:p>
            <a:r>
              <a:rPr lang="en-US"/>
              <a:t>The </a:t>
            </a:r>
            <a:r>
              <a:rPr lang="en-US" sz="2000">
                <a:latin typeface="Courier"/>
                <a:cs typeface="Courier"/>
              </a:rPr>
              <a:t>Enumerable </a:t>
            </a:r>
            <a:r>
              <a:rPr lang="en-US"/>
              <a:t>module gives objects of collection classes additional collection-specific behaviors.</a:t>
            </a:r>
          </a:p>
          <a:p>
            <a:r>
              <a:rPr lang="en-US"/>
              <a:t>The class requiring the </a:t>
            </a:r>
            <a:r>
              <a:rPr lang="en-US" sz="2000">
                <a:latin typeface="Courier"/>
                <a:cs typeface="Courier"/>
              </a:rPr>
              <a:t>Enumerable </a:t>
            </a:r>
            <a:r>
              <a:rPr lang="en-US"/>
              <a:t>module must have an #</a:t>
            </a:r>
            <a:r>
              <a:rPr lang="en-US" sz="2000">
                <a:latin typeface="Courier"/>
                <a:cs typeface="Courier"/>
              </a:rPr>
              <a:t>each </a:t>
            </a:r>
            <a:r>
              <a:rPr lang="en-US"/>
              <a:t>method because the additional collection-specific behaviors given by </a:t>
            </a:r>
            <a:r>
              <a:rPr lang="en-US" sz="2000">
                <a:latin typeface="Courier"/>
                <a:cs typeface="Courier"/>
              </a:rPr>
              <a:t>Enumerable </a:t>
            </a:r>
            <a:r>
              <a:rPr lang="en-US"/>
              <a:t>are defined in terms of #</a:t>
            </a:r>
            <a:r>
              <a:rPr lang="en-US" sz="2000">
                <a:latin typeface="Courier"/>
                <a:cs typeface="Courier"/>
              </a:rPr>
              <a:t>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Mixing in Enumerable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ourier"/>
                <a:cs typeface="Courier"/>
              </a:rPr>
              <a:t>class MyCollection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include Enumerable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#lots of code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def each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	#more code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end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View all Classes Mixing in Enumerable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ObjectSpace.each_object(Class) do |cl| 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	puts cl if cl &lt; Enumerable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end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23334" y="84665"/>
            <a:ext cx="9567333" cy="695960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>
                <a:latin typeface="Courier"/>
                <a:cs typeface="Courier"/>
              </a:rPr>
              <a:t>Enumerable::Enumerator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Struct::Tms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Dir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File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IO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Range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Struct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Hash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Array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String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Struct::Group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Struct::Passwd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MyCollection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StringIO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Gem::SourceIndex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YAML::Set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YAML::Pairs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YAML::Omap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YAML::SpecialHas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an Instance or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ourier"/>
                <a:cs typeface="Courier"/>
              </a:rPr>
              <a:t>&gt;&gt; a = [1,2,3]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[1, 2, 3]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a.respond_to? :any?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a.is_a? Enumerable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Array &lt; Enumerable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Enumerable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Collection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11"/>
              <a:t>Classes that include the Enumerable module must have an </a:t>
            </a:r>
            <a:r>
              <a:rPr lang="en-US" sz="2353">
                <a:latin typeface="Courier"/>
                <a:cs typeface="Courier"/>
              </a:rPr>
              <a:t>#each </a:t>
            </a:r>
            <a:r>
              <a:rPr lang="en-US" sz="2811"/>
              <a:t>method. </a:t>
            </a:r>
          </a:p>
          <a:p>
            <a:r>
              <a:rPr lang="en-US" sz="2811">
                <a:cs typeface="Courier"/>
              </a:rPr>
              <a:t>The </a:t>
            </a:r>
            <a:r>
              <a:rPr lang="en-US" sz="2353">
                <a:latin typeface="Courier"/>
                <a:cs typeface="Courier"/>
              </a:rPr>
              <a:t>#each </a:t>
            </a:r>
            <a:r>
              <a:rPr lang="en-US" sz="2811">
                <a:cs typeface="Courier"/>
              </a:rPr>
              <a:t>method </a:t>
            </a:r>
            <a:r>
              <a:rPr lang="en-US"/>
              <a:t>yields items to a supplied code block, one at a time</a:t>
            </a:r>
          </a:p>
          <a:p>
            <a:r>
              <a:rPr lang="en-US"/>
              <a:t>Different Classes define </a:t>
            </a:r>
            <a:r>
              <a:rPr lang="en-US" sz="2353">
                <a:latin typeface="Courier"/>
                <a:cs typeface="Courier"/>
              </a:rPr>
              <a:t>#each </a:t>
            </a:r>
            <a:r>
              <a:rPr lang="en-US"/>
              <a:t>differently</a:t>
            </a:r>
          </a:p>
          <a:p>
            <a:pPr lvl="1"/>
            <a:r>
              <a:rPr lang="en-US"/>
              <a:t>Array: </a:t>
            </a:r>
            <a:r>
              <a:rPr lang="en-US">
                <a:latin typeface="Courier"/>
                <a:cs typeface="Courier"/>
              </a:rPr>
              <a:t>#each </a:t>
            </a:r>
            <a:r>
              <a:rPr lang="en-US"/>
              <a:t>yields each element</a:t>
            </a:r>
          </a:p>
          <a:p>
            <a:pPr lvl="1"/>
            <a:r>
              <a:rPr lang="en-US"/>
              <a:t>Hash: each yields </a:t>
            </a:r>
            <a:r>
              <a:rPr lang="en-US">
                <a:latin typeface="Courier"/>
                <a:cs typeface="Courier"/>
              </a:rPr>
              <a:t>#each </a:t>
            </a:r>
            <a:r>
              <a:rPr lang="en-US"/>
              <a:t>key/value pair as a two-element array</a:t>
            </a:r>
          </a:p>
          <a:p>
            <a:pPr lvl="1">
              <a:buNone/>
            </a:pPr>
            <a:endParaRPr lang="en-US"/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 = %w(car truck bike)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["car", "truck", "bike"]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v_names.each do |vehicle|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?&gt; puts vehicle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end</a:t>
            </a:r>
          </a:p>
          <a:p>
            <a:pPr lvl="1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10079</TotalTime>
  <Words>1015</Words>
  <Application>Microsoft Macintosh PowerPoint</Application>
  <PresentationFormat>On-screen Show (4:3)</PresentationFormat>
  <Paragraphs>146</Paragraphs>
  <Slides>18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Enumerable</vt:lpstr>
      <vt:lpstr>Why Use Enumerables</vt:lpstr>
      <vt:lpstr>What does Enumerable Mean?</vt:lpstr>
      <vt:lpstr>Mixing in Enumerable</vt:lpstr>
      <vt:lpstr>View all Classes Mixing in Enumerable</vt:lpstr>
      <vt:lpstr>Slide 6</vt:lpstr>
      <vt:lpstr>Test an Instance or Class </vt:lpstr>
      <vt:lpstr>Enumerable Methods</vt:lpstr>
      <vt:lpstr>each</vt:lpstr>
      <vt:lpstr>map</vt:lpstr>
      <vt:lpstr>grep</vt:lpstr>
      <vt:lpstr>find</vt:lpstr>
      <vt:lpstr>all?</vt:lpstr>
      <vt:lpstr>any?</vt:lpstr>
      <vt:lpstr>Working with Complex Data</vt:lpstr>
      <vt:lpstr>inject</vt:lpstr>
      <vt:lpstr>Complex Operations</vt:lpstr>
      <vt:lpstr>Complex Operations Continued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Liah</dc:creator>
  <cp:lastModifiedBy>Sarah Allen</cp:lastModifiedBy>
  <cp:revision>41</cp:revision>
  <cp:lastPrinted>2010-01-26T02:06:48Z</cp:lastPrinted>
  <dcterms:created xsi:type="dcterms:W3CDTF">2010-08-04T14:13:11Z</dcterms:created>
  <dcterms:modified xsi:type="dcterms:W3CDTF">2010-08-04T14:14:19Z</dcterms:modified>
</cp:coreProperties>
</file>