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C37F2-56C8-43B4-91CE-CE5DC0781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1DDD12-310C-47B7-8A05-FA144C0F1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5A65B3-8CBF-44DB-BC63-7F36BC424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F85F-3F2F-4C67-BD49-290AAC345FA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6F3E1-A134-4326-A903-AC024970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E7786-0AEF-44AC-BA44-E435A7E2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4009-AE25-43B6-B2EC-49AC66BB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3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2122A-A0D5-4491-B134-DF783FA6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6164E5-4318-4BE2-BDE1-A8A32F4D8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86A01-3FA0-4DC1-98B9-3A8A907F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F85F-3F2F-4C67-BD49-290AAC345FA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C3AD2-3142-4C2B-9678-5A759DAB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D62E7-DF4B-4790-8124-1354A37E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4009-AE25-43B6-B2EC-49AC66BB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49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246A21-E7F5-4044-8A53-EC3A6067F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769CFD-DD3E-4B34-8CC3-2FD8D51EC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ECCDD-7975-44C6-8B45-9CE0B6D35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F85F-3F2F-4C67-BD49-290AAC345FA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B194F1-ACD4-40DD-93CB-727404F0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628E58-CDC7-4424-B7FF-514FCE26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4009-AE25-43B6-B2EC-49AC66BB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84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D739E-DE16-4192-B64B-4D9256B8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92DC65-A4B0-4DB8-8FFE-CB8EFA426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7FA422-0D2A-4199-A8D0-72165D24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F85F-3F2F-4C67-BD49-290AAC345FA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8BE53-2622-41CD-8B37-92EF2A65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59A6C9-7CBE-446A-89CB-6BCA20FC9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4009-AE25-43B6-B2EC-49AC66BB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72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CA8BE-359F-45C0-9370-31B05CDDD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CAED01-839B-43A3-87B0-0845276C9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221D3-841B-4C8D-936A-BF0B1742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F85F-3F2F-4C67-BD49-290AAC345FA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B63DBE-C554-451E-A7F0-FEF7EDC2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C904EC-AFB8-46A3-AB55-479BA852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4009-AE25-43B6-B2EC-49AC66BB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24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CADA3-50C0-4B6F-BB5C-03705C5B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29DE2-EBF6-451B-A1BB-5062282A5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12CA5E-E512-40F2-AC47-D3FEC78DE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9C90AE-2942-4976-B88A-762D36A8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F85F-3F2F-4C67-BD49-290AAC345FA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32A305-1AA9-4FE5-83DD-4E3907C9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1B06FE-F021-4DA1-A1EC-52EE733B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4009-AE25-43B6-B2EC-49AC66BB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8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4AD04-B7F5-4D7C-9351-5DADD4006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43C80B-E16E-4167-9044-4712424BF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F002EC-FCAF-4F4B-BAD7-8D3D437CF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C8B2AA-8569-422C-AF85-4E3694750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755983-79B7-4734-B1AA-FB3F0FF74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4AF7E7-3E6E-448C-A0EC-ABBC5174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F85F-3F2F-4C67-BD49-290AAC345FA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297421-0D20-4EB1-801C-FD134CBE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0EF437-F67F-44E8-BEE1-25A29621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4009-AE25-43B6-B2EC-49AC66BB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87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D15EA-DEEE-42CE-A0E9-6F50D4AA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F1B81F-FADA-40C2-9303-0EC1BAB2F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F85F-3F2F-4C67-BD49-290AAC345FA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E415C9-C231-410C-B77D-73D49733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461191-3182-41F1-B213-C2D7A7F3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4009-AE25-43B6-B2EC-49AC66BB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35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4A2F28-F9B4-49EF-86D9-F38B725A3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F85F-3F2F-4C67-BD49-290AAC345FA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32B759-4E0D-4903-8675-A350A515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D702AF-95F9-446A-BF55-64B3827E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4009-AE25-43B6-B2EC-49AC66BB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86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E560A-9752-4AB8-A067-82293F1A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DBCD57-11D0-4548-AD89-50250C477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F4038B-E137-47A0-9446-FF35AF85F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0E7B11-D05D-44A8-81D9-FCB9011D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F85F-3F2F-4C67-BD49-290AAC345FA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0547D8-CA0A-4BE4-851E-667D5582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53F78A-F354-48A3-86AC-5DAC0CE0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4009-AE25-43B6-B2EC-49AC66BB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58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DBB52-3CB9-4694-BDAC-F7911994E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3E4DD1-8A2B-415A-8DC2-C1DC47184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CD0BFC-39BB-4234-AE80-8ED399AB8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E7314F-7002-44CC-81C5-B1E6D945B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F85F-3F2F-4C67-BD49-290AAC345FA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B52437-FCEB-4E9A-AED0-C252A738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2F1D13-E24E-466E-BB2A-8887775A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4009-AE25-43B6-B2EC-49AC66BB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8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79DD7F-DE49-40D0-A8AD-DF8406BA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3BFC47-9EA5-4612-9E70-39BC2AE8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06EFC-50A5-4AB7-A89D-987FF4FB5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4F85F-3F2F-4C67-BD49-290AAC345FA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855D8-D853-412D-9129-D396C6417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C7A9C-616C-4D0B-AED0-858F12705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04009-AE25-43B6-B2EC-49AC66BB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69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BBD92D-BB03-453E-A7C8-5ADE4BB9B5F5}"/>
              </a:ext>
            </a:extLst>
          </p:cNvPr>
          <p:cNvSpPr txBox="1"/>
          <p:nvPr/>
        </p:nvSpPr>
        <p:spPr>
          <a:xfrm>
            <a:off x="365760" y="281354"/>
            <a:ext cx="503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0C4AC8-C392-4532-AC5D-B9620241611E}"/>
              </a:ext>
            </a:extLst>
          </p:cNvPr>
          <p:cNvSpPr/>
          <p:nvPr/>
        </p:nvSpPr>
        <p:spPr>
          <a:xfrm>
            <a:off x="1589649" y="1378634"/>
            <a:ext cx="2011680" cy="39108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450161A-0428-4B1F-9024-F1154E314AEF}"/>
              </a:ext>
            </a:extLst>
          </p:cNvPr>
          <p:cNvCxnSpPr/>
          <p:nvPr/>
        </p:nvCxnSpPr>
        <p:spPr>
          <a:xfrm>
            <a:off x="1589649" y="1378634"/>
            <a:ext cx="0" cy="39108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6ECB08C-4915-49A1-A682-1B09E9AD96B1}"/>
              </a:ext>
            </a:extLst>
          </p:cNvPr>
          <p:cNvCxnSpPr>
            <a:cxnSpLocks/>
          </p:cNvCxnSpPr>
          <p:nvPr/>
        </p:nvCxnSpPr>
        <p:spPr>
          <a:xfrm flipH="1">
            <a:off x="1589648" y="5289452"/>
            <a:ext cx="20116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7C20D75-0F02-419B-9E46-10CD021CA70D}"/>
              </a:ext>
            </a:extLst>
          </p:cNvPr>
          <p:cNvCxnSpPr/>
          <p:nvPr/>
        </p:nvCxnSpPr>
        <p:spPr>
          <a:xfrm>
            <a:off x="3584916" y="1378634"/>
            <a:ext cx="0" cy="39108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AF2C202-36E5-486C-B673-8BBDE4547941}"/>
              </a:ext>
            </a:extLst>
          </p:cNvPr>
          <p:cNvCxnSpPr/>
          <p:nvPr/>
        </p:nvCxnSpPr>
        <p:spPr>
          <a:xfrm>
            <a:off x="1589648" y="4572001"/>
            <a:ext cx="1995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82B373-26CA-4BB0-A8BC-48A777ED2193}"/>
              </a:ext>
            </a:extLst>
          </p:cNvPr>
          <p:cNvCxnSpPr/>
          <p:nvPr/>
        </p:nvCxnSpPr>
        <p:spPr>
          <a:xfrm>
            <a:off x="1601370" y="3880338"/>
            <a:ext cx="1995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0BA5662-B2B9-4F1E-88F2-F99BED0DE554}"/>
              </a:ext>
            </a:extLst>
          </p:cNvPr>
          <p:cNvSpPr txBox="1"/>
          <p:nvPr/>
        </p:nvSpPr>
        <p:spPr>
          <a:xfrm>
            <a:off x="3892059" y="1296015"/>
            <a:ext cx="626481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데이터를 일시적으로 저장하기 위해 사용하는 자료구조</a:t>
            </a:r>
            <a:r>
              <a:rPr lang="en-US" altLang="ko-KR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후입선출</a:t>
            </a:r>
            <a:r>
              <a:rPr lang="en-US" altLang="ko-KR" dirty="0"/>
              <a:t>(Last In First Out)</a:t>
            </a:r>
            <a:r>
              <a:rPr lang="ko-KR" altLang="en-US" dirty="0"/>
              <a:t>이 특징이다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8EF7D8-D7B4-4161-87F3-353D875A23D0}"/>
              </a:ext>
            </a:extLst>
          </p:cNvPr>
          <p:cNvSpPr txBox="1"/>
          <p:nvPr/>
        </p:nvSpPr>
        <p:spPr>
          <a:xfrm>
            <a:off x="614287" y="4735455"/>
            <a:ext cx="170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bottom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785342-6467-4A00-AB9D-1037C64D1063}"/>
              </a:ext>
            </a:extLst>
          </p:cNvPr>
          <p:cNvSpPr txBox="1"/>
          <p:nvPr/>
        </p:nvSpPr>
        <p:spPr>
          <a:xfrm>
            <a:off x="445478" y="3906886"/>
            <a:ext cx="170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2384E4-8BAF-4F4D-B156-AC6959D58BBC}"/>
              </a:ext>
            </a:extLst>
          </p:cNvPr>
          <p:cNvSpPr txBox="1"/>
          <p:nvPr/>
        </p:nvSpPr>
        <p:spPr>
          <a:xfrm>
            <a:off x="4787700" y="4172477"/>
            <a:ext cx="5200362" cy="6463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Bottom(</a:t>
            </a:r>
            <a:r>
              <a:rPr lang="ko-KR" altLang="en-US" dirty="0"/>
              <a:t>바닥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스택의 가장 밑 부분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82AF3F-9FA1-49DC-8818-4562A1BA5936}"/>
              </a:ext>
            </a:extLst>
          </p:cNvPr>
          <p:cNvSpPr txBox="1"/>
          <p:nvPr/>
        </p:nvSpPr>
        <p:spPr>
          <a:xfrm>
            <a:off x="4787699" y="5104787"/>
            <a:ext cx="5200363" cy="6463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Top(</a:t>
            </a:r>
            <a:r>
              <a:rPr lang="ko-KR" altLang="en-US" dirty="0"/>
              <a:t>꼭대기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스택의 가장 위의 부분</a:t>
            </a:r>
            <a:r>
              <a:rPr lang="en-US" altLang="ko-KR" dirty="0"/>
              <a:t>(pop</a:t>
            </a:r>
            <a:r>
              <a:rPr lang="ko-KR" altLang="en-US" dirty="0"/>
              <a:t>이 이루어지는 부분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57B5E0-D5B4-4027-81E6-A9DA54316CFE}"/>
              </a:ext>
            </a:extLst>
          </p:cNvPr>
          <p:cNvSpPr txBox="1"/>
          <p:nvPr/>
        </p:nvSpPr>
        <p:spPr>
          <a:xfrm>
            <a:off x="4787699" y="2379821"/>
            <a:ext cx="5200362" cy="6463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push(</a:t>
            </a:r>
            <a:r>
              <a:rPr lang="ko-KR" altLang="en-US" dirty="0"/>
              <a:t>쌓기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스택에 요소를 넣는 행위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5F228E-077E-40B8-92ED-D6CB2F4CC085}"/>
              </a:ext>
            </a:extLst>
          </p:cNvPr>
          <p:cNvSpPr txBox="1"/>
          <p:nvPr/>
        </p:nvSpPr>
        <p:spPr>
          <a:xfrm>
            <a:off x="4787699" y="3260555"/>
            <a:ext cx="5200362" cy="6463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Pop(</a:t>
            </a:r>
            <a:r>
              <a:rPr lang="ko-KR" altLang="en-US" dirty="0"/>
              <a:t>꺼내기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스택에서 요소를 꺼내는 행위</a:t>
            </a:r>
            <a:r>
              <a:rPr lang="en-US" altLang="ko-KR" dirty="0"/>
              <a:t>(</a:t>
            </a:r>
            <a:r>
              <a:rPr lang="ko-KR" altLang="en-US" dirty="0"/>
              <a:t>스택에서 삭제됨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207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BBD92D-BB03-453E-A7C8-5ADE4BB9B5F5}"/>
              </a:ext>
            </a:extLst>
          </p:cNvPr>
          <p:cNvSpPr txBox="1"/>
          <p:nvPr/>
        </p:nvSpPr>
        <p:spPr>
          <a:xfrm>
            <a:off x="365760" y="281354"/>
            <a:ext cx="5036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계산기 만들기</a:t>
            </a:r>
            <a:endParaRPr lang="en-US" altLang="ko-KR" dirty="0"/>
          </a:p>
          <a:p>
            <a:r>
              <a:rPr lang="ko-KR" altLang="en-US" dirty="0"/>
              <a:t>중위 표기법 </a:t>
            </a:r>
            <a:r>
              <a:rPr lang="en-US" altLang="ko-KR" dirty="0"/>
              <a:t>vs </a:t>
            </a:r>
            <a:r>
              <a:rPr lang="ko-KR" altLang="en-US" dirty="0"/>
              <a:t>후위 표기법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675E4-B46B-4EE9-AB83-D7423A2321D6}"/>
              </a:ext>
            </a:extLst>
          </p:cNvPr>
          <p:cNvSpPr txBox="1"/>
          <p:nvPr/>
        </p:nvSpPr>
        <p:spPr>
          <a:xfrm>
            <a:off x="365760" y="1547447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exp : </a:t>
            </a:r>
            <a:r>
              <a:rPr lang="ko-KR" altLang="en-US" dirty="0"/>
              <a:t>인간이 입력한 중위 표현식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D915E-B3F4-41D9-A763-315D8D58CA89}"/>
              </a:ext>
            </a:extLst>
          </p:cNvPr>
          <p:cNvSpPr txBox="1"/>
          <p:nvPr/>
        </p:nvSpPr>
        <p:spPr>
          <a:xfrm>
            <a:off x="6274191" y="1547447"/>
            <a:ext cx="572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 : </a:t>
            </a:r>
            <a:r>
              <a:rPr lang="ko-KR" altLang="en-US" dirty="0"/>
              <a:t>후위표기법으로 바꾼 결과를 저장해줄 문자 배열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4FD26C-6CD1-439A-80B2-86F2DB09DC69}"/>
              </a:ext>
            </a:extLst>
          </p:cNvPr>
          <p:cNvCxnSpPr/>
          <p:nvPr/>
        </p:nvCxnSpPr>
        <p:spPr>
          <a:xfrm>
            <a:off x="4192172" y="1732113"/>
            <a:ext cx="17303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1893C7-221F-4AD0-89DB-E49527668CDD}"/>
              </a:ext>
            </a:extLst>
          </p:cNvPr>
          <p:cNvSpPr txBox="1"/>
          <p:nvPr/>
        </p:nvSpPr>
        <p:spPr>
          <a:xfrm>
            <a:off x="365760" y="2459597"/>
            <a:ext cx="3953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3+7*2/2+1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D0282-135B-455D-BC97-FE511B0768AB}"/>
              </a:ext>
            </a:extLst>
          </p:cNvPr>
          <p:cNvSpPr txBox="1"/>
          <p:nvPr/>
        </p:nvSpPr>
        <p:spPr>
          <a:xfrm>
            <a:off x="629772" y="5500788"/>
            <a:ext cx="3953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res</a:t>
            </a:r>
            <a:r>
              <a:rPr lang="ko-KR" altLang="en-US" sz="2800" dirty="0"/>
              <a:t> </a:t>
            </a:r>
            <a:r>
              <a:rPr lang="en-US" altLang="ko-KR" sz="2800" dirty="0"/>
              <a:t>:</a:t>
            </a:r>
            <a:r>
              <a:rPr lang="ko-KR" altLang="en-US" sz="2800" dirty="0"/>
              <a:t> </a:t>
            </a:r>
            <a:r>
              <a:rPr lang="en-US" altLang="ko-KR" sz="2800" dirty="0"/>
              <a:t>372*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F295EA-88A1-4232-B859-E0F3D2FB80FE}"/>
              </a:ext>
            </a:extLst>
          </p:cNvPr>
          <p:cNvSpPr/>
          <p:nvPr/>
        </p:nvSpPr>
        <p:spPr>
          <a:xfrm>
            <a:off x="365760" y="2250831"/>
            <a:ext cx="11460480" cy="432581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98F0D19-BFE8-404A-8AEE-325F1F1D70F5}"/>
              </a:ext>
            </a:extLst>
          </p:cNvPr>
          <p:cNvGrpSpPr/>
          <p:nvPr/>
        </p:nvGrpSpPr>
        <p:grpSpPr>
          <a:xfrm>
            <a:off x="4318782" y="3705692"/>
            <a:ext cx="1160584" cy="2436992"/>
            <a:chOff x="3186331" y="2507331"/>
            <a:chExt cx="2011681" cy="391081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D711211-B907-48F5-83A8-920F226F03CD}"/>
                </a:ext>
              </a:extLst>
            </p:cNvPr>
            <p:cNvSpPr/>
            <p:nvPr/>
          </p:nvSpPr>
          <p:spPr>
            <a:xfrm>
              <a:off x="3186332" y="2507331"/>
              <a:ext cx="2011680" cy="39108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4529337-8937-4930-ACC2-51FDB227F18F}"/>
                </a:ext>
              </a:extLst>
            </p:cNvPr>
            <p:cNvCxnSpPr>
              <a:cxnSpLocks/>
            </p:cNvCxnSpPr>
            <p:nvPr/>
          </p:nvCxnSpPr>
          <p:spPr>
            <a:xfrm>
              <a:off x="3186332" y="2507331"/>
              <a:ext cx="0" cy="39108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29E3E06-80FA-421D-89CD-7DD896E271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331" y="6418149"/>
              <a:ext cx="20116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D9AC19D-CA09-4705-88B5-3A572ACD5B67}"/>
                </a:ext>
              </a:extLst>
            </p:cNvPr>
            <p:cNvCxnSpPr>
              <a:cxnSpLocks/>
            </p:cNvCxnSpPr>
            <p:nvPr/>
          </p:nvCxnSpPr>
          <p:spPr>
            <a:xfrm>
              <a:off x="5181599" y="2507331"/>
              <a:ext cx="0" cy="39108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C0CCF75-4582-4B96-98A8-0E6C44D797D1}"/>
                </a:ext>
              </a:extLst>
            </p:cNvPr>
            <p:cNvCxnSpPr>
              <a:cxnSpLocks/>
            </p:cNvCxnSpPr>
            <p:nvPr/>
          </p:nvCxnSpPr>
          <p:spPr>
            <a:xfrm>
              <a:off x="3186331" y="5700698"/>
              <a:ext cx="19952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1F67EFA-46D2-4AE1-AA6C-E4D3F9A0F270}"/>
                </a:ext>
              </a:extLst>
            </p:cNvPr>
            <p:cNvCxnSpPr>
              <a:cxnSpLocks/>
            </p:cNvCxnSpPr>
            <p:nvPr/>
          </p:nvCxnSpPr>
          <p:spPr>
            <a:xfrm>
              <a:off x="3198053" y="5009035"/>
              <a:ext cx="19952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4848C4C-9CCA-42A2-B185-2949E3306757}"/>
              </a:ext>
            </a:extLst>
          </p:cNvPr>
          <p:cNvSpPr txBox="1"/>
          <p:nvPr/>
        </p:nvSpPr>
        <p:spPr>
          <a:xfrm>
            <a:off x="4768948" y="5679953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1609C-586E-41A1-927F-42BAABFB3B22}"/>
              </a:ext>
            </a:extLst>
          </p:cNvPr>
          <p:cNvSpPr txBox="1"/>
          <p:nvPr/>
        </p:nvSpPr>
        <p:spPr>
          <a:xfrm>
            <a:off x="3918336" y="2435496"/>
            <a:ext cx="80810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연산자가 나왔다면 스택을 확인한다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2-2.</a:t>
            </a:r>
            <a:r>
              <a:rPr lang="ko-KR" altLang="en-US" dirty="0"/>
              <a:t>이때 스택에 있는 연산자가 본인보다 우선순위가 높거나 갖다면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/>
              <a:t>자신보다 우선순위가 낮은 연산자 전까지 </a:t>
            </a:r>
            <a:r>
              <a:rPr lang="en-US" altLang="ko-KR" dirty="0"/>
              <a:t>pop</a:t>
            </a:r>
            <a:r>
              <a:rPr lang="ko-KR" altLang="en-US" dirty="0"/>
              <a:t>하여 </a:t>
            </a:r>
            <a:r>
              <a:rPr lang="en-US" altLang="ko-KR" dirty="0"/>
              <a:t>res</a:t>
            </a:r>
            <a:r>
              <a:rPr lang="ko-KR" altLang="en-US" dirty="0"/>
              <a:t>에 담아주고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/>
              <a:t>본인은 스택에 </a:t>
            </a:r>
            <a:r>
              <a:rPr lang="en-US" altLang="ko-KR" dirty="0"/>
              <a:t>push </a:t>
            </a:r>
            <a:r>
              <a:rPr lang="ko-KR" altLang="en-US" dirty="0"/>
              <a:t>한다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23EFF0-7043-40ED-8DC4-CDED6E306732}"/>
              </a:ext>
            </a:extLst>
          </p:cNvPr>
          <p:cNvSpPr txBox="1"/>
          <p:nvPr/>
        </p:nvSpPr>
        <p:spPr>
          <a:xfrm>
            <a:off x="4768948" y="5303478"/>
            <a:ext cx="70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44399B0-09A8-4054-9321-0397818DDBE7}"/>
              </a:ext>
            </a:extLst>
          </p:cNvPr>
          <p:cNvCxnSpPr>
            <a:cxnSpLocks/>
          </p:cNvCxnSpPr>
          <p:nvPr/>
        </p:nvCxnSpPr>
        <p:spPr>
          <a:xfrm flipH="1">
            <a:off x="2419646" y="5499678"/>
            <a:ext cx="1412394" cy="19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954E28C-6DEE-4CAC-8A95-7222F893D00D}"/>
              </a:ext>
            </a:extLst>
          </p:cNvPr>
          <p:cNvCxnSpPr/>
          <p:nvPr/>
        </p:nvCxnSpPr>
        <p:spPr>
          <a:xfrm>
            <a:off x="2532185" y="2982817"/>
            <a:ext cx="2447778" cy="2320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F68658C-1FC3-4296-81C9-3CE33A9F54E5}"/>
              </a:ext>
            </a:extLst>
          </p:cNvPr>
          <p:cNvSpPr txBox="1"/>
          <p:nvPr/>
        </p:nvSpPr>
        <p:spPr>
          <a:xfrm>
            <a:off x="3946638" y="5315012"/>
            <a:ext cx="70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DBDD77-6FBF-4983-A542-1FAC2D8682FD}"/>
              </a:ext>
            </a:extLst>
          </p:cNvPr>
          <p:cNvSpPr txBox="1"/>
          <p:nvPr/>
        </p:nvSpPr>
        <p:spPr>
          <a:xfrm>
            <a:off x="629772" y="2501276"/>
            <a:ext cx="395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exp 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276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BBD92D-BB03-453E-A7C8-5ADE4BB9B5F5}"/>
              </a:ext>
            </a:extLst>
          </p:cNvPr>
          <p:cNvSpPr txBox="1"/>
          <p:nvPr/>
        </p:nvSpPr>
        <p:spPr>
          <a:xfrm>
            <a:off x="365760" y="281354"/>
            <a:ext cx="5036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계산기 만들기</a:t>
            </a:r>
            <a:endParaRPr lang="en-US" altLang="ko-KR" dirty="0"/>
          </a:p>
          <a:p>
            <a:r>
              <a:rPr lang="ko-KR" altLang="en-US" dirty="0"/>
              <a:t>중위 표기법 </a:t>
            </a:r>
            <a:r>
              <a:rPr lang="en-US" altLang="ko-KR" dirty="0"/>
              <a:t>vs </a:t>
            </a:r>
            <a:r>
              <a:rPr lang="ko-KR" altLang="en-US" dirty="0"/>
              <a:t>후위 표기법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675E4-B46B-4EE9-AB83-D7423A2321D6}"/>
              </a:ext>
            </a:extLst>
          </p:cNvPr>
          <p:cNvSpPr txBox="1"/>
          <p:nvPr/>
        </p:nvSpPr>
        <p:spPr>
          <a:xfrm>
            <a:off x="365760" y="1547447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exp : </a:t>
            </a:r>
            <a:r>
              <a:rPr lang="ko-KR" altLang="en-US" dirty="0"/>
              <a:t>인간이 입력한 중위 표현식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D915E-B3F4-41D9-A763-315D8D58CA89}"/>
              </a:ext>
            </a:extLst>
          </p:cNvPr>
          <p:cNvSpPr txBox="1"/>
          <p:nvPr/>
        </p:nvSpPr>
        <p:spPr>
          <a:xfrm>
            <a:off x="6274191" y="1547447"/>
            <a:ext cx="572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 : </a:t>
            </a:r>
            <a:r>
              <a:rPr lang="ko-KR" altLang="en-US" dirty="0"/>
              <a:t>후위표기법으로 바꾼 결과를 저장해줄 문자 배열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4FD26C-6CD1-439A-80B2-86F2DB09DC69}"/>
              </a:ext>
            </a:extLst>
          </p:cNvPr>
          <p:cNvCxnSpPr/>
          <p:nvPr/>
        </p:nvCxnSpPr>
        <p:spPr>
          <a:xfrm>
            <a:off x="4192172" y="1732113"/>
            <a:ext cx="17303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1893C7-221F-4AD0-89DB-E49527668CDD}"/>
              </a:ext>
            </a:extLst>
          </p:cNvPr>
          <p:cNvSpPr txBox="1"/>
          <p:nvPr/>
        </p:nvSpPr>
        <p:spPr>
          <a:xfrm>
            <a:off x="365760" y="2459597"/>
            <a:ext cx="3953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3+7*2/2+1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D0282-135B-455D-BC97-FE511B0768AB}"/>
              </a:ext>
            </a:extLst>
          </p:cNvPr>
          <p:cNvSpPr txBox="1"/>
          <p:nvPr/>
        </p:nvSpPr>
        <p:spPr>
          <a:xfrm>
            <a:off x="629772" y="5500788"/>
            <a:ext cx="3953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res</a:t>
            </a:r>
            <a:r>
              <a:rPr lang="ko-KR" altLang="en-US" sz="2800" dirty="0"/>
              <a:t> </a:t>
            </a:r>
            <a:r>
              <a:rPr lang="en-US" altLang="ko-KR" sz="2800" dirty="0"/>
              <a:t>:</a:t>
            </a:r>
            <a:r>
              <a:rPr lang="ko-KR" altLang="en-US" sz="2800" dirty="0"/>
              <a:t> </a:t>
            </a:r>
            <a:r>
              <a:rPr lang="en-US" altLang="ko-KR" sz="2800" dirty="0"/>
              <a:t>372*2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F295EA-88A1-4232-B859-E0F3D2FB80FE}"/>
              </a:ext>
            </a:extLst>
          </p:cNvPr>
          <p:cNvSpPr/>
          <p:nvPr/>
        </p:nvSpPr>
        <p:spPr>
          <a:xfrm>
            <a:off x="365760" y="2250831"/>
            <a:ext cx="11460480" cy="432581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98F0D19-BFE8-404A-8AEE-325F1F1D70F5}"/>
              </a:ext>
            </a:extLst>
          </p:cNvPr>
          <p:cNvGrpSpPr/>
          <p:nvPr/>
        </p:nvGrpSpPr>
        <p:grpSpPr>
          <a:xfrm>
            <a:off x="4318782" y="3705692"/>
            <a:ext cx="1160584" cy="2436992"/>
            <a:chOff x="3186331" y="2507331"/>
            <a:chExt cx="2011681" cy="391081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D711211-B907-48F5-83A8-920F226F03CD}"/>
                </a:ext>
              </a:extLst>
            </p:cNvPr>
            <p:cNvSpPr/>
            <p:nvPr/>
          </p:nvSpPr>
          <p:spPr>
            <a:xfrm>
              <a:off x="3186332" y="2507331"/>
              <a:ext cx="2011680" cy="39108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4529337-8937-4930-ACC2-51FDB227F18F}"/>
                </a:ext>
              </a:extLst>
            </p:cNvPr>
            <p:cNvCxnSpPr>
              <a:cxnSpLocks/>
            </p:cNvCxnSpPr>
            <p:nvPr/>
          </p:nvCxnSpPr>
          <p:spPr>
            <a:xfrm>
              <a:off x="3186332" y="2507331"/>
              <a:ext cx="0" cy="39108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29E3E06-80FA-421D-89CD-7DD896E271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331" y="6418149"/>
              <a:ext cx="20116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D9AC19D-CA09-4705-88B5-3A572ACD5B67}"/>
                </a:ext>
              </a:extLst>
            </p:cNvPr>
            <p:cNvCxnSpPr>
              <a:cxnSpLocks/>
            </p:cNvCxnSpPr>
            <p:nvPr/>
          </p:nvCxnSpPr>
          <p:spPr>
            <a:xfrm>
              <a:off x="5181599" y="2507331"/>
              <a:ext cx="0" cy="39108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C0CCF75-4582-4B96-98A8-0E6C44D797D1}"/>
                </a:ext>
              </a:extLst>
            </p:cNvPr>
            <p:cNvCxnSpPr>
              <a:cxnSpLocks/>
            </p:cNvCxnSpPr>
            <p:nvPr/>
          </p:nvCxnSpPr>
          <p:spPr>
            <a:xfrm>
              <a:off x="3186331" y="5700698"/>
              <a:ext cx="19952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1F67EFA-46D2-4AE1-AA6C-E4D3F9A0F270}"/>
                </a:ext>
              </a:extLst>
            </p:cNvPr>
            <p:cNvCxnSpPr>
              <a:cxnSpLocks/>
            </p:cNvCxnSpPr>
            <p:nvPr/>
          </p:nvCxnSpPr>
          <p:spPr>
            <a:xfrm>
              <a:off x="3198053" y="5009035"/>
              <a:ext cx="19952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4848C4C-9CCA-42A2-B185-2949E3306757}"/>
              </a:ext>
            </a:extLst>
          </p:cNvPr>
          <p:cNvSpPr txBox="1"/>
          <p:nvPr/>
        </p:nvSpPr>
        <p:spPr>
          <a:xfrm>
            <a:off x="4768948" y="5679953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23EFF0-7043-40ED-8DC4-CDED6E306732}"/>
              </a:ext>
            </a:extLst>
          </p:cNvPr>
          <p:cNvSpPr txBox="1"/>
          <p:nvPr/>
        </p:nvSpPr>
        <p:spPr>
          <a:xfrm>
            <a:off x="4768948" y="5303478"/>
            <a:ext cx="70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44399B0-09A8-4054-9321-0397818DDBE7}"/>
              </a:ext>
            </a:extLst>
          </p:cNvPr>
          <p:cNvCxnSpPr>
            <a:cxnSpLocks/>
          </p:cNvCxnSpPr>
          <p:nvPr/>
        </p:nvCxnSpPr>
        <p:spPr>
          <a:xfrm flipH="1">
            <a:off x="2342271" y="2982817"/>
            <a:ext cx="330591" cy="259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42F9883-558C-419B-9237-AD0D4DF99C26}"/>
              </a:ext>
            </a:extLst>
          </p:cNvPr>
          <p:cNvSpPr txBox="1"/>
          <p:nvPr/>
        </p:nvSpPr>
        <p:spPr>
          <a:xfrm>
            <a:off x="3918336" y="2459596"/>
            <a:ext cx="381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숫자가 나오면 바로 </a:t>
            </a:r>
            <a:r>
              <a:rPr lang="en-US" altLang="ko-KR" dirty="0"/>
              <a:t>res</a:t>
            </a:r>
            <a:r>
              <a:rPr lang="ko-KR" altLang="en-US" dirty="0"/>
              <a:t>에 담아준다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82F679-E514-4293-B00E-C87609FFEB41}"/>
              </a:ext>
            </a:extLst>
          </p:cNvPr>
          <p:cNvSpPr txBox="1"/>
          <p:nvPr/>
        </p:nvSpPr>
        <p:spPr>
          <a:xfrm>
            <a:off x="629772" y="2501276"/>
            <a:ext cx="395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exp 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381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BBD92D-BB03-453E-A7C8-5ADE4BB9B5F5}"/>
              </a:ext>
            </a:extLst>
          </p:cNvPr>
          <p:cNvSpPr txBox="1"/>
          <p:nvPr/>
        </p:nvSpPr>
        <p:spPr>
          <a:xfrm>
            <a:off x="365760" y="281354"/>
            <a:ext cx="5036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계산기 만들기</a:t>
            </a:r>
            <a:endParaRPr lang="en-US" altLang="ko-KR" dirty="0"/>
          </a:p>
          <a:p>
            <a:r>
              <a:rPr lang="ko-KR" altLang="en-US" dirty="0"/>
              <a:t>중위 표기법 </a:t>
            </a:r>
            <a:r>
              <a:rPr lang="en-US" altLang="ko-KR" dirty="0"/>
              <a:t>vs </a:t>
            </a:r>
            <a:r>
              <a:rPr lang="ko-KR" altLang="en-US" dirty="0"/>
              <a:t>후위 표기법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675E4-B46B-4EE9-AB83-D7423A2321D6}"/>
              </a:ext>
            </a:extLst>
          </p:cNvPr>
          <p:cNvSpPr txBox="1"/>
          <p:nvPr/>
        </p:nvSpPr>
        <p:spPr>
          <a:xfrm>
            <a:off x="365760" y="1547447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exp : </a:t>
            </a:r>
            <a:r>
              <a:rPr lang="ko-KR" altLang="en-US" dirty="0"/>
              <a:t>인간이 입력한 중위 표현식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D915E-B3F4-41D9-A763-315D8D58CA89}"/>
              </a:ext>
            </a:extLst>
          </p:cNvPr>
          <p:cNvSpPr txBox="1"/>
          <p:nvPr/>
        </p:nvSpPr>
        <p:spPr>
          <a:xfrm>
            <a:off x="6274191" y="1547447"/>
            <a:ext cx="572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 : </a:t>
            </a:r>
            <a:r>
              <a:rPr lang="ko-KR" altLang="en-US" dirty="0"/>
              <a:t>후위표기법으로 바꾼 결과를 저장해줄 문자 배열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4FD26C-6CD1-439A-80B2-86F2DB09DC69}"/>
              </a:ext>
            </a:extLst>
          </p:cNvPr>
          <p:cNvCxnSpPr/>
          <p:nvPr/>
        </p:nvCxnSpPr>
        <p:spPr>
          <a:xfrm>
            <a:off x="4192172" y="1732113"/>
            <a:ext cx="17303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1893C7-221F-4AD0-89DB-E49527668CDD}"/>
              </a:ext>
            </a:extLst>
          </p:cNvPr>
          <p:cNvSpPr txBox="1"/>
          <p:nvPr/>
        </p:nvSpPr>
        <p:spPr>
          <a:xfrm>
            <a:off x="365760" y="2459597"/>
            <a:ext cx="3953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3+7*2/2+1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D0282-135B-455D-BC97-FE511B0768AB}"/>
              </a:ext>
            </a:extLst>
          </p:cNvPr>
          <p:cNvSpPr txBox="1"/>
          <p:nvPr/>
        </p:nvSpPr>
        <p:spPr>
          <a:xfrm>
            <a:off x="629772" y="5500788"/>
            <a:ext cx="3953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res</a:t>
            </a:r>
            <a:r>
              <a:rPr lang="ko-KR" altLang="en-US" sz="2800" dirty="0"/>
              <a:t> </a:t>
            </a:r>
            <a:r>
              <a:rPr lang="en-US" altLang="ko-KR" sz="2800" dirty="0"/>
              <a:t>:</a:t>
            </a:r>
            <a:r>
              <a:rPr lang="ko-KR" altLang="en-US" sz="2800" dirty="0"/>
              <a:t> </a:t>
            </a:r>
            <a:r>
              <a:rPr lang="en-US" altLang="ko-KR" sz="2800" dirty="0"/>
              <a:t>372*2/+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F295EA-88A1-4232-B859-E0F3D2FB80FE}"/>
              </a:ext>
            </a:extLst>
          </p:cNvPr>
          <p:cNvSpPr/>
          <p:nvPr/>
        </p:nvSpPr>
        <p:spPr>
          <a:xfrm>
            <a:off x="365760" y="2250831"/>
            <a:ext cx="11460480" cy="432581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98F0D19-BFE8-404A-8AEE-325F1F1D70F5}"/>
              </a:ext>
            </a:extLst>
          </p:cNvPr>
          <p:cNvGrpSpPr/>
          <p:nvPr/>
        </p:nvGrpSpPr>
        <p:grpSpPr>
          <a:xfrm>
            <a:off x="4318782" y="3705692"/>
            <a:ext cx="1160584" cy="2436992"/>
            <a:chOff x="3186331" y="2507331"/>
            <a:chExt cx="2011681" cy="391081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D711211-B907-48F5-83A8-920F226F03CD}"/>
                </a:ext>
              </a:extLst>
            </p:cNvPr>
            <p:cNvSpPr/>
            <p:nvPr/>
          </p:nvSpPr>
          <p:spPr>
            <a:xfrm>
              <a:off x="3186332" y="2507331"/>
              <a:ext cx="2011680" cy="39108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4529337-8937-4930-ACC2-51FDB227F18F}"/>
                </a:ext>
              </a:extLst>
            </p:cNvPr>
            <p:cNvCxnSpPr>
              <a:cxnSpLocks/>
            </p:cNvCxnSpPr>
            <p:nvPr/>
          </p:nvCxnSpPr>
          <p:spPr>
            <a:xfrm>
              <a:off x="3186332" y="2507331"/>
              <a:ext cx="0" cy="39108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29E3E06-80FA-421D-89CD-7DD896E271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331" y="6418149"/>
              <a:ext cx="20116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D9AC19D-CA09-4705-88B5-3A572ACD5B67}"/>
                </a:ext>
              </a:extLst>
            </p:cNvPr>
            <p:cNvCxnSpPr>
              <a:cxnSpLocks/>
            </p:cNvCxnSpPr>
            <p:nvPr/>
          </p:nvCxnSpPr>
          <p:spPr>
            <a:xfrm>
              <a:off x="5181599" y="2507331"/>
              <a:ext cx="0" cy="39108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C0CCF75-4582-4B96-98A8-0E6C44D797D1}"/>
                </a:ext>
              </a:extLst>
            </p:cNvPr>
            <p:cNvCxnSpPr>
              <a:cxnSpLocks/>
            </p:cNvCxnSpPr>
            <p:nvPr/>
          </p:nvCxnSpPr>
          <p:spPr>
            <a:xfrm>
              <a:off x="3186331" y="5700698"/>
              <a:ext cx="19952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1F67EFA-46D2-4AE1-AA6C-E4D3F9A0F270}"/>
                </a:ext>
              </a:extLst>
            </p:cNvPr>
            <p:cNvCxnSpPr>
              <a:cxnSpLocks/>
            </p:cNvCxnSpPr>
            <p:nvPr/>
          </p:nvCxnSpPr>
          <p:spPr>
            <a:xfrm>
              <a:off x="3198053" y="5009035"/>
              <a:ext cx="19952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4848C4C-9CCA-42A2-B185-2949E3306757}"/>
              </a:ext>
            </a:extLst>
          </p:cNvPr>
          <p:cNvSpPr txBox="1"/>
          <p:nvPr/>
        </p:nvSpPr>
        <p:spPr>
          <a:xfrm>
            <a:off x="3927931" y="5666162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23EFF0-7043-40ED-8DC4-CDED6E306732}"/>
              </a:ext>
            </a:extLst>
          </p:cNvPr>
          <p:cNvSpPr txBox="1"/>
          <p:nvPr/>
        </p:nvSpPr>
        <p:spPr>
          <a:xfrm>
            <a:off x="3584826" y="5053654"/>
            <a:ext cx="70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44399B0-09A8-4054-9321-0397818DDBE7}"/>
              </a:ext>
            </a:extLst>
          </p:cNvPr>
          <p:cNvCxnSpPr>
            <a:cxnSpLocks/>
          </p:cNvCxnSpPr>
          <p:nvPr/>
        </p:nvCxnSpPr>
        <p:spPr>
          <a:xfrm>
            <a:off x="2926080" y="2982817"/>
            <a:ext cx="1975022" cy="282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5CB602E-343F-4D9F-884C-5A71CBBBF45A}"/>
              </a:ext>
            </a:extLst>
          </p:cNvPr>
          <p:cNvSpPr txBox="1"/>
          <p:nvPr/>
        </p:nvSpPr>
        <p:spPr>
          <a:xfrm>
            <a:off x="3918336" y="2435496"/>
            <a:ext cx="80810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연산자가 나왔다면 스택을 확인한다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2-2.</a:t>
            </a:r>
            <a:r>
              <a:rPr lang="ko-KR" altLang="en-US" dirty="0"/>
              <a:t>이때 스택에 있는 연산자가 본인보다 우선순위가 높거나 갖다면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/>
              <a:t>자신보다 우선순위가 낮은 연산자 전까지 </a:t>
            </a:r>
            <a:r>
              <a:rPr lang="en-US" altLang="ko-KR" dirty="0"/>
              <a:t>pop</a:t>
            </a:r>
            <a:r>
              <a:rPr lang="ko-KR" altLang="en-US" dirty="0"/>
              <a:t>하여 </a:t>
            </a:r>
            <a:r>
              <a:rPr lang="en-US" altLang="ko-KR" dirty="0"/>
              <a:t>res</a:t>
            </a:r>
            <a:r>
              <a:rPr lang="ko-KR" altLang="en-US" dirty="0"/>
              <a:t>에 담아주고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/>
              <a:t>본인은 스택에 </a:t>
            </a:r>
            <a:r>
              <a:rPr lang="en-US" altLang="ko-KR" dirty="0"/>
              <a:t>push </a:t>
            </a:r>
            <a:r>
              <a:rPr lang="ko-KR" altLang="en-US" dirty="0"/>
              <a:t>한다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CF7F411-A6E6-4DA6-AD6C-C658BCE8629E}"/>
              </a:ext>
            </a:extLst>
          </p:cNvPr>
          <p:cNvCxnSpPr/>
          <p:nvPr/>
        </p:nvCxnSpPr>
        <p:spPr>
          <a:xfrm flipH="1">
            <a:off x="2606283" y="5367215"/>
            <a:ext cx="910640" cy="23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350DD6D-8657-461A-866E-45FB4AF22DE8}"/>
              </a:ext>
            </a:extLst>
          </p:cNvPr>
          <p:cNvCxnSpPr/>
          <p:nvPr/>
        </p:nvCxnSpPr>
        <p:spPr>
          <a:xfrm flipH="1">
            <a:off x="3061603" y="5811928"/>
            <a:ext cx="680403" cy="2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D483BAB-87C6-4FFA-AD9B-D488357F7BA5}"/>
              </a:ext>
            </a:extLst>
          </p:cNvPr>
          <p:cNvSpPr txBox="1"/>
          <p:nvPr/>
        </p:nvSpPr>
        <p:spPr>
          <a:xfrm>
            <a:off x="4716584" y="5725061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3EFF48-E09F-4861-AE53-C37B24A37A67}"/>
              </a:ext>
            </a:extLst>
          </p:cNvPr>
          <p:cNvSpPr txBox="1"/>
          <p:nvPr/>
        </p:nvSpPr>
        <p:spPr>
          <a:xfrm>
            <a:off x="629772" y="2501276"/>
            <a:ext cx="395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exp 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2991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BBD92D-BB03-453E-A7C8-5ADE4BB9B5F5}"/>
              </a:ext>
            </a:extLst>
          </p:cNvPr>
          <p:cNvSpPr txBox="1"/>
          <p:nvPr/>
        </p:nvSpPr>
        <p:spPr>
          <a:xfrm>
            <a:off x="365760" y="281354"/>
            <a:ext cx="5036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계산기 만들기</a:t>
            </a:r>
            <a:endParaRPr lang="en-US" altLang="ko-KR" dirty="0"/>
          </a:p>
          <a:p>
            <a:r>
              <a:rPr lang="ko-KR" altLang="en-US" dirty="0"/>
              <a:t>중위 표기법 </a:t>
            </a:r>
            <a:r>
              <a:rPr lang="en-US" altLang="ko-KR" dirty="0"/>
              <a:t>vs </a:t>
            </a:r>
            <a:r>
              <a:rPr lang="ko-KR" altLang="en-US" dirty="0"/>
              <a:t>후위 표기법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675E4-B46B-4EE9-AB83-D7423A2321D6}"/>
              </a:ext>
            </a:extLst>
          </p:cNvPr>
          <p:cNvSpPr txBox="1"/>
          <p:nvPr/>
        </p:nvSpPr>
        <p:spPr>
          <a:xfrm>
            <a:off x="365760" y="1547447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exp : </a:t>
            </a:r>
            <a:r>
              <a:rPr lang="ko-KR" altLang="en-US" dirty="0"/>
              <a:t>인간이 입력한 중위 표현식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D915E-B3F4-41D9-A763-315D8D58CA89}"/>
              </a:ext>
            </a:extLst>
          </p:cNvPr>
          <p:cNvSpPr txBox="1"/>
          <p:nvPr/>
        </p:nvSpPr>
        <p:spPr>
          <a:xfrm>
            <a:off x="6274191" y="1547447"/>
            <a:ext cx="572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 : </a:t>
            </a:r>
            <a:r>
              <a:rPr lang="ko-KR" altLang="en-US" dirty="0"/>
              <a:t>후위표기법으로 바꾼 결과를 저장해줄 문자 배열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4FD26C-6CD1-439A-80B2-86F2DB09DC69}"/>
              </a:ext>
            </a:extLst>
          </p:cNvPr>
          <p:cNvCxnSpPr/>
          <p:nvPr/>
        </p:nvCxnSpPr>
        <p:spPr>
          <a:xfrm>
            <a:off x="4192172" y="1732113"/>
            <a:ext cx="17303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1893C7-221F-4AD0-89DB-E49527668CDD}"/>
              </a:ext>
            </a:extLst>
          </p:cNvPr>
          <p:cNvSpPr txBox="1"/>
          <p:nvPr/>
        </p:nvSpPr>
        <p:spPr>
          <a:xfrm>
            <a:off x="365760" y="2459597"/>
            <a:ext cx="3953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3+7*2/2+1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D0282-135B-455D-BC97-FE511B0768AB}"/>
              </a:ext>
            </a:extLst>
          </p:cNvPr>
          <p:cNvSpPr txBox="1"/>
          <p:nvPr/>
        </p:nvSpPr>
        <p:spPr>
          <a:xfrm>
            <a:off x="629772" y="5500788"/>
            <a:ext cx="3953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res</a:t>
            </a:r>
            <a:r>
              <a:rPr lang="ko-KR" altLang="en-US" sz="2800" dirty="0"/>
              <a:t> </a:t>
            </a:r>
            <a:r>
              <a:rPr lang="en-US" altLang="ko-KR" sz="2800" dirty="0"/>
              <a:t>:</a:t>
            </a:r>
            <a:r>
              <a:rPr lang="ko-KR" altLang="en-US" sz="2800" dirty="0"/>
              <a:t> </a:t>
            </a:r>
            <a:r>
              <a:rPr lang="en-US" altLang="ko-KR" sz="2800" dirty="0"/>
              <a:t>372*2/+1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F295EA-88A1-4232-B859-E0F3D2FB80FE}"/>
              </a:ext>
            </a:extLst>
          </p:cNvPr>
          <p:cNvSpPr/>
          <p:nvPr/>
        </p:nvSpPr>
        <p:spPr>
          <a:xfrm>
            <a:off x="365760" y="2250831"/>
            <a:ext cx="11460480" cy="432581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98F0D19-BFE8-404A-8AEE-325F1F1D70F5}"/>
              </a:ext>
            </a:extLst>
          </p:cNvPr>
          <p:cNvGrpSpPr/>
          <p:nvPr/>
        </p:nvGrpSpPr>
        <p:grpSpPr>
          <a:xfrm>
            <a:off x="4318782" y="3705692"/>
            <a:ext cx="1160584" cy="2436992"/>
            <a:chOff x="3186331" y="2507331"/>
            <a:chExt cx="2011681" cy="391081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D711211-B907-48F5-83A8-920F226F03CD}"/>
                </a:ext>
              </a:extLst>
            </p:cNvPr>
            <p:cNvSpPr/>
            <p:nvPr/>
          </p:nvSpPr>
          <p:spPr>
            <a:xfrm>
              <a:off x="3186332" y="2507331"/>
              <a:ext cx="2011680" cy="39108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4529337-8937-4930-ACC2-51FDB227F18F}"/>
                </a:ext>
              </a:extLst>
            </p:cNvPr>
            <p:cNvCxnSpPr>
              <a:cxnSpLocks/>
            </p:cNvCxnSpPr>
            <p:nvPr/>
          </p:nvCxnSpPr>
          <p:spPr>
            <a:xfrm>
              <a:off x="3186332" y="2507331"/>
              <a:ext cx="0" cy="39108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29E3E06-80FA-421D-89CD-7DD896E271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331" y="6418149"/>
              <a:ext cx="20116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D9AC19D-CA09-4705-88B5-3A572ACD5B67}"/>
                </a:ext>
              </a:extLst>
            </p:cNvPr>
            <p:cNvCxnSpPr>
              <a:cxnSpLocks/>
            </p:cNvCxnSpPr>
            <p:nvPr/>
          </p:nvCxnSpPr>
          <p:spPr>
            <a:xfrm>
              <a:off x="5181599" y="2507331"/>
              <a:ext cx="0" cy="39108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C0CCF75-4582-4B96-98A8-0E6C44D797D1}"/>
                </a:ext>
              </a:extLst>
            </p:cNvPr>
            <p:cNvCxnSpPr>
              <a:cxnSpLocks/>
            </p:cNvCxnSpPr>
            <p:nvPr/>
          </p:nvCxnSpPr>
          <p:spPr>
            <a:xfrm>
              <a:off x="3186331" y="5700698"/>
              <a:ext cx="19952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1F67EFA-46D2-4AE1-AA6C-E4D3F9A0F270}"/>
                </a:ext>
              </a:extLst>
            </p:cNvPr>
            <p:cNvCxnSpPr>
              <a:cxnSpLocks/>
            </p:cNvCxnSpPr>
            <p:nvPr/>
          </p:nvCxnSpPr>
          <p:spPr>
            <a:xfrm>
              <a:off x="3198053" y="5009035"/>
              <a:ext cx="19952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44399B0-09A8-4054-9321-0397818DDBE7}"/>
              </a:ext>
            </a:extLst>
          </p:cNvPr>
          <p:cNvCxnSpPr>
            <a:cxnSpLocks/>
          </p:cNvCxnSpPr>
          <p:nvPr/>
        </p:nvCxnSpPr>
        <p:spPr>
          <a:xfrm flipH="1">
            <a:off x="3010486" y="2982817"/>
            <a:ext cx="143031" cy="269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D483BAB-87C6-4FFA-AD9B-D488357F7BA5}"/>
              </a:ext>
            </a:extLst>
          </p:cNvPr>
          <p:cNvSpPr txBox="1"/>
          <p:nvPr/>
        </p:nvSpPr>
        <p:spPr>
          <a:xfrm>
            <a:off x="4716584" y="5725061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67EC5A-130D-44F4-8DBE-9BC1588D72CD}"/>
              </a:ext>
            </a:extLst>
          </p:cNvPr>
          <p:cNvSpPr txBox="1"/>
          <p:nvPr/>
        </p:nvSpPr>
        <p:spPr>
          <a:xfrm>
            <a:off x="3918336" y="2459596"/>
            <a:ext cx="381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숫자가 나오면 바로 </a:t>
            </a:r>
            <a:r>
              <a:rPr lang="en-US" altLang="ko-KR" dirty="0"/>
              <a:t>res</a:t>
            </a:r>
            <a:r>
              <a:rPr lang="ko-KR" altLang="en-US" dirty="0"/>
              <a:t>에 담아준다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BCB3EB-CAE2-40E6-BE35-148668C1B98F}"/>
              </a:ext>
            </a:extLst>
          </p:cNvPr>
          <p:cNvSpPr txBox="1"/>
          <p:nvPr/>
        </p:nvSpPr>
        <p:spPr>
          <a:xfrm>
            <a:off x="629772" y="2501276"/>
            <a:ext cx="395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exp 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5439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BBD92D-BB03-453E-A7C8-5ADE4BB9B5F5}"/>
              </a:ext>
            </a:extLst>
          </p:cNvPr>
          <p:cNvSpPr txBox="1"/>
          <p:nvPr/>
        </p:nvSpPr>
        <p:spPr>
          <a:xfrm>
            <a:off x="365760" y="281354"/>
            <a:ext cx="5036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계산기 만들기</a:t>
            </a:r>
            <a:endParaRPr lang="en-US" altLang="ko-KR" dirty="0"/>
          </a:p>
          <a:p>
            <a:r>
              <a:rPr lang="ko-KR" altLang="en-US" dirty="0"/>
              <a:t>중위 표기법 </a:t>
            </a:r>
            <a:r>
              <a:rPr lang="en-US" altLang="ko-KR" dirty="0"/>
              <a:t>vs </a:t>
            </a:r>
            <a:r>
              <a:rPr lang="ko-KR" altLang="en-US" dirty="0"/>
              <a:t>후위 표기법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675E4-B46B-4EE9-AB83-D7423A2321D6}"/>
              </a:ext>
            </a:extLst>
          </p:cNvPr>
          <p:cNvSpPr txBox="1"/>
          <p:nvPr/>
        </p:nvSpPr>
        <p:spPr>
          <a:xfrm>
            <a:off x="365760" y="1547447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exp : </a:t>
            </a:r>
            <a:r>
              <a:rPr lang="ko-KR" altLang="en-US" dirty="0"/>
              <a:t>인간이 입력한 중위 표현식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D915E-B3F4-41D9-A763-315D8D58CA89}"/>
              </a:ext>
            </a:extLst>
          </p:cNvPr>
          <p:cNvSpPr txBox="1"/>
          <p:nvPr/>
        </p:nvSpPr>
        <p:spPr>
          <a:xfrm>
            <a:off x="6274191" y="1547447"/>
            <a:ext cx="572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 : </a:t>
            </a:r>
            <a:r>
              <a:rPr lang="ko-KR" altLang="en-US" dirty="0"/>
              <a:t>후위표기법으로 바꾼 결과를 저장해줄 문자 배열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4FD26C-6CD1-439A-80B2-86F2DB09DC69}"/>
              </a:ext>
            </a:extLst>
          </p:cNvPr>
          <p:cNvCxnSpPr/>
          <p:nvPr/>
        </p:nvCxnSpPr>
        <p:spPr>
          <a:xfrm>
            <a:off x="4192172" y="1732113"/>
            <a:ext cx="17303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1893C7-221F-4AD0-89DB-E49527668CDD}"/>
              </a:ext>
            </a:extLst>
          </p:cNvPr>
          <p:cNvSpPr txBox="1"/>
          <p:nvPr/>
        </p:nvSpPr>
        <p:spPr>
          <a:xfrm>
            <a:off x="365760" y="2459597"/>
            <a:ext cx="3953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3+7*2/2+1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D0282-135B-455D-BC97-FE511B0768AB}"/>
              </a:ext>
            </a:extLst>
          </p:cNvPr>
          <p:cNvSpPr txBox="1"/>
          <p:nvPr/>
        </p:nvSpPr>
        <p:spPr>
          <a:xfrm>
            <a:off x="629772" y="5500788"/>
            <a:ext cx="3953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res</a:t>
            </a:r>
            <a:r>
              <a:rPr lang="ko-KR" altLang="en-US" sz="2800" dirty="0"/>
              <a:t> </a:t>
            </a:r>
            <a:r>
              <a:rPr lang="en-US" altLang="ko-KR" sz="2800" dirty="0"/>
              <a:t>:</a:t>
            </a:r>
            <a:r>
              <a:rPr lang="ko-KR" altLang="en-US" sz="2800" dirty="0"/>
              <a:t> </a:t>
            </a:r>
            <a:r>
              <a:rPr lang="en-US" altLang="ko-KR" sz="2800" dirty="0"/>
              <a:t>372*2/+1+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F295EA-88A1-4232-B859-E0F3D2FB80FE}"/>
              </a:ext>
            </a:extLst>
          </p:cNvPr>
          <p:cNvSpPr/>
          <p:nvPr/>
        </p:nvSpPr>
        <p:spPr>
          <a:xfrm>
            <a:off x="365760" y="2250831"/>
            <a:ext cx="11460480" cy="432581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98F0D19-BFE8-404A-8AEE-325F1F1D70F5}"/>
              </a:ext>
            </a:extLst>
          </p:cNvPr>
          <p:cNvGrpSpPr/>
          <p:nvPr/>
        </p:nvGrpSpPr>
        <p:grpSpPr>
          <a:xfrm>
            <a:off x="4318782" y="3705692"/>
            <a:ext cx="1160584" cy="2436992"/>
            <a:chOff x="3186331" y="2507331"/>
            <a:chExt cx="2011681" cy="391081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D711211-B907-48F5-83A8-920F226F03CD}"/>
                </a:ext>
              </a:extLst>
            </p:cNvPr>
            <p:cNvSpPr/>
            <p:nvPr/>
          </p:nvSpPr>
          <p:spPr>
            <a:xfrm>
              <a:off x="3186332" y="2507331"/>
              <a:ext cx="2011680" cy="39108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4529337-8937-4930-ACC2-51FDB227F18F}"/>
                </a:ext>
              </a:extLst>
            </p:cNvPr>
            <p:cNvCxnSpPr>
              <a:cxnSpLocks/>
            </p:cNvCxnSpPr>
            <p:nvPr/>
          </p:nvCxnSpPr>
          <p:spPr>
            <a:xfrm>
              <a:off x="3186332" y="2507331"/>
              <a:ext cx="0" cy="39108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29E3E06-80FA-421D-89CD-7DD896E271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331" y="6418149"/>
              <a:ext cx="20116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D9AC19D-CA09-4705-88B5-3A572ACD5B67}"/>
                </a:ext>
              </a:extLst>
            </p:cNvPr>
            <p:cNvCxnSpPr>
              <a:cxnSpLocks/>
            </p:cNvCxnSpPr>
            <p:nvPr/>
          </p:nvCxnSpPr>
          <p:spPr>
            <a:xfrm>
              <a:off x="5181599" y="2507331"/>
              <a:ext cx="0" cy="39108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C0CCF75-4582-4B96-98A8-0E6C44D797D1}"/>
                </a:ext>
              </a:extLst>
            </p:cNvPr>
            <p:cNvCxnSpPr>
              <a:cxnSpLocks/>
            </p:cNvCxnSpPr>
            <p:nvPr/>
          </p:nvCxnSpPr>
          <p:spPr>
            <a:xfrm>
              <a:off x="3186331" y="5700698"/>
              <a:ext cx="19952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1F67EFA-46D2-4AE1-AA6C-E4D3F9A0F270}"/>
                </a:ext>
              </a:extLst>
            </p:cNvPr>
            <p:cNvCxnSpPr>
              <a:cxnSpLocks/>
            </p:cNvCxnSpPr>
            <p:nvPr/>
          </p:nvCxnSpPr>
          <p:spPr>
            <a:xfrm>
              <a:off x="3198053" y="5009035"/>
              <a:ext cx="19952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44399B0-09A8-4054-9321-0397818DDBE7}"/>
              </a:ext>
            </a:extLst>
          </p:cNvPr>
          <p:cNvCxnSpPr>
            <a:cxnSpLocks/>
          </p:cNvCxnSpPr>
          <p:nvPr/>
        </p:nvCxnSpPr>
        <p:spPr>
          <a:xfrm flipH="1" flipV="1">
            <a:off x="3558813" y="5762398"/>
            <a:ext cx="398534" cy="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D483BAB-87C6-4FFA-AD9B-D488357F7BA5}"/>
              </a:ext>
            </a:extLst>
          </p:cNvPr>
          <p:cNvSpPr txBox="1"/>
          <p:nvPr/>
        </p:nvSpPr>
        <p:spPr>
          <a:xfrm>
            <a:off x="4032243" y="5585929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67EC5A-130D-44F4-8DBE-9BC1588D72CD}"/>
              </a:ext>
            </a:extLst>
          </p:cNvPr>
          <p:cNvSpPr txBox="1"/>
          <p:nvPr/>
        </p:nvSpPr>
        <p:spPr>
          <a:xfrm>
            <a:off x="4846806" y="2459596"/>
            <a:ext cx="5863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exp </a:t>
            </a:r>
            <a:r>
              <a:rPr lang="ko-KR" altLang="en-US" dirty="0"/>
              <a:t>길이가 끝났다면 </a:t>
            </a:r>
            <a:r>
              <a:rPr lang="en-US" altLang="ko-KR" dirty="0"/>
              <a:t>stack</a:t>
            </a:r>
            <a:r>
              <a:rPr lang="ko-KR" altLang="en-US" dirty="0"/>
              <a:t>에 남아있는 요소를 모두 </a:t>
            </a:r>
            <a:r>
              <a:rPr lang="en-US" altLang="ko-KR" dirty="0"/>
              <a:t>pop </a:t>
            </a:r>
            <a:r>
              <a:rPr lang="ko-KR" altLang="en-US" dirty="0"/>
              <a:t>하여</a:t>
            </a:r>
            <a:r>
              <a:rPr lang="en-US" altLang="ko-KR" dirty="0"/>
              <a:t> res</a:t>
            </a:r>
            <a:r>
              <a:rPr lang="ko-KR" altLang="en-US" dirty="0"/>
              <a:t>에 추가해준다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BCB3EB-CAE2-40E6-BE35-148668C1B98F}"/>
              </a:ext>
            </a:extLst>
          </p:cNvPr>
          <p:cNvSpPr txBox="1"/>
          <p:nvPr/>
        </p:nvSpPr>
        <p:spPr>
          <a:xfrm>
            <a:off x="629772" y="2493988"/>
            <a:ext cx="395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exp 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461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BBD92D-BB03-453E-A7C8-5ADE4BB9B5F5}"/>
              </a:ext>
            </a:extLst>
          </p:cNvPr>
          <p:cNvSpPr txBox="1"/>
          <p:nvPr/>
        </p:nvSpPr>
        <p:spPr>
          <a:xfrm>
            <a:off x="365760" y="281354"/>
            <a:ext cx="5036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계산기 만들기</a:t>
            </a:r>
            <a:endParaRPr lang="en-US" altLang="ko-KR" dirty="0"/>
          </a:p>
          <a:p>
            <a:r>
              <a:rPr lang="ko-KR" altLang="en-US" dirty="0"/>
              <a:t>중위 표기법 </a:t>
            </a:r>
            <a:r>
              <a:rPr lang="en-US" altLang="ko-KR" dirty="0"/>
              <a:t>vs </a:t>
            </a:r>
            <a:r>
              <a:rPr lang="ko-KR" altLang="en-US" dirty="0"/>
              <a:t>후위 표기법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675E4-B46B-4EE9-AB83-D7423A2321D6}"/>
              </a:ext>
            </a:extLst>
          </p:cNvPr>
          <p:cNvSpPr txBox="1"/>
          <p:nvPr/>
        </p:nvSpPr>
        <p:spPr>
          <a:xfrm>
            <a:off x="365760" y="1547447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exp : </a:t>
            </a:r>
            <a:r>
              <a:rPr lang="ko-KR" altLang="en-US" dirty="0"/>
              <a:t>인간이 입력한 중위 표현식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D915E-B3F4-41D9-A763-315D8D58CA89}"/>
              </a:ext>
            </a:extLst>
          </p:cNvPr>
          <p:cNvSpPr txBox="1"/>
          <p:nvPr/>
        </p:nvSpPr>
        <p:spPr>
          <a:xfrm>
            <a:off x="6274191" y="1547447"/>
            <a:ext cx="572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 : </a:t>
            </a:r>
            <a:r>
              <a:rPr lang="ko-KR" altLang="en-US" dirty="0"/>
              <a:t>후위표기법으로 바꾼 결과를 저장해줄 문자 배열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4FD26C-6CD1-439A-80B2-86F2DB09DC69}"/>
              </a:ext>
            </a:extLst>
          </p:cNvPr>
          <p:cNvCxnSpPr/>
          <p:nvPr/>
        </p:nvCxnSpPr>
        <p:spPr>
          <a:xfrm>
            <a:off x="4192172" y="1732113"/>
            <a:ext cx="17303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1893C7-221F-4AD0-89DB-E49527668CDD}"/>
              </a:ext>
            </a:extLst>
          </p:cNvPr>
          <p:cNvSpPr txBox="1"/>
          <p:nvPr/>
        </p:nvSpPr>
        <p:spPr>
          <a:xfrm>
            <a:off x="759655" y="2435496"/>
            <a:ext cx="1814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정리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F295EA-88A1-4232-B859-E0F3D2FB80FE}"/>
              </a:ext>
            </a:extLst>
          </p:cNvPr>
          <p:cNvSpPr/>
          <p:nvPr/>
        </p:nvSpPr>
        <p:spPr>
          <a:xfrm>
            <a:off x="365760" y="2250831"/>
            <a:ext cx="11460480" cy="432581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117A43-292F-444B-BBC0-FC8D6E7A0941}"/>
              </a:ext>
            </a:extLst>
          </p:cNvPr>
          <p:cNvSpPr txBox="1"/>
          <p:nvPr/>
        </p:nvSpPr>
        <p:spPr>
          <a:xfrm>
            <a:off x="1069144" y="2798366"/>
            <a:ext cx="10410094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숫자가 나왔다면 </a:t>
            </a:r>
            <a:r>
              <a:rPr lang="en-US" altLang="ko-KR" dirty="0"/>
              <a:t>res</a:t>
            </a:r>
            <a:r>
              <a:rPr lang="ko-KR" altLang="en-US" dirty="0"/>
              <a:t>에 바로 담아준다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연산자가 나왔다면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2-1</a:t>
            </a:r>
            <a:r>
              <a:rPr lang="en-US" altLang="ko-KR" dirty="0"/>
              <a:t>. </a:t>
            </a:r>
            <a:r>
              <a:rPr lang="ko-KR" altLang="en-US" dirty="0"/>
              <a:t>스택에 연산자가 없거나 본인의 우선순위가 스택에 </a:t>
            </a:r>
            <a:r>
              <a:rPr lang="ko-KR" altLang="en-US" dirty="0" err="1"/>
              <a:t>저장되어있는</a:t>
            </a:r>
            <a:r>
              <a:rPr lang="ko-KR" altLang="en-US" dirty="0"/>
              <a:t> 연산자보다 높다면 </a:t>
            </a:r>
            <a:r>
              <a:rPr lang="en-US" altLang="ko-KR" dirty="0"/>
              <a:t>push()</a:t>
            </a:r>
            <a:br>
              <a:rPr lang="en-US" altLang="ko-KR" dirty="0"/>
            </a:br>
            <a:r>
              <a:rPr lang="en-US" altLang="ko-KR" b="1" dirty="0"/>
              <a:t>2-2</a:t>
            </a:r>
            <a:r>
              <a:rPr lang="en-US" altLang="ko-KR" dirty="0"/>
              <a:t>. </a:t>
            </a:r>
            <a:r>
              <a:rPr lang="ko-KR" altLang="en-US" dirty="0"/>
              <a:t>본인의 우선순위가 스택에 </a:t>
            </a:r>
            <a:r>
              <a:rPr lang="ko-KR" altLang="en-US" dirty="0" err="1"/>
              <a:t>저장되어있는</a:t>
            </a:r>
            <a:r>
              <a:rPr lang="ko-KR" altLang="en-US" dirty="0"/>
              <a:t> 연산자보다 낮거나 갖다면 본인보다 우선순위가 낮은 연산자가 </a:t>
            </a:r>
            <a:r>
              <a:rPr lang="en-US" altLang="ko-KR" dirty="0"/>
              <a:t>top</a:t>
            </a:r>
            <a:r>
              <a:rPr lang="ko-KR" altLang="en-US" dirty="0"/>
              <a:t>이 </a:t>
            </a:r>
            <a:r>
              <a:rPr lang="ko-KR" altLang="en-US" dirty="0" err="1"/>
              <a:t>될때까지</a:t>
            </a:r>
            <a:r>
              <a:rPr lang="ko-KR" altLang="en-US" dirty="0"/>
              <a:t> 스택에서 </a:t>
            </a:r>
            <a:r>
              <a:rPr lang="en-US" altLang="ko-KR" dirty="0"/>
              <a:t>pop() </a:t>
            </a:r>
            <a:r>
              <a:rPr lang="ko-KR" altLang="en-US" dirty="0"/>
              <a:t>하여 </a:t>
            </a:r>
            <a:r>
              <a:rPr lang="en-US" altLang="ko-KR" dirty="0"/>
              <a:t>res</a:t>
            </a:r>
            <a:r>
              <a:rPr lang="ko-KR" altLang="en-US" dirty="0"/>
              <a:t>에 추가해주고</a:t>
            </a:r>
            <a:r>
              <a:rPr lang="en-US" altLang="ko-KR" dirty="0"/>
              <a:t>, </a:t>
            </a:r>
            <a:r>
              <a:rPr lang="ko-KR" altLang="en-US" dirty="0"/>
              <a:t>본인은 스택에 </a:t>
            </a:r>
            <a:r>
              <a:rPr lang="en-US" altLang="ko-KR" dirty="0"/>
              <a:t>push()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소괄호추가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3-1.</a:t>
            </a:r>
            <a:r>
              <a:rPr lang="en-US" altLang="ko-KR" dirty="0"/>
              <a:t> ( </a:t>
            </a:r>
            <a:r>
              <a:rPr lang="ko-KR" altLang="en-US" dirty="0"/>
              <a:t>여는 소괄호는 무조건 스택에 </a:t>
            </a:r>
            <a:r>
              <a:rPr lang="en-US" altLang="ko-KR" dirty="0"/>
              <a:t>push()</a:t>
            </a:r>
            <a:br>
              <a:rPr lang="en-US" altLang="ko-KR" dirty="0"/>
            </a:br>
            <a:r>
              <a:rPr lang="en-US" altLang="ko-KR" b="1" dirty="0"/>
              <a:t>3-2.</a:t>
            </a:r>
            <a:r>
              <a:rPr lang="en-US" altLang="ko-KR" dirty="0"/>
              <a:t> ) </a:t>
            </a:r>
            <a:r>
              <a:rPr lang="ko-KR" altLang="en-US" dirty="0"/>
              <a:t>소괄호는 스택에서 </a:t>
            </a:r>
            <a:r>
              <a:rPr lang="en-US" altLang="ko-KR" dirty="0"/>
              <a:t>(</a:t>
            </a:r>
            <a:r>
              <a:rPr lang="ko-KR" altLang="en-US" dirty="0"/>
              <a:t>를 </a:t>
            </a:r>
            <a:r>
              <a:rPr lang="ko-KR" altLang="en-US" dirty="0" err="1"/>
              <a:t>만날때까지</a:t>
            </a:r>
            <a:r>
              <a:rPr lang="ko-KR" altLang="en-US" dirty="0"/>
              <a:t> 모든 요소를 </a:t>
            </a:r>
            <a:r>
              <a:rPr lang="en-US" altLang="ko-KR" dirty="0"/>
              <a:t>pop()</a:t>
            </a:r>
            <a:r>
              <a:rPr lang="ko-KR" altLang="en-US" dirty="0"/>
              <a:t>하여 </a:t>
            </a:r>
            <a:r>
              <a:rPr lang="en-US" altLang="ko-KR" dirty="0"/>
              <a:t>res</a:t>
            </a:r>
            <a:r>
              <a:rPr lang="ko-KR" altLang="en-US" dirty="0"/>
              <a:t>에 추가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만약 </a:t>
            </a:r>
            <a:r>
              <a:rPr lang="en-US" altLang="ko-KR" dirty="0"/>
              <a:t>exp </a:t>
            </a:r>
            <a:r>
              <a:rPr lang="ko-KR" altLang="en-US" dirty="0"/>
              <a:t>순회가 끝났다면</a:t>
            </a:r>
            <a:r>
              <a:rPr lang="en-US" altLang="ko-KR" dirty="0"/>
              <a:t>, </a:t>
            </a:r>
            <a:r>
              <a:rPr lang="ko-KR" altLang="en-US" dirty="0"/>
              <a:t>스택에 남아있는 연산자 모두 </a:t>
            </a:r>
            <a:r>
              <a:rPr lang="en-US" altLang="ko-KR" dirty="0"/>
              <a:t>pop</a:t>
            </a:r>
            <a:r>
              <a:rPr lang="ko-KR" altLang="en-US" dirty="0"/>
              <a:t>하여 </a:t>
            </a:r>
            <a:r>
              <a:rPr lang="en-US" altLang="ko-KR" dirty="0"/>
              <a:t>res</a:t>
            </a:r>
            <a:r>
              <a:rPr lang="ko-KR" altLang="en-US" dirty="0"/>
              <a:t>에 추가 </a:t>
            </a:r>
          </a:p>
        </p:txBody>
      </p:sp>
    </p:spTree>
    <p:extLst>
      <p:ext uri="{BB962C8B-B14F-4D97-AF65-F5344CB8AC3E}">
        <p14:creationId xmlns:p14="http://schemas.microsoft.com/office/powerpoint/2010/main" val="2271893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BBD92D-BB03-453E-A7C8-5ADE4BB9B5F5}"/>
              </a:ext>
            </a:extLst>
          </p:cNvPr>
          <p:cNvSpPr txBox="1"/>
          <p:nvPr/>
        </p:nvSpPr>
        <p:spPr>
          <a:xfrm>
            <a:off x="365760" y="281354"/>
            <a:ext cx="5036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계산기 만들기</a:t>
            </a:r>
            <a:endParaRPr lang="en-US" altLang="ko-KR" dirty="0"/>
          </a:p>
          <a:p>
            <a:r>
              <a:rPr lang="ko-KR" altLang="en-US" dirty="0"/>
              <a:t>후위 표기법 계산 알고리즘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EFFC0-8D2E-4897-A5D9-94DBA3D4B70D}"/>
              </a:ext>
            </a:extLst>
          </p:cNvPr>
          <p:cNvSpPr txBox="1"/>
          <p:nvPr/>
        </p:nvSpPr>
        <p:spPr>
          <a:xfrm>
            <a:off x="365760" y="1294227"/>
            <a:ext cx="3953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후위표기법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sz="2800" dirty="0"/>
              <a:t>372*2/+1+</a:t>
            </a:r>
            <a:endParaRPr lang="ko-KR" altLang="en-US" sz="28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3A0E25B-0766-4434-9465-9BD9D6BE142A}"/>
              </a:ext>
            </a:extLst>
          </p:cNvPr>
          <p:cNvGrpSpPr/>
          <p:nvPr/>
        </p:nvGrpSpPr>
        <p:grpSpPr>
          <a:xfrm>
            <a:off x="5753686" y="3171120"/>
            <a:ext cx="1160584" cy="2436992"/>
            <a:chOff x="3186331" y="2507331"/>
            <a:chExt cx="2011681" cy="391081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DAA7792-06FF-4651-A896-E8B479E211A8}"/>
                </a:ext>
              </a:extLst>
            </p:cNvPr>
            <p:cNvSpPr/>
            <p:nvPr/>
          </p:nvSpPr>
          <p:spPr>
            <a:xfrm>
              <a:off x="3186332" y="2507331"/>
              <a:ext cx="2011680" cy="39108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E0F1DC-6C0C-4503-A403-39B9BBED930C}"/>
                </a:ext>
              </a:extLst>
            </p:cNvPr>
            <p:cNvCxnSpPr>
              <a:cxnSpLocks/>
            </p:cNvCxnSpPr>
            <p:nvPr/>
          </p:nvCxnSpPr>
          <p:spPr>
            <a:xfrm>
              <a:off x="3186332" y="2507331"/>
              <a:ext cx="0" cy="39108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8950ABA-519C-46AE-998B-E0DDC9845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331" y="6418149"/>
              <a:ext cx="20116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E7A490E-BDAA-49B5-A61E-BF52C31B72EC}"/>
                </a:ext>
              </a:extLst>
            </p:cNvPr>
            <p:cNvCxnSpPr>
              <a:cxnSpLocks/>
            </p:cNvCxnSpPr>
            <p:nvPr/>
          </p:nvCxnSpPr>
          <p:spPr>
            <a:xfrm>
              <a:off x="5181599" y="2507331"/>
              <a:ext cx="0" cy="39108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8BFF71F-B97F-4E32-ABFA-1F5668325BCC}"/>
                </a:ext>
              </a:extLst>
            </p:cNvPr>
            <p:cNvCxnSpPr>
              <a:cxnSpLocks/>
            </p:cNvCxnSpPr>
            <p:nvPr/>
          </p:nvCxnSpPr>
          <p:spPr>
            <a:xfrm>
              <a:off x="3186331" y="5700698"/>
              <a:ext cx="19952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857E2DB-DB0D-489E-BE18-957167E2F35E}"/>
                </a:ext>
              </a:extLst>
            </p:cNvPr>
            <p:cNvCxnSpPr>
              <a:cxnSpLocks/>
            </p:cNvCxnSpPr>
            <p:nvPr/>
          </p:nvCxnSpPr>
          <p:spPr>
            <a:xfrm>
              <a:off x="3198053" y="5009035"/>
              <a:ext cx="19952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0A4CA37-DBCA-4C99-8796-52AE06B082F0}"/>
              </a:ext>
            </a:extLst>
          </p:cNvPr>
          <p:cNvSpPr txBox="1"/>
          <p:nvPr/>
        </p:nvSpPr>
        <p:spPr>
          <a:xfrm>
            <a:off x="6151488" y="5190489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B04D393-D72E-4190-8F1C-40EA73DD533F}"/>
              </a:ext>
            </a:extLst>
          </p:cNvPr>
          <p:cNvCxnSpPr/>
          <p:nvPr/>
        </p:nvCxnSpPr>
        <p:spPr>
          <a:xfrm>
            <a:off x="1533378" y="2293044"/>
            <a:ext cx="4479343" cy="313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342FCB4-DADB-458D-AEDF-E92492AB1689}"/>
              </a:ext>
            </a:extLst>
          </p:cNvPr>
          <p:cNvSpPr txBox="1"/>
          <p:nvPr/>
        </p:nvSpPr>
        <p:spPr>
          <a:xfrm>
            <a:off x="6678592" y="1673673"/>
            <a:ext cx="494357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숫자가 나왔다면 스택에 </a:t>
            </a:r>
            <a:r>
              <a:rPr lang="ko-KR" altLang="en-US"/>
              <a:t>바로 저장한다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463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BBD92D-BB03-453E-A7C8-5ADE4BB9B5F5}"/>
              </a:ext>
            </a:extLst>
          </p:cNvPr>
          <p:cNvSpPr txBox="1"/>
          <p:nvPr/>
        </p:nvSpPr>
        <p:spPr>
          <a:xfrm>
            <a:off x="365760" y="281354"/>
            <a:ext cx="5036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계산기 만들기</a:t>
            </a:r>
            <a:endParaRPr lang="en-US" altLang="ko-KR" dirty="0"/>
          </a:p>
          <a:p>
            <a:r>
              <a:rPr lang="ko-KR" altLang="en-US" dirty="0"/>
              <a:t>후위 표기법 계산 알고리즘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EFFC0-8D2E-4897-A5D9-94DBA3D4B70D}"/>
              </a:ext>
            </a:extLst>
          </p:cNvPr>
          <p:cNvSpPr txBox="1"/>
          <p:nvPr/>
        </p:nvSpPr>
        <p:spPr>
          <a:xfrm>
            <a:off x="365760" y="1294227"/>
            <a:ext cx="3953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후위표기법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sz="2800" dirty="0"/>
              <a:t>372*2/+1+</a:t>
            </a:r>
            <a:endParaRPr lang="ko-KR" altLang="en-US" sz="28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3A0E25B-0766-4434-9465-9BD9D6BE142A}"/>
              </a:ext>
            </a:extLst>
          </p:cNvPr>
          <p:cNvGrpSpPr/>
          <p:nvPr/>
        </p:nvGrpSpPr>
        <p:grpSpPr>
          <a:xfrm>
            <a:off x="5753686" y="3171120"/>
            <a:ext cx="1160584" cy="2436992"/>
            <a:chOff x="3186331" y="2507331"/>
            <a:chExt cx="2011681" cy="391081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DAA7792-06FF-4651-A896-E8B479E211A8}"/>
                </a:ext>
              </a:extLst>
            </p:cNvPr>
            <p:cNvSpPr/>
            <p:nvPr/>
          </p:nvSpPr>
          <p:spPr>
            <a:xfrm>
              <a:off x="3186332" y="2507331"/>
              <a:ext cx="2011680" cy="39108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E0F1DC-6C0C-4503-A403-39B9BBED930C}"/>
                </a:ext>
              </a:extLst>
            </p:cNvPr>
            <p:cNvCxnSpPr>
              <a:cxnSpLocks/>
            </p:cNvCxnSpPr>
            <p:nvPr/>
          </p:nvCxnSpPr>
          <p:spPr>
            <a:xfrm>
              <a:off x="3186332" y="2507331"/>
              <a:ext cx="0" cy="39108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8950ABA-519C-46AE-998B-E0DDC9845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331" y="6418149"/>
              <a:ext cx="20116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E7A490E-BDAA-49B5-A61E-BF52C31B72EC}"/>
                </a:ext>
              </a:extLst>
            </p:cNvPr>
            <p:cNvCxnSpPr>
              <a:cxnSpLocks/>
            </p:cNvCxnSpPr>
            <p:nvPr/>
          </p:nvCxnSpPr>
          <p:spPr>
            <a:xfrm>
              <a:off x="5181599" y="2507331"/>
              <a:ext cx="0" cy="39108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8BFF71F-B97F-4E32-ABFA-1F5668325BCC}"/>
                </a:ext>
              </a:extLst>
            </p:cNvPr>
            <p:cNvCxnSpPr>
              <a:cxnSpLocks/>
            </p:cNvCxnSpPr>
            <p:nvPr/>
          </p:nvCxnSpPr>
          <p:spPr>
            <a:xfrm>
              <a:off x="3186331" y="5700698"/>
              <a:ext cx="19952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857E2DB-DB0D-489E-BE18-957167E2F35E}"/>
                </a:ext>
              </a:extLst>
            </p:cNvPr>
            <p:cNvCxnSpPr>
              <a:cxnSpLocks/>
            </p:cNvCxnSpPr>
            <p:nvPr/>
          </p:nvCxnSpPr>
          <p:spPr>
            <a:xfrm>
              <a:off x="3198053" y="5009035"/>
              <a:ext cx="19952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0A4CA37-DBCA-4C99-8796-52AE06B082F0}"/>
              </a:ext>
            </a:extLst>
          </p:cNvPr>
          <p:cNvSpPr txBox="1"/>
          <p:nvPr/>
        </p:nvSpPr>
        <p:spPr>
          <a:xfrm>
            <a:off x="6151488" y="5190489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B04D393-D72E-4190-8F1C-40EA73DD533F}"/>
              </a:ext>
            </a:extLst>
          </p:cNvPr>
          <p:cNvCxnSpPr>
            <a:cxnSpLocks/>
          </p:cNvCxnSpPr>
          <p:nvPr/>
        </p:nvCxnSpPr>
        <p:spPr>
          <a:xfrm>
            <a:off x="1828800" y="2371445"/>
            <a:ext cx="4211713" cy="2495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342FCB4-DADB-458D-AEDF-E92492AB1689}"/>
              </a:ext>
            </a:extLst>
          </p:cNvPr>
          <p:cNvSpPr txBox="1"/>
          <p:nvPr/>
        </p:nvSpPr>
        <p:spPr>
          <a:xfrm>
            <a:off x="6678592" y="1673673"/>
            <a:ext cx="494357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숫자가 나왔다면 스택에 </a:t>
            </a:r>
            <a:r>
              <a:rPr lang="ko-KR" altLang="en-US"/>
              <a:t>바로 저장한다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9A3741-DF01-4FBE-A6CD-DD2BD768D5DC}"/>
              </a:ext>
            </a:extLst>
          </p:cNvPr>
          <p:cNvSpPr txBox="1"/>
          <p:nvPr/>
        </p:nvSpPr>
        <p:spPr>
          <a:xfrm>
            <a:off x="6163601" y="4752837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206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BBD92D-BB03-453E-A7C8-5ADE4BB9B5F5}"/>
              </a:ext>
            </a:extLst>
          </p:cNvPr>
          <p:cNvSpPr txBox="1"/>
          <p:nvPr/>
        </p:nvSpPr>
        <p:spPr>
          <a:xfrm>
            <a:off x="365760" y="281354"/>
            <a:ext cx="5036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계산기 만들기</a:t>
            </a:r>
            <a:endParaRPr lang="en-US" altLang="ko-KR" dirty="0"/>
          </a:p>
          <a:p>
            <a:r>
              <a:rPr lang="ko-KR" altLang="en-US" dirty="0"/>
              <a:t>후위 표기법 계산 알고리즘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EFFC0-8D2E-4897-A5D9-94DBA3D4B70D}"/>
              </a:ext>
            </a:extLst>
          </p:cNvPr>
          <p:cNvSpPr txBox="1"/>
          <p:nvPr/>
        </p:nvSpPr>
        <p:spPr>
          <a:xfrm>
            <a:off x="365760" y="1294227"/>
            <a:ext cx="3953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후위표기법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sz="2800" dirty="0"/>
              <a:t>372*2/+1+</a:t>
            </a:r>
            <a:endParaRPr lang="ko-KR" altLang="en-US" sz="28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3A0E25B-0766-4434-9465-9BD9D6BE142A}"/>
              </a:ext>
            </a:extLst>
          </p:cNvPr>
          <p:cNvGrpSpPr/>
          <p:nvPr/>
        </p:nvGrpSpPr>
        <p:grpSpPr>
          <a:xfrm>
            <a:off x="5753686" y="3171120"/>
            <a:ext cx="1160584" cy="2436992"/>
            <a:chOff x="3186331" y="2507331"/>
            <a:chExt cx="2011681" cy="391081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DAA7792-06FF-4651-A896-E8B479E211A8}"/>
                </a:ext>
              </a:extLst>
            </p:cNvPr>
            <p:cNvSpPr/>
            <p:nvPr/>
          </p:nvSpPr>
          <p:spPr>
            <a:xfrm>
              <a:off x="3186332" y="2507331"/>
              <a:ext cx="2011680" cy="39108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E0F1DC-6C0C-4503-A403-39B9BBED930C}"/>
                </a:ext>
              </a:extLst>
            </p:cNvPr>
            <p:cNvCxnSpPr>
              <a:cxnSpLocks/>
            </p:cNvCxnSpPr>
            <p:nvPr/>
          </p:nvCxnSpPr>
          <p:spPr>
            <a:xfrm>
              <a:off x="3186332" y="2507331"/>
              <a:ext cx="0" cy="39108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8950ABA-519C-46AE-998B-E0DDC9845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331" y="6418149"/>
              <a:ext cx="20116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E7A490E-BDAA-49B5-A61E-BF52C31B72EC}"/>
                </a:ext>
              </a:extLst>
            </p:cNvPr>
            <p:cNvCxnSpPr>
              <a:cxnSpLocks/>
            </p:cNvCxnSpPr>
            <p:nvPr/>
          </p:nvCxnSpPr>
          <p:spPr>
            <a:xfrm>
              <a:off x="5181599" y="2507331"/>
              <a:ext cx="0" cy="39108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8BFF71F-B97F-4E32-ABFA-1F5668325BCC}"/>
                </a:ext>
              </a:extLst>
            </p:cNvPr>
            <p:cNvCxnSpPr>
              <a:cxnSpLocks/>
            </p:cNvCxnSpPr>
            <p:nvPr/>
          </p:nvCxnSpPr>
          <p:spPr>
            <a:xfrm>
              <a:off x="3186331" y="5700698"/>
              <a:ext cx="19952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857E2DB-DB0D-489E-BE18-957167E2F35E}"/>
                </a:ext>
              </a:extLst>
            </p:cNvPr>
            <p:cNvCxnSpPr>
              <a:cxnSpLocks/>
            </p:cNvCxnSpPr>
            <p:nvPr/>
          </p:nvCxnSpPr>
          <p:spPr>
            <a:xfrm>
              <a:off x="3198053" y="5009035"/>
              <a:ext cx="19952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0A4CA37-DBCA-4C99-8796-52AE06B082F0}"/>
              </a:ext>
            </a:extLst>
          </p:cNvPr>
          <p:cNvSpPr txBox="1"/>
          <p:nvPr/>
        </p:nvSpPr>
        <p:spPr>
          <a:xfrm>
            <a:off x="6151488" y="5190489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B04D393-D72E-4190-8F1C-40EA73DD533F}"/>
              </a:ext>
            </a:extLst>
          </p:cNvPr>
          <p:cNvCxnSpPr>
            <a:cxnSpLocks/>
          </p:cNvCxnSpPr>
          <p:nvPr/>
        </p:nvCxnSpPr>
        <p:spPr>
          <a:xfrm>
            <a:off x="1997612" y="2371445"/>
            <a:ext cx="4153876" cy="21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342FCB4-DADB-458D-AEDF-E92492AB1689}"/>
              </a:ext>
            </a:extLst>
          </p:cNvPr>
          <p:cNvSpPr txBox="1"/>
          <p:nvPr/>
        </p:nvSpPr>
        <p:spPr>
          <a:xfrm>
            <a:off x="6678592" y="1673673"/>
            <a:ext cx="494357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숫자가 나왔다면 스택에 </a:t>
            </a:r>
            <a:r>
              <a:rPr lang="ko-KR" altLang="en-US"/>
              <a:t>바로 저장한다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9A3741-DF01-4FBE-A6CD-DD2BD768D5DC}"/>
              </a:ext>
            </a:extLst>
          </p:cNvPr>
          <p:cNvSpPr txBox="1"/>
          <p:nvPr/>
        </p:nvSpPr>
        <p:spPr>
          <a:xfrm>
            <a:off x="6163601" y="4752837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AC4C08-5CFD-444A-A12B-340724948BE3}"/>
              </a:ext>
            </a:extLst>
          </p:cNvPr>
          <p:cNvSpPr txBox="1"/>
          <p:nvPr/>
        </p:nvSpPr>
        <p:spPr>
          <a:xfrm>
            <a:off x="6151488" y="4312412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35F23B-50C3-490D-9A4E-2F382DE98E8A}"/>
              </a:ext>
            </a:extLst>
          </p:cNvPr>
          <p:cNvCxnSpPr/>
          <p:nvPr/>
        </p:nvCxnSpPr>
        <p:spPr>
          <a:xfrm>
            <a:off x="5753686" y="4304714"/>
            <a:ext cx="1151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473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BBD92D-BB03-453E-A7C8-5ADE4BB9B5F5}"/>
              </a:ext>
            </a:extLst>
          </p:cNvPr>
          <p:cNvSpPr txBox="1"/>
          <p:nvPr/>
        </p:nvSpPr>
        <p:spPr>
          <a:xfrm>
            <a:off x="365760" y="281354"/>
            <a:ext cx="5036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계산기 만들기</a:t>
            </a:r>
            <a:endParaRPr lang="en-US" altLang="ko-KR" dirty="0"/>
          </a:p>
          <a:p>
            <a:r>
              <a:rPr lang="ko-KR" altLang="en-US" dirty="0"/>
              <a:t>후위 표기법 계산 알고리즘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EFFC0-8D2E-4897-A5D9-94DBA3D4B70D}"/>
              </a:ext>
            </a:extLst>
          </p:cNvPr>
          <p:cNvSpPr txBox="1"/>
          <p:nvPr/>
        </p:nvSpPr>
        <p:spPr>
          <a:xfrm>
            <a:off x="365760" y="1294227"/>
            <a:ext cx="3953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후위표기법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sz="2800" dirty="0"/>
              <a:t>372*2/+1+</a:t>
            </a:r>
            <a:endParaRPr lang="ko-KR" altLang="en-US" sz="28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3A0E25B-0766-4434-9465-9BD9D6BE142A}"/>
              </a:ext>
            </a:extLst>
          </p:cNvPr>
          <p:cNvGrpSpPr/>
          <p:nvPr/>
        </p:nvGrpSpPr>
        <p:grpSpPr>
          <a:xfrm>
            <a:off x="5753686" y="3171120"/>
            <a:ext cx="1160584" cy="2436992"/>
            <a:chOff x="3186331" y="2507331"/>
            <a:chExt cx="2011681" cy="391081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DAA7792-06FF-4651-A896-E8B479E211A8}"/>
                </a:ext>
              </a:extLst>
            </p:cNvPr>
            <p:cNvSpPr/>
            <p:nvPr/>
          </p:nvSpPr>
          <p:spPr>
            <a:xfrm>
              <a:off x="3186332" y="2507331"/>
              <a:ext cx="2011680" cy="39108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E0F1DC-6C0C-4503-A403-39B9BBED930C}"/>
                </a:ext>
              </a:extLst>
            </p:cNvPr>
            <p:cNvCxnSpPr>
              <a:cxnSpLocks/>
            </p:cNvCxnSpPr>
            <p:nvPr/>
          </p:nvCxnSpPr>
          <p:spPr>
            <a:xfrm>
              <a:off x="3186332" y="2507331"/>
              <a:ext cx="0" cy="39108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8950ABA-519C-46AE-998B-E0DDC9845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331" y="6418149"/>
              <a:ext cx="20116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E7A490E-BDAA-49B5-A61E-BF52C31B72EC}"/>
                </a:ext>
              </a:extLst>
            </p:cNvPr>
            <p:cNvCxnSpPr>
              <a:cxnSpLocks/>
            </p:cNvCxnSpPr>
            <p:nvPr/>
          </p:nvCxnSpPr>
          <p:spPr>
            <a:xfrm>
              <a:off x="5181599" y="2507331"/>
              <a:ext cx="0" cy="39108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8BFF71F-B97F-4E32-ABFA-1F5668325BCC}"/>
                </a:ext>
              </a:extLst>
            </p:cNvPr>
            <p:cNvCxnSpPr>
              <a:cxnSpLocks/>
            </p:cNvCxnSpPr>
            <p:nvPr/>
          </p:nvCxnSpPr>
          <p:spPr>
            <a:xfrm>
              <a:off x="3186331" y="5700698"/>
              <a:ext cx="19952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857E2DB-DB0D-489E-BE18-957167E2F35E}"/>
                </a:ext>
              </a:extLst>
            </p:cNvPr>
            <p:cNvCxnSpPr>
              <a:cxnSpLocks/>
            </p:cNvCxnSpPr>
            <p:nvPr/>
          </p:nvCxnSpPr>
          <p:spPr>
            <a:xfrm>
              <a:off x="3198053" y="5009035"/>
              <a:ext cx="19952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0A4CA37-DBCA-4C99-8796-52AE06B082F0}"/>
              </a:ext>
            </a:extLst>
          </p:cNvPr>
          <p:cNvSpPr txBox="1"/>
          <p:nvPr/>
        </p:nvSpPr>
        <p:spPr>
          <a:xfrm>
            <a:off x="6151488" y="5190489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42FCB4-DADB-458D-AEDF-E92492AB1689}"/>
              </a:ext>
            </a:extLst>
          </p:cNvPr>
          <p:cNvSpPr txBox="1"/>
          <p:nvPr/>
        </p:nvSpPr>
        <p:spPr>
          <a:xfrm>
            <a:off x="6678592" y="1673673"/>
            <a:ext cx="4943577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연산자가 나왔다면 스택에 저장된 숫자 두 개를 뽑아</a:t>
            </a:r>
            <a:r>
              <a:rPr lang="en-US" altLang="ko-KR" dirty="0"/>
              <a:t>(pop, pop) </a:t>
            </a:r>
            <a:r>
              <a:rPr lang="ko-KR" altLang="en-US" dirty="0"/>
              <a:t>연산한 후 다시 스택에 넣어준다</a:t>
            </a:r>
            <a:r>
              <a:rPr lang="en-US" altLang="ko-KR" dirty="0"/>
              <a:t>(push)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9A3741-DF01-4FBE-A6CD-DD2BD768D5DC}"/>
              </a:ext>
            </a:extLst>
          </p:cNvPr>
          <p:cNvSpPr txBox="1"/>
          <p:nvPr/>
        </p:nvSpPr>
        <p:spPr>
          <a:xfrm>
            <a:off x="5182771" y="4799742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AC4C08-5CFD-444A-A12B-340724948BE3}"/>
              </a:ext>
            </a:extLst>
          </p:cNvPr>
          <p:cNvSpPr txBox="1"/>
          <p:nvPr/>
        </p:nvSpPr>
        <p:spPr>
          <a:xfrm>
            <a:off x="6121791" y="4715078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35F23B-50C3-490D-9A4E-2F382DE98E8A}"/>
              </a:ext>
            </a:extLst>
          </p:cNvPr>
          <p:cNvCxnSpPr/>
          <p:nvPr/>
        </p:nvCxnSpPr>
        <p:spPr>
          <a:xfrm>
            <a:off x="5753686" y="4304714"/>
            <a:ext cx="1151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38A158D-41D7-46C9-82C5-D0A342612FC4}"/>
              </a:ext>
            </a:extLst>
          </p:cNvPr>
          <p:cNvSpPr txBox="1"/>
          <p:nvPr/>
        </p:nvSpPr>
        <p:spPr>
          <a:xfrm>
            <a:off x="5141786" y="4312412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07B990-4860-43DD-864A-7DA44A967684}"/>
              </a:ext>
            </a:extLst>
          </p:cNvPr>
          <p:cNvSpPr txBox="1"/>
          <p:nvPr/>
        </p:nvSpPr>
        <p:spPr>
          <a:xfrm>
            <a:off x="900286" y="5448576"/>
            <a:ext cx="3953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7*2</a:t>
            </a:r>
            <a:endParaRPr lang="ko-KR" altLang="en-US" dirty="0"/>
          </a:p>
        </p:txBody>
      </p:sp>
      <p:sp>
        <p:nvSpPr>
          <p:cNvPr id="26" name="화살표: 아래로 구부러짐 25">
            <a:extLst>
              <a:ext uri="{FF2B5EF4-FFF2-40B4-BE49-F238E27FC236}">
                <a16:creationId xmlns:a16="http://schemas.microsoft.com/office/drawing/2014/main" id="{8BF32317-43DE-4304-A68C-3A571ABE0B74}"/>
              </a:ext>
            </a:extLst>
          </p:cNvPr>
          <p:cNvSpPr/>
          <p:nvPr/>
        </p:nvSpPr>
        <p:spPr>
          <a:xfrm rot="9990923" flipH="1">
            <a:off x="1230014" y="5571265"/>
            <a:ext cx="5325441" cy="771134"/>
          </a:xfrm>
          <a:prstGeom prst="curvedDownArrow">
            <a:avLst>
              <a:gd name="adj1" fmla="val 0"/>
              <a:gd name="adj2" fmla="val 19408"/>
              <a:gd name="adj3" fmla="val 11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화살표: 아래로 구부러짐 29">
            <a:extLst>
              <a:ext uri="{FF2B5EF4-FFF2-40B4-BE49-F238E27FC236}">
                <a16:creationId xmlns:a16="http://schemas.microsoft.com/office/drawing/2014/main" id="{F707033B-7247-4020-B565-622C14959FCB}"/>
              </a:ext>
            </a:extLst>
          </p:cNvPr>
          <p:cNvSpPr/>
          <p:nvPr/>
        </p:nvSpPr>
        <p:spPr>
          <a:xfrm rot="20599572" flipH="1">
            <a:off x="1235143" y="3491163"/>
            <a:ext cx="3772371" cy="1341370"/>
          </a:xfrm>
          <a:prstGeom prst="curvedDownArrow">
            <a:avLst>
              <a:gd name="adj1" fmla="val 0"/>
              <a:gd name="adj2" fmla="val 19408"/>
              <a:gd name="adj3" fmla="val 11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화살표: 아래로 구부러짐 30">
            <a:extLst>
              <a:ext uri="{FF2B5EF4-FFF2-40B4-BE49-F238E27FC236}">
                <a16:creationId xmlns:a16="http://schemas.microsoft.com/office/drawing/2014/main" id="{5444DC4D-5289-4B87-8B16-23FC467B685C}"/>
              </a:ext>
            </a:extLst>
          </p:cNvPr>
          <p:cNvSpPr/>
          <p:nvPr/>
        </p:nvSpPr>
        <p:spPr>
          <a:xfrm rot="21131516" flipH="1">
            <a:off x="995325" y="4333619"/>
            <a:ext cx="4323286" cy="843800"/>
          </a:xfrm>
          <a:prstGeom prst="curvedDownArrow">
            <a:avLst>
              <a:gd name="adj1" fmla="val 0"/>
              <a:gd name="adj2" fmla="val 19408"/>
              <a:gd name="adj3" fmla="val 11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27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BBD92D-BB03-453E-A7C8-5ADE4BB9B5F5}"/>
              </a:ext>
            </a:extLst>
          </p:cNvPr>
          <p:cNvSpPr txBox="1"/>
          <p:nvPr/>
        </p:nvSpPr>
        <p:spPr>
          <a:xfrm>
            <a:off x="365760" y="281354"/>
            <a:ext cx="503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주요 함수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0C4AC8-C392-4532-AC5D-B9620241611E}"/>
              </a:ext>
            </a:extLst>
          </p:cNvPr>
          <p:cNvSpPr/>
          <p:nvPr/>
        </p:nvSpPr>
        <p:spPr>
          <a:xfrm>
            <a:off x="1167622" y="1378634"/>
            <a:ext cx="2011680" cy="39108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450161A-0428-4B1F-9024-F1154E314AEF}"/>
              </a:ext>
            </a:extLst>
          </p:cNvPr>
          <p:cNvCxnSpPr/>
          <p:nvPr/>
        </p:nvCxnSpPr>
        <p:spPr>
          <a:xfrm>
            <a:off x="1167622" y="1378634"/>
            <a:ext cx="0" cy="39108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6ECB08C-4915-49A1-A682-1B09E9AD96B1}"/>
              </a:ext>
            </a:extLst>
          </p:cNvPr>
          <p:cNvCxnSpPr>
            <a:cxnSpLocks/>
          </p:cNvCxnSpPr>
          <p:nvPr/>
        </p:nvCxnSpPr>
        <p:spPr>
          <a:xfrm flipH="1">
            <a:off x="1167621" y="5289452"/>
            <a:ext cx="20116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7C20D75-0F02-419B-9E46-10CD021CA70D}"/>
              </a:ext>
            </a:extLst>
          </p:cNvPr>
          <p:cNvCxnSpPr/>
          <p:nvPr/>
        </p:nvCxnSpPr>
        <p:spPr>
          <a:xfrm>
            <a:off x="3162889" y="1378634"/>
            <a:ext cx="0" cy="39108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AF2C202-36E5-486C-B673-8BBDE4547941}"/>
              </a:ext>
            </a:extLst>
          </p:cNvPr>
          <p:cNvCxnSpPr/>
          <p:nvPr/>
        </p:nvCxnSpPr>
        <p:spPr>
          <a:xfrm>
            <a:off x="1167621" y="4572001"/>
            <a:ext cx="1995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82B373-26CA-4BB0-A8BC-48A777ED2193}"/>
              </a:ext>
            </a:extLst>
          </p:cNvPr>
          <p:cNvCxnSpPr/>
          <p:nvPr/>
        </p:nvCxnSpPr>
        <p:spPr>
          <a:xfrm>
            <a:off x="1179343" y="3880338"/>
            <a:ext cx="1995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0BA5662-B2B9-4F1E-88F2-F99BED0DE554}"/>
              </a:ext>
            </a:extLst>
          </p:cNvPr>
          <p:cNvSpPr txBox="1"/>
          <p:nvPr/>
        </p:nvSpPr>
        <p:spPr>
          <a:xfrm>
            <a:off x="3488794" y="1296015"/>
            <a:ext cx="8567216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push()</a:t>
            </a:r>
            <a:br>
              <a:rPr lang="en-US" altLang="ko-KR" dirty="0"/>
            </a:br>
            <a:r>
              <a:rPr lang="ko-KR" altLang="en-US" dirty="0"/>
              <a:t>삽입</a:t>
            </a:r>
            <a:r>
              <a:rPr lang="en-US" altLang="ko-KR" dirty="0"/>
              <a:t>, bottom</a:t>
            </a:r>
            <a:r>
              <a:rPr lang="ko-KR" altLang="en-US" dirty="0"/>
              <a:t>부터 차례대로 삽입이 된다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pop()</a:t>
            </a:r>
            <a:br>
              <a:rPr lang="en-US" altLang="ko-KR" dirty="0"/>
            </a:br>
            <a:r>
              <a:rPr lang="ko-KR" altLang="en-US" dirty="0"/>
              <a:t>삭제</a:t>
            </a:r>
            <a:r>
              <a:rPr lang="en-US" altLang="ko-KR" dirty="0"/>
              <a:t>, top </a:t>
            </a:r>
            <a:r>
              <a:rPr lang="ko-KR" altLang="en-US" dirty="0"/>
              <a:t>부터 차례대로 삭제되며</a:t>
            </a:r>
            <a:r>
              <a:rPr lang="en-US" altLang="ko-KR" dirty="0"/>
              <a:t>, </a:t>
            </a:r>
            <a:r>
              <a:rPr lang="ko-KR" altLang="en-US" dirty="0"/>
              <a:t>해당 함수는 </a:t>
            </a:r>
            <a:r>
              <a:rPr lang="en-US" altLang="ko-KR" dirty="0"/>
              <a:t>top</a:t>
            </a:r>
            <a:r>
              <a:rPr lang="ko-KR" altLang="en-US" dirty="0"/>
              <a:t>에 해당하는 값을 가져온다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peek()</a:t>
            </a:r>
            <a:br>
              <a:rPr lang="en-US" altLang="ko-KR" dirty="0"/>
            </a:br>
            <a:r>
              <a:rPr lang="ko-KR" altLang="en-US" dirty="0"/>
              <a:t>엿보기</a:t>
            </a:r>
            <a:r>
              <a:rPr lang="en-US" altLang="ko-KR" dirty="0"/>
              <a:t>, top</a:t>
            </a:r>
            <a:r>
              <a:rPr lang="ko-KR" altLang="en-US" dirty="0"/>
              <a:t>에 어떠한 요소가 있는지 살펴보는 함수</a:t>
            </a:r>
            <a:r>
              <a:rPr lang="en-US" altLang="ko-KR" dirty="0"/>
              <a:t>(</a:t>
            </a:r>
            <a:r>
              <a:rPr lang="ko-KR" altLang="en-US" dirty="0"/>
              <a:t>검색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clear()</a:t>
            </a:r>
            <a:br>
              <a:rPr lang="en-US" altLang="ko-KR" dirty="0"/>
            </a:br>
            <a:r>
              <a:rPr lang="ko-KR" altLang="en-US" dirty="0"/>
              <a:t>스택에 있는 모든 요소 삭제</a:t>
            </a:r>
            <a:r>
              <a:rPr lang="en-US" altLang="ko-KR" dirty="0"/>
              <a:t>(</a:t>
            </a:r>
            <a:r>
              <a:rPr lang="en-US" altLang="ko-KR" dirty="0" err="1"/>
              <a:t>removeAll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8EF7D8-D7B4-4161-87F3-353D875A23D0}"/>
              </a:ext>
            </a:extLst>
          </p:cNvPr>
          <p:cNvSpPr txBox="1"/>
          <p:nvPr/>
        </p:nvSpPr>
        <p:spPr>
          <a:xfrm>
            <a:off x="192260" y="4735455"/>
            <a:ext cx="170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bottom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785342-6467-4A00-AB9D-1037C64D1063}"/>
              </a:ext>
            </a:extLst>
          </p:cNvPr>
          <p:cNvSpPr txBox="1"/>
          <p:nvPr/>
        </p:nvSpPr>
        <p:spPr>
          <a:xfrm>
            <a:off x="23451" y="3906886"/>
            <a:ext cx="170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080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BBD92D-BB03-453E-A7C8-5ADE4BB9B5F5}"/>
              </a:ext>
            </a:extLst>
          </p:cNvPr>
          <p:cNvSpPr txBox="1"/>
          <p:nvPr/>
        </p:nvSpPr>
        <p:spPr>
          <a:xfrm>
            <a:off x="365760" y="281354"/>
            <a:ext cx="5036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계산기 만들기</a:t>
            </a:r>
            <a:endParaRPr lang="en-US" altLang="ko-KR" dirty="0"/>
          </a:p>
          <a:p>
            <a:r>
              <a:rPr lang="ko-KR" altLang="en-US" dirty="0"/>
              <a:t>후위 표기법 계산 알고리즘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EFFC0-8D2E-4897-A5D9-94DBA3D4B70D}"/>
              </a:ext>
            </a:extLst>
          </p:cNvPr>
          <p:cNvSpPr txBox="1"/>
          <p:nvPr/>
        </p:nvSpPr>
        <p:spPr>
          <a:xfrm>
            <a:off x="365760" y="1294227"/>
            <a:ext cx="3953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후위표기법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sz="2800" dirty="0"/>
              <a:t>372*2/+1+</a:t>
            </a:r>
            <a:endParaRPr lang="ko-KR" altLang="en-US" sz="28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3A0E25B-0766-4434-9465-9BD9D6BE142A}"/>
              </a:ext>
            </a:extLst>
          </p:cNvPr>
          <p:cNvGrpSpPr/>
          <p:nvPr/>
        </p:nvGrpSpPr>
        <p:grpSpPr>
          <a:xfrm>
            <a:off x="5753686" y="3171120"/>
            <a:ext cx="1160584" cy="2436992"/>
            <a:chOff x="3186331" y="2507331"/>
            <a:chExt cx="2011681" cy="391081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DAA7792-06FF-4651-A896-E8B479E211A8}"/>
                </a:ext>
              </a:extLst>
            </p:cNvPr>
            <p:cNvSpPr/>
            <p:nvPr/>
          </p:nvSpPr>
          <p:spPr>
            <a:xfrm>
              <a:off x="3186332" y="2507331"/>
              <a:ext cx="2011680" cy="39108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E0F1DC-6C0C-4503-A403-39B9BBED930C}"/>
                </a:ext>
              </a:extLst>
            </p:cNvPr>
            <p:cNvCxnSpPr>
              <a:cxnSpLocks/>
            </p:cNvCxnSpPr>
            <p:nvPr/>
          </p:nvCxnSpPr>
          <p:spPr>
            <a:xfrm>
              <a:off x="3186332" y="2507331"/>
              <a:ext cx="0" cy="39108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8950ABA-519C-46AE-998B-E0DDC9845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331" y="6418149"/>
              <a:ext cx="20116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E7A490E-BDAA-49B5-A61E-BF52C31B72EC}"/>
                </a:ext>
              </a:extLst>
            </p:cNvPr>
            <p:cNvCxnSpPr>
              <a:cxnSpLocks/>
            </p:cNvCxnSpPr>
            <p:nvPr/>
          </p:nvCxnSpPr>
          <p:spPr>
            <a:xfrm>
              <a:off x="5181599" y="2507331"/>
              <a:ext cx="0" cy="39108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8BFF71F-B97F-4E32-ABFA-1F5668325BCC}"/>
                </a:ext>
              </a:extLst>
            </p:cNvPr>
            <p:cNvCxnSpPr>
              <a:cxnSpLocks/>
            </p:cNvCxnSpPr>
            <p:nvPr/>
          </p:nvCxnSpPr>
          <p:spPr>
            <a:xfrm>
              <a:off x="3186331" y="5700698"/>
              <a:ext cx="19952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857E2DB-DB0D-489E-BE18-957167E2F35E}"/>
                </a:ext>
              </a:extLst>
            </p:cNvPr>
            <p:cNvCxnSpPr>
              <a:cxnSpLocks/>
            </p:cNvCxnSpPr>
            <p:nvPr/>
          </p:nvCxnSpPr>
          <p:spPr>
            <a:xfrm>
              <a:off x="3198053" y="5009035"/>
              <a:ext cx="19952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0A4CA37-DBCA-4C99-8796-52AE06B082F0}"/>
              </a:ext>
            </a:extLst>
          </p:cNvPr>
          <p:cNvSpPr txBox="1"/>
          <p:nvPr/>
        </p:nvSpPr>
        <p:spPr>
          <a:xfrm>
            <a:off x="6151488" y="5190489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42FCB4-DADB-458D-AEDF-E92492AB1689}"/>
              </a:ext>
            </a:extLst>
          </p:cNvPr>
          <p:cNvSpPr txBox="1"/>
          <p:nvPr/>
        </p:nvSpPr>
        <p:spPr>
          <a:xfrm>
            <a:off x="6678592" y="1673673"/>
            <a:ext cx="494357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숫자가 나오면 스택에 넣어준다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AC4C08-5CFD-444A-A12B-340724948BE3}"/>
              </a:ext>
            </a:extLst>
          </p:cNvPr>
          <p:cNvSpPr txBox="1"/>
          <p:nvPr/>
        </p:nvSpPr>
        <p:spPr>
          <a:xfrm>
            <a:off x="6121791" y="4715078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35F23B-50C3-490D-9A4E-2F382DE98E8A}"/>
              </a:ext>
            </a:extLst>
          </p:cNvPr>
          <p:cNvCxnSpPr/>
          <p:nvPr/>
        </p:nvCxnSpPr>
        <p:spPr>
          <a:xfrm>
            <a:off x="5753686" y="4304714"/>
            <a:ext cx="1151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38A158D-41D7-46C9-82C5-D0A342612FC4}"/>
              </a:ext>
            </a:extLst>
          </p:cNvPr>
          <p:cNvSpPr txBox="1"/>
          <p:nvPr/>
        </p:nvSpPr>
        <p:spPr>
          <a:xfrm>
            <a:off x="6196773" y="4297455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F1EAF90-1104-4C16-9A9A-21EA8BDA993F}"/>
              </a:ext>
            </a:extLst>
          </p:cNvPr>
          <p:cNvCxnSpPr/>
          <p:nvPr/>
        </p:nvCxnSpPr>
        <p:spPr>
          <a:xfrm>
            <a:off x="2342271" y="2206997"/>
            <a:ext cx="3670450" cy="2308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588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BBD92D-BB03-453E-A7C8-5ADE4BB9B5F5}"/>
              </a:ext>
            </a:extLst>
          </p:cNvPr>
          <p:cNvSpPr txBox="1"/>
          <p:nvPr/>
        </p:nvSpPr>
        <p:spPr>
          <a:xfrm>
            <a:off x="365760" y="281354"/>
            <a:ext cx="5036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계산기 만들기</a:t>
            </a:r>
            <a:endParaRPr lang="en-US" altLang="ko-KR" dirty="0"/>
          </a:p>
          <a:p>
            <a:r>
              <a:rPr lang="ko-KR" altLang="en-US" dirty="0"/>
              <a:t>후위 표기법 계산 알고리즘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EFFC0-8D2E-4897-A5D9-94DBA3D4B70D}"/>
              </a:ext>
            </a:extLst>
          </p:cNvPr>
          <p:cNvSpPr txBox="1"/>
          <p:nvPr/>
        </p:nvSpPr>
        <p:spPr>
          <a:xfrm>
            <a:off x="365760" y="1294227"/>
            <a:ext cx="3953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후위표기법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sz="2800" dirty="0"/>
              <a:t>372*2/+1+</a:t>
            </a:r>
            <a:endParaRPr lang="ko-KR" altLang="en-US" sz="28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3A0E25B-0766-4434-9465-9BD9D6BE142A}"/>
              </a:ext>
            </a:extLst>
          </p:cNvPr>
          <p:cNvGrpSpPr/>
          <p:nvPr/>
        </p:nvGrpSpPr>
        <p:grpSpPr>
          <a:xfrm>
            <a:off x="5753686" y="3171120"/>
            <a:ext cx="1160584" cy="2436992"/>
            <a:chOff x="3186331" y="2507331"/>
            <a:chExt cx="2011681" cy="391081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DAA7792-06FF-4651-A896-E8B479E211A8}"/>
                </a:ext>
              </a:extLst>
            </p:cNvPr>
            <p:cNvSpPr/>
            <p:nvPr/>
          </p:nvSpPr>
          <p:spPr>
            <a:xfrm>
              <a:off x="3186332" y="2507331"/>
              <a:ext cx="2011680" cy="39108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E0F1DC-6C0C-4503-A403-39B9BBED930C}"/>
                </a:ext>
              </a:extLst>
            </p:cNvPr>
            <p:cNvCxnSpPr>
              <a:cxnSpLocks/>
            </p:cNvCxnSpPr>
            <p:nvPr/>
          </p:nvCxnSpPr>
          <p:spPr>
            <a:xfrm>
              <a:off x="3186332" y="2507331"/>
              <a:ext cx="0" cy="39108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8950ABA-519C-46AE-998B-E0DDC9845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331" y="6418149"/>
              <a:ext cx="20116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E7A490E-BDAA-49B5-A61E-BF52C31B72EC}"/>
                </a:ext>
              </a:extLst>
            </p:cNvPr>
            <p:cNvCxnSpPr>
              <a:cxnSpLocks/>
            </p:cNvCxnSpPr>
            <p:nvPr/>
          </p:nvCxnSpPr>
          <p:spPr>
            <a:xfrm>
              <a:off x="5181599" y="2507331"/>
              <a:ext cx="0" cy="39108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8BFF71F-B97F-4E32-ABFA-1F5668325BCC}"/>
                </a:ext>
              </a:extLst>
            </p:cNvPr>
            <p:cNvCxnSpPr>
              <a:cxnSpLocks/>
            </p:cNvCxnSpPr>
            <p:nvPr/>
          </p:nvCxnSpPr>
          <p:spPr>
            <a:xfrm>
              <a:off x="3186331" y="5700698"/>
              <a:ext cx="19952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857E2DB-DB0D-489E-BE18-957167E2F35E}"/>
                </a:ext>
              </a:extLst>
            </p:cNvPr>
            <p:cNvCxnSpPr>
              <a:cxnSpLocks/>
            </p:cNvCxnSpPr>
            <p:nvPr/>
          </p:nvCxnSpPr>
          <p:spPr>
            <a:xfrm>
              <a:off x="3198053" y="5009035"/>
              <a:ext cx="19952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0A4CA37-DBCA-4C99-8796-52AE06B082F0}"/>
              </a:ext>
            </a:extLst>
          </p:cNvPr>
          <p:cNvSpPr txBox="1"/>
          <p:nvPr/>
        </p:nvSpPr>
        <p:spPr>
          <a:xfrm>
            <a:off x="6151488" y="5190489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42FCB4-DADB-458D-AEDF-E92492AB1689}"/>
              </a:ext>
            </a:extLst>
          </p:cNvPr>
          <p:cNvSpPr txBox="1"/>
          <p:nvPr/>
        </p:nvSpPr>
        <p:spPr>
          <a:xfrm>
            <a:off x="6678592" y="1673673"/>
            <a:ext cx="494357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연산자가 나오면 두 개의 숫자를 </a:t>
            </a:r>
            <a:r>
              <a:rPr lang="en-US" altLang="ko-KR" dirty="0"/>
              <a:t>pop </a:t>
            </a:r>
            <a:r>
              <a:rPr lang="ko-KR" altLang="en-US" dirty="0"/>
              <a:t>하여 연산 후 그 결과를 </a:t>
            </a:r>
            <a:r>
              <a:rPr lang="en-US" altLang="ko-KR" dirty="0"/>
              <a:t>push</a:t>
            </a:r>
            <a:r>
              <a:rPr lang="ko-KR" altLang="en-US" dirty="0"/>
              <a:t>해준다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AC4C08-5CFD-444A-A12B-340724948BE3}"/>
              </a:ext>
            </a:extLst>
          </p:cNvPr>
          <p:cNvSpPr txBox="1"/>
          <p:nvPr/>
        </p:nvSpPr>
        <p:spPr>
          <a:xfrm>
            <a:off x="5039364" y="4776425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35F23B-50C3-490D-9A4E-2F382DE98E8A}"/>
              </a:ext>
            </a:extLst>
          </p:cNvPr>
          <p:cNvCxnSpPr/>
          <p:nvPr/>
        </p:nvCxnSpPr>
        <p:spPr>
          <a:xfrm>
            <a:off x="5753686" y="4304714"/>
            <a:ext cx="1151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38A158D-41D7-46C9-82C5-D0A342612FC4}"/>
              </a:ext>
            </a:extLst>
          </p:cNvPr>
          <p:cNvSpPr txBox="1"/>
          <p:nvPr/>
        </p:nvSpPr>
        <p:spPr>
          <a:xfrm>
            <a:off x="5127403" y="4270130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DD905D-D84A-49D2-919A-A84736E4CCFC}"/>
              </a:ext>
            </a:extLst>
          </p:cNvPr>
          <p:cNvSpPr txBox="1"/>
          <p:nvPr/>
        </p:nvSpPr>
        <p:spPr>
          <a:xfrm>
            <a:off x="900286" y="5448576"/>
            <a:ext cx="3953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14/2</a:t>
            </a:r>
            <a:endParaRPr lang="ko-KR" altLang="en-US" dirty="0"/>
          </a:p>
        </p:txBody>
      </p:sp>
      <p:sp>
        <p:nvSpPr>
          <p:cNvPr id="25" name="화살표: 아래로 구부러짐 24">
            <a:extLst>
              <a:ext uri="{FF2B5EF4-FFF2-40B4-BE49-F238E27FC236}">
                <a16:creationId xmlns:a16="http://schemas.microsoft.com/office/drawing/2014/main" id="{AC42458D-4D06-4037-9B55-3852C24E4FF6}"/>
              </a:ext>
            </a:extLst>
          </p:cNvPr>
          <p:cNvSpPr/>
          <p:nvPr/>
        </p:nvSpPr>
        <p:spPr>
          <a:xfrm rot="20599572" flipH="1">
            <a:off x="1235143" y="3491163"/>
            <a:ext cx="3772371" cy="1341370"/>
          </a:xfrm>
          <a:prstGeom prst="curvedDownArrow">
            <a:avLst>
              <a:gd name="adj1" fmla="val 0"/>
              <a:gd name="adj2" fmla="val 19408"/>
              <a:gd name="adj3" fmla="val 11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화살표: 아래로 구부러짐 25">
            <a:extLst>
              <a:ext uri="{FF2B5EF4-FFF2-40B4-BE49-F238E27FC236}">
                <a16:creationId xmlns:a16="http://schemas.microsoft.com/office/drawing/2014/main" id="{CBD67688-88EA-4517-BE5A-A715280D28B6}"/>
              </a:ext>
            </a:extLst>
          </p:cNvPr>
          <p:cNvSpPr/>
          <p:nvPr/>
        </p:nvSpPr>
        <p:spPr>
          <a:xfrm rot="21131516" flipH="1">
            <a:off x="995325" y="4333619"/>
            <a:ext cx="4323286" cy="843800"/>
          </a:xfrm>
          <a:prstGeom prst="curvedDownArrow">
            <a:avLst>
              <a:gd name="adj1" fmla="val 0"/>
              <a:gd name="adj2" fmla="val 19408"/>
              <a:gd name="adj3" fmla="val 11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아래로 구부러짐 26">
            <a:extLst>
              <a:ext uri="{FF2B5EF4-FFF2-40B4-BE49-F238E27FC236}">
                <a16:creationId xmlns:a16="http://schemas.microsoft.com/office/drawing/2014/main" id="{27C92163-C25E-47E6-99E6-F5F5F2BF851B}"/>
              </a:ext>
            </a:extLst>
          </p:cNvPr>
          <p:cNvSpPr/>
          <p:nvPr/>
        </p:nvSpPr>
        <p:spPr>
          <a:xfrm rot="9990923" flipH="1">
            <a:off x="1230014" y="5571265"/>
            <a:ext cx="5325441" cy="771134"/>
          </a:xfrm>
          <a:prstGeom prst="curvedDownArrow">
            <a:avLst>
              <a:gd name="adj1" fmla="val 0"/>
              <a:gd name="adj2" fmla="val 19408"/>
              <a:gd name="adj3" fmla="val 11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D9BB09-37B0-428B-A894-DAAD9BFEC0C4}"/>
              </a:ext>
            </a:extLst>
          </p:cNvPr>
          <p:cNvSpPr txBox="1"/>
          <p:nvPr/>
        </p:nvSpPr>
        <p:spPr>
          <a:xfrm>
            <a:off x="6105334" y="4702850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92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BBD92D-BB03-453E-A7C8-5ADE4BB9B5F5}"/>
              </a:ext>
            </a:extLst>
          </p:cNvPr>
          <p:cNvSpPr txBox="1"/>
          <p:nvPr/>
        </p:nvSpPr>
        <p:spPr>
          <a:xfrm>
            <a:off x="365760" y="281354"/>
            <a:ext cx="5036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계산기 만들기</a:t>
            </a:r>
            <a:endParaRPr lang="en-US" altLang="ko-KR" dirty="0"/>
          </a:p>
          <a:p>
            <a:r>
              <a:rPr lang="ko-KR" altLang="en-US" dirty="0"/>
              <a:t>후위 표기법 계산 알고리즘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EFFC0-8D2E-4897-A5D9-94DBA3D4B70D}"/>
              </a:ext>
            </a:extLst>
          </p:cNvPr>
          <p:cNvSpPr txBox="1"/>
          <p:nvPr/>
        </p:nvSpPr>
        <p:spPr>
          <a:xfrm>
            <a:off x="365760" y="1294227"/>
            <a:ext cx="3953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후위표기법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sz="2800" dirty="0"/>
              <a:t>372*2/+1+</a:t>
            </a:r>
            <a:endParaRPr lang="ko-KR" altLang="en-US" sz="28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3A0E25B-0766-4434-9465-9BD9D6BE142A}"/>
              </a:ext>
            </a:extLst>
          </p:cNvPr>
          <p:cNvGrpSpPr/>
          <p:nvPr/>
        </p:nvGrpSpPr>
        <p:grpSpPr>
          <a:xfrm>
            <a:off x="5753686" y="3166954"/>
            <a:ext cx="1160584" cy="2436992"/>
            <a:chOff x="3186331" y="2507331"/>
            <a:chExt cx="2011681" cy="391081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DAA7792-06FF-4651-A896-E8B479E211A8}"/>
                </a:ext>
              </a:extLst>
            </p:cNvPr>
            <p:cNvSpPr/>
            <p:nvPr/>
          </p:nvSpPr>
          <p:spPr>
            <a:xfrm>
              <a:off x="3186332" y="2507331"/>
              <a:ext cx="2011680" cy="39108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E0F1DC-6C0C-4503-A403-39B9BBED930C}"/>
                </a:ext>
              </a:extLst>
            </p:cNvPr>
            <p:cNvCxnSpPr>
              <a:cxnSpLocks/>
            </p:cNvCxnSpPr>
            <p:nvPr/>
          </p:nvCxnSpPr>
          <p:spPr>
            <a:xfrm>
              <a:off x="3186332" y="2507331"/>
              <a:ext cx="0" cy="39108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8950ABA-519C-46AE-998B-E0DDC9845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331" y="6418149"/>
              <a:ext cx="20116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E7A490E-BDAA-49B5-A61E-BF52C31B72EC}"/>
                </a:ext>
              </a:extLst>
            </p:cNvPr>
            <p:cNvCxnSpPr>
              <a:cxnSpLocks/>
            </p:cNvCxnSpPr>
            <p:nvPr/>
          </p:nvCxnSpPr>
          <p:spPr>
            <a:xfrm>
              <a:off x="5181599" y="2507331"/>
              <a:ext cx="0" cy="39108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8BFF71F-B97F-4E32-ABFA-1F5668325BCC}"/>
                </a:ext>
              </a:extLst>
            </p:cNvPr>
            <p:cNvCxnSpPr>
              <a:cxnSpLocks/>
            </p:cNvCxnSpPr>
            <p:nvPr/>
          </p:nvCxnSpPr>
          <p:spPr>
            <a:xfrm>
              <a:off x="3186331" y="5700698"/>
              <a:ext cx="19952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857E2DB-DB0D-489E-BE18-957167E2F35E}"/>
                </a:ext>
              </a:extLst>
            </p:cNvPr>
            <p:cNvCxnSpPr>
              <a:cxnSpLocks/>
            </p:cNvCxnSpPr>
            <p:nvPr/>
          </p:nvCxnSpPr>
          <p:spPr>
            <a:xfrm>
              <a:off x="3198053" y="5009035"/>
              <a:ext cx="19952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0A4CA37-DBCA-4C99-8796-52AE06B082F0}"/>
              </a:ext>
            </a:extLst>
          </p:cNvPr>
          <p:cNvSpPr txBox="1"/>
          <p:nvPr/>
        </p:nvSpPr>
        <p:spPr>
          <a:xfrm>
            <a:off x="5063152" y="5234614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42FCB4-DADB-458D-AEDF-E92492AB1689}"/>
              </a:ext>
            </a:extLst>
          </p:cNvPr>
          <p:cNvSpPr txBox="1"/>
          <p:nvPr/>
        </p:nvSpPr>
        <p:spPr>
          <a:xfrm>
            <a:off x="6678592" y="1673673"/>
            <a:ext cx="494357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연산자가 나오면 두 개의 숫자를 </a:t>
            </a:r>
            <a:r>
              <a:rPr lang="en-US" altLang="ko-KR" dirty="0"/>
              <a:t>pop </a:t>
            </a:r>
            <a:r>
              <a:rPr lang="ko-KR" altLang="en-US" dirty="0"/>
              <a:t>하여 연산 후 그 결과를 </a:t>
            </a:r>
            <a:r>
              <a:rPr lang="en-US" altLang="ko-KR" dirty="0"/>
              <a:t>push</a:t>
            </a:r>
            <a:r>
              <a:rPr lang="ko-KR" altLang="en-US" dirty="0"/>
              <a:t>해준다</a:t>
            </a:r>
            <a:endParaRPr lang="en-US" altLang="ko-KR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35F23B-50C3-490D-9A4E-2F382DE98E8A}"/>
              </a:ext>
            </a:extLst>
          </p:cNvPr>
          <p:cNvCxnSpPr/>
          <p:nvPr/>
        </p:nvCxnSpPr>
        <p:spPr>
          <a:xfrm>
            <a:off x="5753686" y="4304714"/>
            <a:ext cx="1151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DD905D-D84A-49D2-919A-A84736E4CCFC}"/>
              </a:ext>
            </a:extLst>
          </p:cNvPr>
          <p:cNvSpPr txBox="1"/>
          <p:nvPr/>
        </p:nvSpPr>
        <p:spPr>
          <a:xfrm>
            <a:off x="900286" y="5448576"/>
            <a:ext cx="3953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3+7</a:t>
            </a:r>
            <a:endParaRPr lang="ko-KR" altLang="en-US" dirty="0"/>
          </a:p>
        </p:txBody>
      </p:sp>
      <p:sp>
        <p:nvSpPr>
          <p:cNvPr id="25" name="화살표: 아래로 구부러짐 24">
            <a:extLst>
              <a:ext uri="{FF2B5EF4-FFF2-40B4-BE49-F238E27FC236}">
                <a16:creationId xmlns:a16="http://schemas.microsoft.com/office/drawing/2014/main" id="{AC42458D-4D06-4037-9B55-3852C24E4FF6}"/>
              </a:ext>
            </a:extLst>
          </p:cNvPr>
          <p:cNvSpPr/>
          <p:nvPr/>
        </p:nvSpPr>
        <p:spPr>
          <a:xfrm rot="20929550" flipH="1">
            <a:off x="1309553" y="3797012"/>
            <a:ext cx="3648211" cy="1341370"/>
          </a:xfrm>
          <a:prstGeom prst="curvedDownArrow">
            <a:avLst>
              <a:gd name="adj1" fmla="val 0"/>
              <a:gd name="adj2" fmla="val 19408"/>
              <a:gd name="adj3" fmla="val 11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화살표: 아래로 구부러짐 25">
            <a:extLst>
              <a:ext uri="{FF2B5EF4-FFF2-40B4-BE49-F238E27FC236}">
                <a16:creationId xmlns:a16="http://schemas.microsoft.com/office/drawing/2014/main" id="{CBD67688-88EA-4517-BE5A-A715280D28B6}"/>
              </a:ext>
            </a:extLst>
          </p:cNvPr>
          <p:cNvSpPr/>
          <p:nvPr/>
        </p:nvSpPr>
        <p:spPr>
          <a:xfrm rot="21390466" flipH="1">
            <a:off x="903662" y="4238811"/>
            <a:ext cx="4038502" cy="1188997"/>
          </a:xfrm>
          <a:prstGeom prst="curvedDownArrow">
            <a:avLst>
              <a:gd name="adj1" fmla="val 0"/>
              <a:gd name="adj2" fmla="val 19408"/>
              <a:gd name="adj3" fmla="val 11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아래로 구부러짐 26">
            <a:extLst>
              <a:ext uri="{FF2B5EF4-FFF2-40B4-BE49-F238E27FC236}">
                <a16:creationId xmlns:a16="http://schemas.microsoft.com/office/drawing/2014/main" id="{27C92163-C25E-47E6-99E6-F5F5F2BF851B}"/>
              </a:ext>
            </a:extLst>
          </p:cNvPr>
          <p:cNvSpPr/>
          <p:nvPr/>
        </p:nvSpPr>
        <p:spPr>
          <a:xfrm rot="10647375" flipH="1">
            <a:off x="1434141" y="5801105"/>
            <a:ext cx="4989470" cy="790415"/>
          </a:xfrm>
          <a:prstGeom prst="curvedDownArrow">
            <a:avLst>
              <a:gd name="adj1" fmla="val 0"/>
              <a:gd name="adj2" fmla="val 19408"/>
              <a:gd name="adj3" fmla="val 11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D9BB09-37B0-428B-A894-DAAD9BFEC0C4}"/>
              </a:ext>
            </a:extLst>
          </p:cNvPr>
          <p:cNvSpPr txBox="1"/>
          <p:nvPr/>
        </p:nvSpPr>
        <p:spPr>
          <a:xfrm>
            <a:off x="5076883" y="4756809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4D875D-6119-4376-890F-1011C49F8858}"/>
              </a:ext>
            </a:extLst>
          </p:cNvPr>
          <p:cNvSpPr txBox="1"/>
          <p:nvPr/>
        </p:nvSpPr>
        <p:spPr>
          <a:xfrm>
            <a:off x="6118098" y="5200024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722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BBD92D-BB03-453E-A7C8-5ADE4BB9B5F5}"/>
              </a:ext>
            </a:extLst>
          </p:cNvPr>
          <p:cNvSpPr txBox="1"/>
          <p:nvPr/>
        </p:nvSpPr>
        <p:spPr>
          <a:xfrm>
            <a:off x="365760" y="281354"/>
            <a:ext cx="5036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계산기 만들기</a:t>
            </a:r>
            <a:endParaRPr lang="en-US" altLang="ko-KR" dirty="0"/>
          </a:p>
          <a:p>
            <a:r>
              <a:rPr lang="ko-KR" altLang="en-US" dirty="0"/>
              <a:t>후위 표기법 계산 알고리즘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EFFC0-8D2E-4897-A5D9-94DBA3D4B70D}"/>
              </a:ext>
            </a:extLst>
          </p:cNvPr>
          <p:cNvSpPr txBox="1"/>
          <p:nvPr/>
        </p:nvSpPr>
        <p:spPr>
          <a:xfrm>
            <a:off x="365760" y="1294227"/>
            <a:ext cx="3953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후위표기법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sz="2800" dirty="0"/>
              <a:t>372*2/+1+</a:t>
            </a:r>
            <a:endParaRPr lang="ko-KR" altLang="en-US" sz="28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3A0E25B-0766-4434-9465-9BD9D6BE142A}"/>
              </a:ext>
            </a:extLst>
          </p:cNvPr>
          <p:cNvGrpSpPr/>
          <p:nvPr/>
        </p:nvGrpSpPr>
        <p:grpSpPr>
          <a:xfrm>
            <a:off x="5753686" y="3166954"/>
            <a:ext cx="1160584" cy="2436992"/>
            <a:chOff x="3186331" y="2507331"/>
            <a:chExt cx="2011681" cy="391081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DAA7792-06FF-4651-A896-E8B479E211A8}"/>
                </a:ext>
              </a:extLst>
            </p:cNvPr>
            <p:cNvSpPr/>
            <p:nvPr/>
          </p:nvSpPr>
          <p:spPr>
            <a:xfrm>
              <a:off x="3186332" y="2507331"/>
              <a:ext cx="2011680" cy="39108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E0F1DC-6C0C-4503-A403-39B9BBED930C}"/>
                </a:ext>
              </a:extLst>
            </p:cNvPr>
            <p:cNvCxnSpPr>
              <a:cxnSpLocks/>
            </p:cNvCxnSpPr>
            <p:nvPr/>
          </p:nvCxnSpPr>
          <p:spPr>
            <a:xfrm>
              <a:off x="3186332" y="2507331"/>
              <a:ext cx="0" cy="39108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8950ABA-519C-46AE-998B-E0DDC9845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331" y="6418149"/>
              <a:ext cx="20116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E7A490E-BDAA-49B5-A61E-BF52C31B72EC}"/>
                </a:ext>
              </a:extLst>
            </p:cNvPr>
            <p:cNvCxnSpPr>
              <a:cxnSpLocks/>
            </p:cNvCxnSpPr>
            <p:nvPr/>
          </p:nvCxnSpPr>
          <p:spPr>
            <a:xfrm>
              <a:off x="5181599" y="2507331"/>
              <a:ext cx="0" cy="39108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8BFF71F-B97F-4E32-ABFA-1F5668325BCC}"/>
                </a:ext>
              </a:extLst>
            </p:cNvPr>
            <p:cNvCxnSpPr>
              <a:cxnSpLocks/>
            </p:cNvCxnSpPr>
            <p:nvPr/>
          </p:nvCxnSpPr>
          <p:spPr>
            <a:xfrm>
              <a:off x="3186331" y="5700698"/>
              <a:ext cx="19952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857E2DB-DB0D-489E-BE18-957167E2F35E}"/>
                </a:ext>
              </a:extLst>
            </p:cNvPr>
            <p:cNvCxnSpPr>
              <a:cxnSpLocks/>
            </p:cNvCxnSpPr>
            <p:nvPr/>
          </p:nvCxnSpPr>
          <p:spPr>
            <a:xfrm>
              <a:off x="3198053" y="5009035"/>
              <a:ext cx="19952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35F23B-50C3-490D-9A4E-2F382DE98E8A}"/>
              </a:ext>
            </a:extLst>
          </p:cNvPr>
          <p:cNvCxnSpPr/>
          <p:nvPr/>
        </p:nvCxnSpPr>
        <p:spPr>
          <a:xfrm>
            <a:off x="5753686" y="4304714"/>
            <a:ext cx="1151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B4D875D-6119-4376-890F-1011C49F8858}"/>
              </a:ext>
            </a:extLst>
          </p:cNvPr>
          <p:cNvSpPr txBox="1"/>
          <p:nvPr/>
        </p:nvSpPr>
        <p:spPr>
          <a:xfrm>
            <a:off x="6118098" y="5200024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DD29A0-8775-45BD-8315-2CFA56D44052}"/>
              </a:ext>
            </a:extLst>
          </p:cNvPr>
          <p:cNvSpPr txBox="1"/>
          <p:nvPr/>
        </p:nvSpPr>
        <p:spPr>
          <a:xfrm>
            <a:off x="6678592" y="1673673"/>
            <a:ext cx="494357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숫자가 나오면 스택에 넣어준다</a:t>
            </a:r>
            <a:endParaRPr lang="en-US" altLang="ko-KR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F91F66C-479F-4A49-9D84-50DE532B702A}"/>
              </a:ext>
            </a:extLst>
          </p:cNvPr>
          <p:cNvCxnSpPr>
            <a:cxnSpLocks/>
          </p:cNvCxnSpPr>
          <p:nvPr/>
        </p:nvCxnSpPr>
        <p:spPr>
          <a:xfrm>
            <a:off x="2883877" y="2274654"/>
            <a:ext cx="3234221" cy="253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E117424-2B28-485B-B153-2A27FF14BEFA}"/>
              </a:ext>
            </a:extLst>
          </p:cNvPr>
          <p:cNvSpPr txBox="1"/>
          <p:nvPr/>
        </p:nvSpPr>
        <p:spPr>
          <a:xfrm>
            <a:off x="6096000" y="4790754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348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BBD92D-BB03-453E-A7C8-5ADE4BB9B5F5}"/>
              </a:ext>
            </a:extLst>
          </p:cNvPr>
          <p:cNvSpPr txBox="1"/>
          <p:nvPr/>
        </p:nvSpPr>
        <p:spPr>
          <a:xfrm>
            <a:off x="365760" y="281354"/>
            <a:ext cx="5036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계산기 만들기</a:t>
            </a:r>
            <a:endParaRPr lang="en-US" altLang="ko-KR" dirty="0"/>
          </a:p>
          <a:p>
            <a:r>
              <a:rPr lang="ko-KR" altLang="en-US" dirty="0"/>
              <a:t>후위 표기법 계산 알고리즘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EFFC0-8D2E-4897-A5D9-94DBA3D4B70D}"/>
              </a:ext>
            </a:extLst>
          </p:cNvPr>
          <p:cNvSpPr txBox="1"/>
          <p:nvPr/>
        </p:nvSpPr>
        <p:spPr>
          <a:xfrm>
            <a:off x="365760" y="1294227"/>
            <a:ext cx="3953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후위표기법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sz="2800" dirty="0"/>
              <a:t>372*2/+1+</a:t>
            </a:r>
            <a:endParaRPr lang="ko-KR" altLang="en-US" sz="28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3A0E25B-0766-4434-9465-9BD9D6BE142A}"/>
              </a:ext>
            </a:extLst>
          </p:cNvPr>
          <p:cNvGrpSpPr/>
          <p:nvPr/>
        </p:nvGrpSpPr>
        <p:grpSpPr>
          <a:xfrm>
            <a:off x="5753686" y="3166954"/>
            <a:ext cx="1160584" cy="2436992"/>
            <a:chOff x="3186331" y="2507331"/>
            <a:chExt cx="2011681" cy="391081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DAA7792-06FF-4651-A896-E8B479E211A8}"/>
                </a:ext>
              </a:extLst>
            </p:cNvPr>
            <p:cNvSpPr/>
            <p:nvPr/>
          </p:nvSpPr>
          <p:spPr>
            <a:xfrm>
              <a:off x="3186332" y="2507331"/>
              <a:ext cx="2011680" cy="39108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E0F1DC-6C0C-4503-A403-39B9BBED930C}"/>
                </a:ext>
              </a:extLst>
            </p:cNvPr>
            <p:cNvCxnSpPr>
              <a:cxnSpLocks/>
            </p:cNvCxnSpPr>
            <p:nvPr/>
          </p:nvCxnSpPr>
          <p:spPr>
            <a:xfrm>
              <a:off x="3186332" y="2507331"/>
              <a:ext cx="0" cy="39108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8950ABA-519C-46AE-998B-E0DDC9845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331" y="6418149"/>
              <a:ext cx="20116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E7A490E-BDAA-49B5-A61E-BF52C31B72EC}"/>
                </a:ext>
              </a:extLst>
            </p:cNvPr>
            <p:cNvCxnSpPr>
              <a:cxnSpLocks/>
            </p:cNvCxnSpPr>
            <p:nvPr/>
          </p:nvCxnSpPr>
          <p:spPr>
            <a:xfrm>
              <a:off x="5181599" y="2507331"/>
              <a:ext cx="0" cy="39108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8BFF71F-B97F-4E32-ABFA-1F5668325BCC}"/>
                </a:ext>
              </a:extLst>
            </p:cNvPr>
            <p:cNvCxnSpPr>
              <a:cxnSpLocks/>
            </p:cNvCxnSpPr>
            <p:nvPr/>
          </p:nvCxnSpPr>
          <p:spPr>
            <a:xfrm>
              <a:off x="3186331" y="5700698"/>
              <a:ext cx="19952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857E2DB-DB0D-489E-BE18-957167E2F35E}"/>
                </a:ext>
              </a:extLst>
            </p:cNvPr>
            <p:cNvCxnSpPr>
              <a:cxnSpLocks/>
            </p:cNvCxnSpPr>
            <p:nvPr/>
          </p:nvCxnSpPr>
          <p:spPr>
            <a:xfrm>
              <a:off x="3198053" y="5009035"/>
              <a:ext cx="19952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0A4CA37-DBCA-4C99-8796-52AE06B082F0}"/>
              </a:ext>
            </a:extLst>
          </p:cNvPr>
          <p:cNvSpPr txBox="1"/>
          <p:nvPr/>
        </p:nvSpPr>
        <p:spPr>
          <a:xfrm>
            <a:off x="5063152" y="5234614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42FCB4-DADB-458D-AEDF-E92492AB1689}"/>
              </a:ext>
            </a:extLst>
          </p:cNvPr>
          <p:cNvSpPr txBox="1"/>
          <p:nvPr/>
        </p:nvSpPr>
        <p:spPr>
          <a:xfrm>
            <a:off x="7067927" y="1673673"/>
            <a:ext cx="4554242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연산자가 나오면 두 개의 숫자를 </a:t>
            </a:r>
            <a:r>
              <a:rPr lang="en-US" altLang="ko-KR" dirty="0"/>
              <a:t>pop </a:t>
            </a:r>
            <a:r>
              <a:rPr lang="ko-KR" altLang="en-US" dirty="0"/>
              <a:t>하여 연산 후 그 결과를 </a:t>
            </a:r>
            <a:r>
              <a:rPr lang="en-US" altLang="ko-KR" dirty="0"/>
              <a:t>push</a:t>
            </a:r>
            <a:r>
              <a:rPr lang="ko-KR" altLang="en-US" dirty="0"/>
              <a:t>해준다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마지막까지 스택에 남아있는 수가 바로 연산의 결과이다</a:t>
            </a:r>
            <a:r>
              <a:rPr lang="en-US" altLang="ko-KR" dirty="0"/>
              <a:t>.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35F23B-50C3-490D-9A4E-2F382DE98E8A}"/>
              </a:ext>
            </a:extLst>
          </p:cNvPr>
          <p:cNvCxnSpPr/>
          <p:nvPr/>
        </p:nvCxnSpPr>
        <p:spPr>
          <a:xfrm>
            <a:off x="5753686" y="4304714"/>
            <a:ext cx="1151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DD905D-D84A-49D2-919A-A84736E4CCFC}"/>
              </a:ext>
            </a:extLst>
          </p:cNvPr>
          <p:cNvSpPr txBox="1"/>
          <p:nvPr/>
        </p:nvSpPr>
        <p:spPr>
          <a:xfrm>
            <a:off x="900286" y="5448576"/>
            <a:ext cx="3953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10+1</a:t>
            </a:r>
            <a:endParaRPr lang="ko-KR" altLang="en-US" dirty="0"/>
          </a:p>
        </p:txBody>
      </p:sp>
      <p:sp>
        <p:nvSpPr>
          <p:cNvPr id="25" name="화살표: 아래로 구부러짐 24">
            <a:extLst>
              <a:ext uri="{FF2B5EF4-FFF2-40B4-BE49-F238E27FC236}">
                <a16:creationId xmlns:a16="http://schemas.microsoft.com/office/drawing/2014/main" id="{AC42458D-4D06-4037-9B55-3852C24E4FF6}"/>
              </a:ext>
            </a:extLst>
          </p:cNvPr>
          <p:cNvSpPr/>
          <p:nvPr/>
        </p:nvSpPr>
        <p:spPr>
          <a:xfrm rot="20929550" flipH="1">
            <a:off x="1309553" y="3797012"/>
            <a:ext cx="3648211" cy="1341370"/>
          </a:xfrm>
          <a:prstGeom prst="curvedDownArrow">
            <a:avLst>
              <a:gd name="adj1" fmla="val 0"/>
              <a:gd name="adj2" fmla="val 19408"/>
              <a:gd name="adj3" fmla="val 11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화살표: 아래로 구부러짐 25">
            <a:extLst>
              <a:ext uri="{FF2B5EF4-FFF2-40B4-BE49-F238E27FC236}">
                <a16:creationId xmlns:a16="http://schemas.microsoft.com/office/drawing/2014/main" id="{CBD67688-88EA-4517-BE5A-A715280D28B6}"/>
              </a:ext>
            </a:extLst>
          </p:cNvPr>
          <p:cNvSpPr/>
          <p:nvPr/>
        </p:nvSpPr>
        <p:spPr>
          <a:xfrm rot="21390466" flipH="1">
            <a:off x="903662" y="4238811"/>
            <a:ext cx="4038502" cy="1188997"/>
          </a:xfrm>
          <a:prstGeom prst="curvedDownArrow">
            <a:avLst>
              <a:gd name="adj1" fmla="val 0"/>
              <a:gd name="adj2" fmla="val 19408"/>
              <a:gd name="adj3" fmla="val 11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아래로 구부러짐 26">
            <a:extLst>
              <a:ext uri="{FF2B5EF4-FFF2-40B4-BE49-F238E27FC236}">
                <a16:creationId xmlns:a16="http://schemas.microsoft.com/office/drawing/2014/main" id="{27C92163-C25E-47E6-99E6-F5F5F2BF851B}"/>
              </a:ext>
            </a:extLst>
          </p:cNvPr>
          <p:cNvSpPr/>
          <p:nvPr/>
        </p:nvSpPr>
        <p:spPr>
          <a:xfrm rot="10647375" flipH="1">
            <a:off x="1434141" y="5801105"/>
            <a:ext cx="4989470" cy="790415"/>
          </a:xfrm>
          <a:prstGeom prst="curvedDownArrow">
            <a:avLst>
              <a:gd name="adj1" fmla="val 0"/>
              <a:gd name="adj2" fmla="val 19408"/>
              <a:gd name="adj3" fmla="val 11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D9BB09-37B0-428B-A894-DAAD9BFEC0C4}"/>
              </a:ext>
            </a:extLst>
          </p:cNvPr>
          <p:cNvSpPr txBox="1"/>
          <p:nvPr/>
        </p:nvSpPr>
        <p:spPr>
          <a:xfrm>
            <a:off x="5076883" y="4756809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4D875D-6119-4376-890F-1011C49F8858}"/>
              </a:ext>
            </a:extLst>
          </p:cNvPr>
          <p:cNvSpPr txBox="1"/>
          <p:nvPr/>
        </p:nvSpPr>
        <p:spPr>
          <a:xfrm>
            <a:off x="6118098" y="5200024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228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BBD92D-BB03-453E-A7C8-5ADE4BB9B5F5}"/>
              </a:ext>
            </a:extLst>
          </p:cNvPr>
          <p:cNvSpPr txBox="1"/>
          <p:nvPr/>
        </p:nvSpPr>
        <p:spPr>
          <a:xfrm>
            <a:off x="365760" y="281354"/>
            <a:ext cx="5036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계산기 만들기</a:t>
            </a:r>
            <a:endParaRPr lang="en-US" altLang="ko-KR" dirty="0"/>
          </a:p>
          <a:p>
            <a:r>
              <a:rPr lang="ko-KR" altLang="en-US" dirty="0"/>
              <a:t>중위 표기법 </a:t>
            </a:r>
            <a:r>
              <a:rPr lang="en-US" altLang="ko-KR" dirty="0"/>
              <a:t>vs </a:t>
            </a:r>
            <a:r>
              <a:rPr lang="ko-KR" altLang="en-US" dirty="0"/>
              <a:t>후위 표기법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675E4-B46B-4EE9-AB83-D7423A2321D6}"/>
              </a:ext>
            </a:extLst>
          </p:cNvPr>
          <p:cNvSpPr txBox="1"/>
          <p:nvPr/>
        </p:nvSpPr>
        <p:spPr>
          <a:xfrm>
            <a:off x="365760" y="1547447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exp : </a:t>
            </a:r>
            <a:r>
              <a:rPr lang="ko-KR" altLang="en-US" dirty="0"/>
              <a:t>인간이 입력한 중위 표현식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D915E-B3F4-41D9-A763-315D8D58CA89}"/>
              </a:ext>
            </a:extLst>
          </p:cNvPr>
          <p:cNvSpPr txBox="1"/>
          <p:nvPr/>
        </p:nvSpPr>
        <p:spPr>
          <a:xfrm>
            <a:off x="6274191" y="1547447"/>
            <a:ext cx="572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 : </a:t>
            </a:r>
            <a:r>
              <a:rPr lang="ko-KR" altLang="en-US" dirty="0"/>
              <a:t>후위표기법으로 바꾼 결과를 저장해줄 문자 배열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4FD26C-6CD1-439A-80B2-86F2DB09DC69}"/>
              </a:ext>
            </a:extLst>
          </p:cNvPr>
          <p:cNvCxnSpPr/>
          <p:nvPr/>
        </p:nvCxnSpPr>
        <p:spPr>
          <a:xfrm>
            <a:off x="4192172" y="1732113"/>
            <a:ext cx="17303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1893C7-221F-4AD0-89DB-E49527668CDD}"/>
              </a:ext>
            </a:extLst>
          </p:cNvPr>
          <p:cNvSpPr txBox="1"/>
          <p:nvPr/>
        </p:nvSpPr>
        <p:spPr>
          <a:xfrm>
            <a:off x="759655" y="2435496"/>
            <a:ext cx="1814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정리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F295EA-88A1-4232-B859-E0F3D2FB80FE}"/>
              </a:ext>
            </a:extLst>
          </p:cNvPr>
          <p:cNvSpPr/>
          <p:nvPr/>
        </p:nvSpPr>
        <p:spPr>
          <a:xfrm>
            <a:off x="365760" y="2250831"/>
            <a:ext cx="11460480" cy="432581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117A43-292F-444B-BBC0-FC8D6E7A0941}"/>
              </a:ext>
            </a:extLst>
          </p:cNvPr>
          <p:cNvSpPr txBox="1"/>
          <p:nvPr/>
        </p:nvSpPr>
        <p:spPr>
          <a:xfrm>
            <a:off x="1069144" y="3239925"/>
            <a:ext cx="10410094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숫자가 나왔다면 스택에 담아준다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연산자가 나왔다면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스택에서 숫자를 </a:t>
            </a:r>
            <a:r>
              <a:rPr lang="ko-KR" altLang="en-US" dirty="0" err="1"/>
              <a:t>두번</a:t>
            </a:r>
            <a:r>
              <a:rPr lang="ko-KR" altLang="en-US" dirty="0"/>
              <a:t> </a:t>
            </a:r>
            <a:r>
              <a:rPr lang="en-US" altLang="ko-KR" dirty="0"/>
              <a:t>pop</a:t>
            </a:r>
            <a:r>
              <a:rPr lang="ko-KR" altLang="en-US" dirty="0"/>
              <a:t>하여 연산 후 다시 스택에 </a:t>
            </a:r>
            <a:r>
              <a:rPr lang="en-US" altLang="ko-KR" dirty="0"/>
              <a:t>push </a:t>
            </a:r>
            <a:r>
              <a:rPr lang="ko-KR" altLang="en-US" dirty="0"/>
              <a:t>한다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마지막에 스택에 남은 숫자가 결과이다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36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BBD92D-BB03-453E-A7C8-5ADE4BB9B5F5}"/>
              </a:ext>
            </a:extLst>
          </p:cNvPr>
          <p:cNvSpPr txBox="1"/>
          <p:nvPr/>
        </p:nvSpPr>
        <p:spPr>
          <a:xfrm>
            <a:off x="365760" y="281354"/>
            <a:ext cx="5036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계산기 만들기</a:t>
            </a:r>
            <a:endParaRPr lang="en-US" altLang="ko-KR" dirty="0"/>
          </a:p>
          <a:p>
            <a:r>
              <a:rPr lang="ko-KR" altLang="en-US" dirty="0"/>
              <a:t>중위 표기법 </a:t>
            </a:r>
            <a:r>
              <a:rPr lang="en-US" altLang="ko-KR" dirty="0"/>
              <a:t>vs </a:t>
            </a:r>
            <a:r>
              <a:rPr lang="ko-KR" altLang="en-US" dirty="0"/>
              <a:t>후위 표기법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2996BB-5AE7-4F46-B02C-86ED8299C92F}"/>
              </a:ext>
            </a:extLst>
          </p:cNvPr>
          <p:cNvSpPr txBox="1"/>
          <p:nvPr/>
        </p:nvSpPr>
        <p:spPr>
          <a:xfrm>
            <a:off x="907366" y="1716258"/>
            <a:ext cx="3953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중위표기법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sz="2800" dirty="0"/>
              <a:t>3+7*2/2+1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DC36EA-BDFA-450F-B241-7E865F4F5E12}"/>
              </a:ext>
            </a:extLst>
          </p:cNvPr>
          <p:cNvSpPr txBox="1"/>
          <p:nvPr/>
        </p:nvSpPr>
        <p:spPr>
          <a:xfrm>
            <a:off x="7331611" y="1716258"/>
            <a:ext cx="3953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후위표기법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sz="2800" dirty="0"/>
              <a:t>372*2/+1+</a:t>
            </a:r>
            <a:endParaRPr lang="ko-KR" altLang="en-US" sz="2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EEFEAC-E98F-4843-9BE3-EC9F00075CA1}"/>
              </a:ext>
            </a:extLst>
          </p:cNvPr>
          <p:cNvCxnSpPr/>
          <p:nvPr/>
        </p:nvCxnSpPr>
        <p:spPr>
          <a:xfrm>
            <a:off x="6096000" y="1294228"/>
            <a:ext cx="0" cy="475488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ACACCF-F7DE-4DB8-BB07-9EE3AB458B4A}"/>
              </a:ext>
            </a:extLst>
          </p:cNvPr>
          <p:cNvSpPr txBox="1"/>
          <p:nvPr/>
        </p:nvSpPr>
        <p:spPr>
          <a:xfrm>
            <a:off x="907366" y="3429000"/>
            <a:ext cx="4494625" cy="12003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피연산자 사이에 연산자를 표현하는 방법</a:t>
            </a:r>
            <a:endParaRPr lang="en-US" altLang="ko-KR" dirty="0"/>
          </a:p>
          <a:p>
            <a:pPr algn="ctr"/>
            <a:endParaRPr lang="en-US" altLang="ko-KR" dirty="0"/>
          </a:p>
          <a:p>
            <a:r>
              <a:rPr lang="ko-KR" altLang="en-US" dirty="0"/>
              <a:t>인간이 사용하는 방법이며 이해가 쉽지만</a:t>
            </a:r>
            <a:endParaRPr lang="en-US" altLang="ko-KR" dirty="0"/>
          </a:p>
          <a:p>
            <a:r>
              <a:rPr lang="ko-KR" altLang="en-US" dirty="0"/>
              <a:t>연산자의 우선순위를 직접 판단해야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FCDBA3-E8FA-4BF2-A209-567075DA36F2}"/>
              </a:ext>
            </a:extLst>
          </p:cNvPr>
          <p:cNvSpPr txBox="1"/>
          <p:nvPr/>
        </p:nvSpPr>
        <p:spPr>
          <a:xfrm>
            <a:off x="7060809" y="3428999"/>
            <a:ext cx="4494625" cy="12003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피연산자 뒤쪽에 연산자를 표현하는 방법</a:t>
            </a:r>
            <a:endParaRPr lang="en-US" altLang="ko-KR" dirty="0"/>
          </a:p>
          <a:p>
            <a:pPr algn="ctr"/>
            <a:endParaRPr lang="en-US" altLang="ko-KR" dirty="0"/>
          </a:p>
          <a:p>
            <a:r>
              <a:rPr lang="ko-KR" altLang="en-US" dirty="0"/>
              <a:t>이해가 어렵지만 연산자의 우선순위를 계산할 필요가 없다는 장점이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24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BBD92D-BB03-453E-A7C8-5ADE4BB9B5F5}"/>
              </a:ext>
            </a:extLst>
          </p:cNvPr>
          <p:cNvSpPr txBox="1"/>
          <p:nvPr/>
        </p:nvSpPr>
        <p:spPr>
          <a:xfrm>
            <a:off x="365760" y="281354"/>
            <a:ext cx="5036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계산기 만들기</a:t>
            </a:r>
            <a:endParaRPr lang="en-US" altLang="ko-KR" dirty="0"/>
          </a:p>
          <a:p>
            <a:r>
              <a:rPr lang="ko-KR" altLang="en-US" dirty="0"/>
              <a:t>중위 표기법 </a:t>
            </a:r>
            <a:r>
              <a:rPr lang="en-US" altLang="ko-KR" dirty="0"/>
              <a:t>vs </a:t>
            </a:r>
            <a:r>
              <a:rPr lang="ko-KR" altLang="en-US" dirty="0"/>
              <a:t>후위 표기법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2996BB-5AE7-4F46-B02C-86ED8299C92F}"/>
              </a:ext>
            </a:extLst>
          </p:cNvPr>
          <p:cNvSpPr txBox="1"/>
          <p:nvPr/>
        </p:nvSpPr>
        <p:spPr>
          <a:xfrm>
            <a:off x="907366" y="1716258"/>
            <a:ext cx="3953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중위표기법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sz="2800" dirty="0"/>
              <a:t>3+7*2/2+1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DC36EA-BDFA-450F-B241-7E865F4F5E12}"/>
              </a:ext>
            </a:extLst>
          </p:cNvPr>
          <p:cNvSpPr txBox="1"/>
          <p:nvPr/>
        </p:nvSpPr>
        <p:spPr>
          <a:xfrm>
            <a:off x="7331611" y="1716258"/>
            <a:ext cx="3953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후위표기법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sz="2800" dirty="0"/>
              <a:t>372*2/+1+</a:t>
            </a:r>
            <a:endParaRPr lang="ko-KR" altLang="en-US" sz="2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EEFEAC-E98F-4843-9BE3-EC9F00075CA1}"/>
              </a:ext>
            </a:extLst>
          </p:cNvPr>
          <p:cNvCxnSpPr/>
          <p:nvPr/>
        </p:nvCxnSpPr>
        <p:spPr>
          <a:xfrm>
            <a:off x="6096000" y="1294228"/>
            <a:ext cx="0" cy="475488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4659A36-4DF3-48D3-8444-1FE1BD7AB1C6}"/>
              </a:ext>
            </a:extLst>
          </p:cNvPr>
          <p:cNvSpPr txBox="1"/>
          <p:nvPr/>
        </p:nvSpPr>
        <p:spPr>
          <a:xfrm>
            <a:off x="478302" y="3179298"/>
            <a:ext cx="50362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연산자의 우선순위를 판단하여 먼저 연산을 수행한다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3+14/2+1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3+7+1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10+1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11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B98793-0175-43E6-8F4E-A532A3A97B62}"/>
              </a:ext>
            </a:extLst>
          </p:cNvPr>
          <p:cNvSpPr txBox="1"/>
          <p:nvPr/>
        </p:nvSpPr>
        <p:spPr>
          <a:xfrm>
            <a:off x="6677467" y="3179297"/>
            <a:ext cx="50362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연산자가 나오면 이전 숫자 두개를 계산한다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3 14 2 / + 1 +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3 7 + 1 +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10 1 +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11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연산자의 우선순위를 판단할 필요 없이 계산이 가능하다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1EF22-840B-4780-A229-94A5AF842700}"/>
              </a:ext>
            </a:extLst>
          </p:cNvPr>
          <p:cNvSpPr txBox="1"/>
          <p:nvPr/>
        </p:nvSpPr>
        <p:spPr>
          <a:xfrm>
            <a:off x="1865141" y="6104274"/>
            <a:ext cx="8461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컴퓨터는 인간과 달리 한 번에 직관적으로 판단할 수 없고</a:t>
            </a:r>
            <a:r>
              <a:rPr lang="en-US" altLang="ko-KR" dirty="0"/>
              <a:t>, </a:t>
            </a:r>
            <a:r>
              <a:rPr lang="ko-KR" altLang="en-US" dirty="0"/>
              <a:t>앞에서부터 차례대로 수행을 해야 하기 때문에 후위표기법으로 만들어진 수식만 계산할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454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BBD92D-BB03-453E-A7C8-5ADE4BB9B5F5}"/>
              </a:ext>
            </a:extLst>
          </p:cNvPr>
          <p:cNvSpPr txBox="1"/>
          <p:nvPr/>
        </p:nvSpPr>
        <p:spPr>
          <a:xfrm>
            <a:off x="365760" y="281354"/>
            <a:ext cx="5036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계산기 만들기</a:t>
            </a:r>
            <a:endParaRPr lang="en-US" altLang="ko-KR" dirty="0"/>
          </a:p>
          <a:p>
            <a:r>
              <a:rPr lang="ko-KR" altLang="en-US" dirty="0"/>
              <a:t>중위 표기법 </a:t>
            </a:r>
            <a:r>
              <a:rPr lang="en-US" altLang="ko-KR" dirty="0"/>
              <a:t>vs </a:t>
            </a:r>
            <a:r>
              <a:rPr lang="ko-KR" altLang="en-US" dirty="0"/>
              <a:t>후위 표기법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675E4-B46B-4EE9-AB83-D7423A2321D6}"/>
              </a:ext>
            </a:extLst>
          </p:cNvPr>
          <p:cNvSpPr txBox="1"/>
          <p:nvPr/>
        </p:nvSpPr>
        <p:spPr>
          <a:xfrm>
            <a:off x="365760" y="1547447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exp : </a:t>
            </a:r>
            <a:r>
              <a:rPr lang="ko-KR" altLang="en-US" dirty="0"/>
              <a:t>인간이 입력한 중위 표현식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D915E-B3F4-41D9-A763-315D8D58CA89}"/>
              </a:ext>
            </a:extLst>
          </p:cNvPr>
          <p:cNvSpPr txBox="1"/>
          <p:nvPr/>
        </p:nvSpPr>
        <p:spPr>
          <a:xfrm>
            <a:off x="6274191" y="1547447"/>
            <a:ext cx="572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 : </a:t>
            </a:r>
            <a:r>
              <a:rPr lang="ko-KR" altLang="en-US" dirty="0"/>
              <a:t>후위표기법으로 바꾼 결과를 저장해줄 문자 배열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4FD26C-6CD1-439A-80B2-86F2DB09DC69}"/>
              </a:ext>
            </a:extLst>
          </p:cNvPr>
          <p:cNvCxnSpPr/>
          <p:nvPr/>
        </p:nvCxnSpPr>
        <p:spPr>
          <a:xfrm>
            <a:off x="4192172" y="1732113"/>
            <a:ext cx="17303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1893C7-221F-4AD0-89DB-E49527668CDD}"/>
              </a:ext>
            </a:extLst>
          </p:cNvPr>
          <p:cNvSpPr txBox="1"/>
          <p:nvPr/>
        </p:nvSpPr>
        <p:spPr>
          <a:xfrm>
            <a:off x="365760" y="2459597"/>
            <a:ext cx="3953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3+7*2/2+1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D0282-135B-455D-BC97-FE511B0768AB}"/>
              </a:ext>
            </a:extLst>
          </p:cNvPr>
          <p:cNvSpPr txBox="1"/>
          <p:nvPr/>
        </p:nvSpPr>
        <p:spPr>
          <a:xfrm>
            <a:off x="165537" y="3264025"/>
            <a:ext cx="3953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res</a:t>
            </a:r>
            <a:r>
              <a:rPr lang="ko-KR" altLang="en-US" sz="2800" dirty="0"/>
              <a:t> </a:t>
            </a:r>
            <a:r>
              <a:rPr lang="en-US" altLang="ko-KR" sz="2800" dirty="0"/>
              <a:t>:</a:t>
            </a:r>
            <a:r>
              <a:rPr lang="ko-KR" altLang="en-US" sz="2800" dirty="0"/>
              <a:t> </a:t>
            </a:r>
            <a:r>
              <a:rPr lang="en-US" altLang="ko-KR" sz="2800" dirty="0"/>
              <a:t>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F3D4D1-CA7A-4889-9962-48107934114C}"/>
              </a:ext>
            </a:extLst>
          </p:cNvPr>
          <p:cNvSpPr txBox="1"/>
          <p:nvPr/>
        </p:nvSpPr>
        <p:spPr>
          <a:xfrm>
            <a:off x="5458265" y="2459597"/>
            <a:ext cx="430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숫자가 나왔다면 </a:t>
            </a:r>
            <a:r>
              <a:rPr lang="en-US" altLang="ko-KR" dirty="0"/>
              <a:t>res</a:t>
            </a:r>
            <a:r>
              <a:rPr lang="ko-KR" altLang="en-US" dirty="0"/>
              <a:t>에 바로 담아준다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B365620-DD41-4619-BBF7-1A135BB669BC}"/>
              </a:ext>
            </a:extLst>
          </p:cNvPr>
          <p:cNvCxnSpPr/>
          <p:nvPr/>
        </p:nvCxnSpPr>
        <p:spPr>
          <a:xfrm>
            <a:off x="1547446" y="2828929"/>
            <a:ext cx="794825" cy="435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F295EA-88A1-4232-B859-E0F3D2FB80FE}"/>
              </a:ext>
            </a:extLst>
          </p:cNvPr>
          <p:cNvSpPr/>
          <p:nvPr/>
        </p:nvSpPr>
        <p:spPr>
          <a:xfrm>
            <a:off x="365760" y="2250831"/>
            <a:ext cx="11460480" cy="16459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D1D818-DB01-4CCE-B75B-6D18FE68F480}"/>
              </a:ext>
            </a:extLst>
          </p:cNvPr>
          <p:cNvSpPr txBox="1"/>
          <p:nvPr/>
        </p:nvSpPr>
        <p:spPr>
          <a:xfrm>
            <a:off x="629772" y="2501276"/>
            <a:ext cx="395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exp 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02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BBD92D-BB03-453E-A7C8-5ADE4BB9B5F5}"/>
              </a:ext>
            </a:extLst>
          </p:cNvPr>
          <p:cNvSpPr txBox="1"/>
          <p:nvPr/>
        </p:nvSpPr>
        <p:spPr>
          <a:xfrm>
            <a:off x="365760" y="281354"/>
            <a:ext cx="5036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계산기 만들기</a:t>
            </a:r>
            <a:endParaRPr lang="en-US" altLang="ko-KR" dirty="0"/>
          </a:p>
          <a:p>
            <a:r>
              <a:rPr lang="ko-KR" altLang="en-US" dirty="0"/>
              <a:t>중위 표기법 </a:t>
            </a:r>
            <a:r>
              <a:rPr lang="en-US" altLang="ko-KR" dirty="0"/>
              <a:t>vs </a:t>
            </a:r>
            <a:r>
              <a:rPr lang="ko-KR" altLang="en-US" dirty="0"/>
              <a:t>후위 표기법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675E4-B46B-4EE9-AB83-D7423A2321D6}"/>
              </a:ext>
            </a:extLst>
          </p:cNvPr>
          <p:cNvSpPr txBox="1"/>
          <p:nvPr/>
        </p:nvSpPr>
        <p:spPr>
          <a:xfrm>
            <a:off x="365760" y="1547447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exp : </a:t>
            </a:r>
            <a:r>
              <a:rPr lang="ko-KR" altLang="en-US" dirty="0"/>
              <a:t>인간이 입력한 중위 표현식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D915E-B3F4-41D9-A763-315D8D58CA89}"/>
              </a:ext>
            </a:extLst>
          </p:cNvPr>
          <p:cNvSpPr txBox="1"/>
          <p:nvPr/>
        </p:nvSpPr>
        <p:spPr>
          <a:xfrm>
            <a:off x="6274191" y="1547447"/>
            <a:ext cx="572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 : </a:t>
            </a:r>
            <a:r>
              <a:rPr lang="ko-KR" altLang="en-US" dirty="0"/>
              <a:t>후위표기법으로 바꾼 결과를 저장해줄 문자 배열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4FD26C-6CD1-439A-80B2-86F2DB09DC69}"/>
              </a:ext>
            </a:extLst>
          </p:cNvPr>
          <p:cNvCxnSpPr/>
          <p:nvPr/>
        </p:nvCxnSpPr>
        <p:spPr>
          <a:xfrm>
            <a:off x="4192172" y="1732113"/>
            <a:ext cx="17303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1893C7-221F-4AD0-89DB-E49527668CDD}"/>
              </a:ext>
            </a:extLst>
          </p:cNvPr>
          <p:cNvSpPr txBox="1"/>
          <p:nvPr/>
        </p:nvSpPr>
        <p:spPr>
          <a:xfrm>
            <a:off x="365760" y="2459597"/>
            <a:ext cx="3953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3+7*2/2+1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D0282-135B-455D-BC97-FE511B0768AB}"/>
              </a:ext>
            </a:extLst>
          </p:cNvPr>
          <p:cNvSpPr txBox="1"/>
          <p:nvPr/>
        </p:nvSpPr>
        <p:spPr>
          <a:xfrm>
            <a:off x="629772" y="5500788"/>
            <a:ext cx="3953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res</a:t>
            </a:r>
            <a:r>
              <a:rPr lang="ko-KR" altLang="en-US" sz="2800" dirty="0"/>
              <a:t> </a:t>
            </a:r>
            <a:r>
              <a:rPr lang="en-US" altLang="ko-KR" sz="2800" dirty="0"/>
              <a:t>:</a:t>
            </a:r>
            <a:r>
              <a:rPr lang="ko-KR" altLang="en-US" sz="2800" dirty="0"/>
              <a:t> </a:t>
            </a:r>
            <a:r>
              <a:rPr lang="en-US" altLang="ko-KR" sz="2800" dirty="0"/>
              <a:t>3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F295EA-88A1-4232-B859-E0F3D2FB80FE}"/>
              </a:ext>
            </a:extLst>
          </p:cNvPr>
          <p:cNvSpPr/>
          <p:nvPr/>
        </p:nvSpPr>
        <p:spPr>
          <a:xfrm>
            <a:off x="365760" y="2250831"/>
            <a:ext cx="11460480" cy="432581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1FD417-D553-4611-BA11-F15C4BE869B2}"/>
              </a:ext>
            </a:extLst>
          </p:cNvPr>
          <p:cNvSpPr txBox="1"/>
          <p:nvPr/>
        </p:nvSpPr>
        <p:spPr>
          <a:xfrm>
            <a:off x="3918336" y="2435496"/>
            <a:ext cx="7914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연산자가 나왔다면 스택을 확인한다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2-1.</a:t>
            </a:r>
            <a:r>
              <a:rPr lang="ko-KR" altLang="en-US" dirty="0"/>
              <a:t>이때 스택에 연산자가 없다면 해당 연산자를 </a:t>
            </a:r>
            <a:r>
              <a:rPr lang="en-US" altLang="ko-KR" dirty="0"/>
              <a:t>stack</a:t>
            </a:r>
            <a:r>
              <a:rPr lang="ko-KR" altLang="en-US" dirty="0"/>
              <a:t>에 </a:t>
            </a:r>
            <a:r>
              <a:rPr lang="ko-KR" altLang="en-US" dirty="0" err="1"/>
              <a:t>푸시한다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98F0D19-BFE8-404A-8AEE-325F1F1D70F5}"/>
              </a:ext>
            </a:extLst>
          </p:cNvPr>
          <p:cNvGrpSpPr/>
          <p:nvPr/>
        </p:nvGrpSpPr>
        <p:grpSpPr>
          <a:xfrm>
            <a:off x="4357711" y="3486749"/>
            <a:ext cx="1160584" cy="2436992"/>
            <a:chOff x="3186331" y="2507331"/>
            <a:chExt cx="2011681" cy="391081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D711211-B907-48F5-83A8-920F226F03CD}"/>
                </a:ext>
              </a:extLst>
            </p:cNvPr>
            <p:cNvSpPr/>
            <p:nvPr/>
          </p:nvSpPr>
          <p:spPr>
            <a:xfrm>
              <a:off x="3186332" y="2507331"/>
              <a:ext cx="2011680" cy="39108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4529337-8937-4930-ACC2-51FDB227F18F}"/>
                </a:ext>
              </a:extLst>
            </p:cNvPr>
            <p:cNvCxnSpPr>
              <a:cxnSpLocks/>
            </p:cNvCxnSpPr>
            <p:nvPr/>
          </p:nvCxnSpPr>
          <p:spPr>
            <a:xfrm>
              <a:off x="3186332" y="2507331"/>
              <a:ext cx="0" cy="39108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29E3E06-80FA-421D-89CD-7DD896E271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331" y="6418149"/>
              <a:ext cx="20116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D9AC19D-CA09-4705-88B5-3A572ACD5B67}"/>
                </a:ext>
              </a:extLst>
            </p:cNvPr>
            <p:cNvCxnSpPr>
              <a:cxnSpLocks/>
            </p:cNvCxnSpPr>
            <p:nvPr/>
          </p:nvCxnSpPr>
          <p:spPr>
            <a:xfrm>
              <a:off x="5181599" y="2507331"/>
              <a:ext cx="0" cy="39108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C0CCF75-4582-4B96-98A8-0E6C44D797D1}"/>
                </a:ext>
              </a:extLst>
            </p:cNvPr>
            <p:cNvCxnSpPr>
              <a:cxnSpLocks/>
            </p:cNvCxnSpPr>
            <p:nvPr/>
          </p:nvCxnSpPr>
          <p:spPr>
            <a:xfrm>
              <a:off x="3186331" y="5700698"/>
              <a:ext cx="19952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1F67EFA-46D2-4AE1-AA6C-E4D3F9A0F270}"/>
                </a:ext>
              </a:extLst>
            </p:cNvPr>
            <p:cNvCxnSpPr>
              <a:cxnSpLocks/>
            </p:cNvCxnSpPr>
            <p:nvPr/>
          </p:nvCxnSpPr>
          <p:spPr>
            <a:xfrm>
              <a:off x="3198053" y="5009035"/>
              <a:ext cx="19952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94FE66B-4A30-4448-BE99-CED2C2936C6B}"/>
              </a:ext>
            </a:extLst>
          </p:cNvPr>
          <p:cNvCxnSpPr/>
          <p:nvPr/>
        </p:nvCxnSpPr>
        <p:spPr>
          <a:xfrm>
            <a:off x="1772529" y="2897161"/>
            <a:ext cx="2810265" cy="273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4848C4C-9CCA-42A2-B185-2949E3306757}"/>
              </a:ext>
            </a:extLst>
          </p:cNvPr>
          <p:cNvSpPr txBox="1"/>
          <p:nvPr/>
        </p:nvSpPr>
        <p:spPr>
          <a:xfrm>
            <a:off x="4768948" y="5480685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2EB67B-E4C0-487C-ADBB-3C714DDF61CA}"/>
              </a:ext>
            </a:extLst>
          </p:cNvPr>
          <p:cNvSpPr txBox="1"/>
          <p:nvPr/>
        </p:nvSpPr>
        <p:spPr>
          <a:xfrm>
            <a:off x="629772" y="2501276"/>
            <a:ext cx="395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exp 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52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BBD92D-BB03-453E-A7C8-5ADE4BB9B5F5}"/>
              </a:ext>
            </a:extLst>
          </p:cNvPr>
          <p:cNvSpPr txBox="1"/>
          <p:nvPr/>
        </p:nvSpPr>
        <p:spPr>
          <a:xfrm>
            <a:off x="365760" y="281354"/>
            <a:ext cx="5036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계산기 만들기</a:t>
            </a:r>
            <a:endParaRPr lang="en-US" altLang="ko-KR" dirty="0"/>
          </a:p>
          <a:p>
            <a:r>
              <a:rPr lang="ko-KR" altLang="en-US" dirty="0"/>
              <a:t>중위 표기법 </a:t>
            </a:r>
            <a:r>
              <a:rPr lang="en-US" altLang="ko-KR" dirty="0"/>
              <a:t>vs </a:t>
            </a:r>
            <a:r>
              <a:rPr lang="ko-KR" altLang="en-US" dirty="0"/>
              <a:t>후위 표기법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675E4-B46B-4EE9-AB83-D7423A2321D6}"/>
              </a:ext>
            </a:extLst>
          </p:cNvPr>
          <p:cNvSpPr txBox="1"/>
          <p:nvPr/>
        </p:nvSpPr>
        <p:spPr>
          <a:xfrm>
            <a:off x="365760" y="1547447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exp : </a:t>
            </a:r>
            <a:r>
              <a:rPr lang="ko-KR" altLang="en-US" dirty="0"/>
              <a:t>인간이 입력한 중위 표현식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D915E-B3F4-41D9-A763-315D8D58CA89}"/>
              </a:ext>
            </a:extLst>
          </p:cNvPr>
          <p:cNvSpPr txBox="1"/>
          <p:nvPr/>
        </p:nvSpPr>
        <p:spPr>
          <a:xfrm>
            <a:off x="6274191" y="1547447"/>
            <a:ext cx="572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 : </a:t>
            </a:r>
            <a:r>
              <a:rPr lang="ko-KR" altLang="en-US" dirty="0"/>
              <a:t>후위표기법으로 바꾼 결과를 저장해줄 문자 배열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4FD26C-6CD1-439A-80B2-86F2DB09DC69}"/>
              </a:ext>
            </a:extLst>
          </p:cNvPr>
          <p:cNvCxnSpPr/>
          <p:nvPr/>
        </p:nvCxnSpPr>
        <p:spPr>
          <a:xfrm>
            <a:off x="4192172" y="1732113"/>
            <a:ext cx="17303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1893C7-221F-4AD0-89DB-E49527668CDD}"/>
              </a:ext>
            </a:extLst>
          </p:cNvPr>
          <p:cNvSpPr txBox="1"/>
          <p:nvPr/>
        </p:nvSpPr>
        <p:spPr>
          <a:xfrm>
            <a:off x="365760" y="2459597"/>
            <a:ext cx="3953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3+7*2/2+1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D0282-135B-455D-BC97-FE511B0768AB}"/>
              </a:ext>
            </a:extLst>
          </p:cNvPr>
          <p:cNvSpPr txBox="1"/>
          <p:nvPr/>
        </p:nvSpPr>
        <p:spPr>
          <a:xfrm>
            <a:off x="629772" y="5500788"/>
            <a:ext cx="3953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res</a:t>
            </a:r>
            <a:r>
              <a:rPr lang="ko-KR" altLang="en-US" sz="2800" dirty="0"/>
              <a:t> </a:t>
            </a:r>
            <a:r>
              <a:rPr lang="en-US" altLang="ko-KR" sz="2800" dirty="0"/>
              <a:t>:</a:t>
            </a:r>
            <a:r>
              <a:rPr lang="ko-KR" altLang="en-US" sz="2800" dirty="0"/>
              <a:t> </a:t>
            </a:r>
            <a:r>
              <a:rPr lang="en-US" altLang="ko-KR" sz="2800" dirty="0"/>
              <a:t>37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F295EA-88A1-4232-B859-E0F3D2FB80FE}"/>
              </a:ext>
            </a:extLst>
          </p:cNvPr>
          <p:cNvSpPr/>
          <p:nvPr/>
        </p:nvSpPr>
        <p:spPr>
          <a:xfrm>
            <a:off x="365760" y="2250831"/>
            <a:ext cx="11460480" cy="432581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1FD417-D553-4611-BA11-F15C4BE869B2}"/>
              </a:ext>
            </a:extLst>
          </p:cNvPr>
          <p:cNvSpPr txBox="1"/>
          <p:nvPr/>
        </p:nvSpPr>
        <p:spPr>
          <a:xfrm>
            <a:off x="3918336" y="2435496"/>
            <a:ext cx="381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숫자가 나오면 바로 </a:t>
            </a:r>
            <a:r>
              <a:rPr lang="en-US" altLang="ko-KR" dirty="0"/>
              <a:t>res</a:t>
            </a:r>
            <a:r>
              <a:rPr lang="ko-KR" altLang="en-US" dirty="0"/>
              <a:t>에 담아준다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98F0D19-BFE8-404A-8AEE-325F1F1D70F5}"/>
              </a:ext>
            </a:extLst>
          </p:cNvPr>
          <p:cNvGrpSpPr/>
          <p:nvPr/>
        </p:nvGrpSpPr>
        <p:grpSpPr>
          <a:xfrm>
            <a:off x="4357711" y="3486749"/>
            <a:ext cx="1160584" cy="2436992"/>
            <a:chOff x="3186331" y="2507331"/>
            <a:chExt cx="2011681" cy="391081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D711211-B907-48F5-83A8-920F226F03CD}"/>
                </a:ext>
              </a:extLst>
            </p:cNvPr>
            <p:cNvSpPr/>
            <p:nvPr/>
          </p:nvSpPr>
          <p:spPr>
            <a:xfrm>
              <a:off x="3186332" y="2507331"/>
              <a:ext cx="2011680" cy="39108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4529337-8937-4930-ACC2-51FDB227F18F}"/>
                </a:ext>
              </a:extLst>
            </p:cNvPr>
            <p:cNvCxnSpPr>
              <a:cxnSpLocks/>
            </p:cNvCxnSpPr>
            <p:nvPr/>
          </p:nvCxnSpPr>
          <p:spPr>
            <a:xfrm>
              <a:off x="3186332" y="2507331"/>
              <a:ext cx="0" cy="39108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29E3E06-80FA-421D-89CD-7DD896E271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331" y="6418149"/>
              <a:ext cx="20116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D9AC19D-CA09-4705-88B5-3A572ACD5B67}"/>
                </a:ext>
              </a:extLst>
            </p:cNvPr>
            <p:cNvCxnSpPr>
              <a:cxnSpLocks/>
            </p:cNvCxnSpPr>
            <p:nvPr/>
          </p:nvCxnSpPr>
          <p:spPr>
            <a:xfrm>
              <a:off x="5181599" y="2507331"/>
              <a:ext cx="0" cy="39108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C0CCF75-4582-4B96-98A8-0E6C44D797D1}"/>
                </a:ext>
              </a:extLst>
            </p:cNvPr>
            <p:cNvCxnSpPr>
              <a:cxnSpLocks/>
            </p:cNvCxnSpPr>
            <p:nvPr/>
          </p:nvCxnSpPr>
          <p:spPr>
            <a:xfrm>
              <a:off x="3186331" y="5700698"/>
              <a:ext cx="19952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1F67EFA-46D2-4AE1-AA6C-E4D3F9A0F270}"/>
                </a:ext>
              </a:extLst>
            </p:cNvPr>
            <p:cNvCxnSpPr>
              <a:cxnSpLocks/>
            </p:cNvCxnSpPr>
            <p:nvPr/>
          </p:nvCxnSpPr>
          <p:spPr>
            <a:xfrm>
              <a:off x="3198053" y="5009035"/>
              <a:ext cx="19952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94FE66B-4A30-4448-BE99-CED2C2936C6B}"/>
              </a:ext>
            </a:extLst>
          </p:cNvPr>
          <p:cNvCxnSpPr>
            <a:cxnSpLocks/>
          </p:cNvCxnSpPr>
          <p:nvPr/>
        </p:nvCxnSpPr>
        <p:spPr>
          <a:xfrm flipH="1">
            <a:off x="1899138" y="2982817"/>
            <a:ext cx="98474" cy="249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4848C4C-9CCA-42A2-B185-2949E3306757}"/>
              </a:ext>
            </a:extLst>
          </p:cNvPr>
          <p:cNvSpPr txBox="1"/>
          <p:nvPr/>
        </p:nvSpPr>
        <p:spPr>
          <a:xfrm>
            <a:off x="4768948" y="5480685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C23184-E283-4FC6-91BC-E5C64AF586C5}"/>
              </a:ext>
            </a:extLst>
          </p:cNvPr>
          <p:cNvSpPr txBox="1"/>
          <p:nvPr/>
        </p:nvSpPr>
        <p:spPr>
          <a:xfrm>
            <a:off x="629772" y="2501276"/>
            <a:ext cx="395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exp 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91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BBD92D-BB03-453E-A7C8-5ADE4BB9B5F5}"/>
              </a:ext>
            </a:extLst>
          </p:cNvPr>
          <p:cNvSpPr txBox="1"/>
          <p:nvPr/>
        </p:nvSpPr>
        <p:spPr>
          <a:xfrm>
            <a:off x="365760" y="281354"/>
            <a:ext cx="5036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계산기 만들기</a:t>
            </a:r>
            <a:endParaRPr lang="en-US" altLang="ko-KR" dirty="0"/>
          </a:p>
          <a:p>
            <a:r>
              <a:rPr lang="ko-KR" altLang="en-US" dirty="0"/>
              <a:t>중위 표기법 </a:t>
            </a:r>
            <a:r>
              <a:rPr lang="en-US" altLang="ko-KR" dirty="0"/>
              <a:t>vs </a:t>
            </a:r>
            <a:r>
              <a:rPr lang="ko-KR" altLang="en-US" dirty="0"/>
              <a:t>후위 표기법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675E4-B46B-4EE9-AB83-D7423A2321D6}"/>
              </a:ext>
            </a:extLst>
          </p:cNvPr>
          <p:cNvSpPr txBox="1"/>
          <p:nvPr/>
        </p:nvSpPr>
        <p:spPr>
          <a:xfrm>
            <a:off x="365760" y="1547447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exp : </a:t>
            </a:r>
            <a:r>
              <a:rPr lang="ko-KR" altLang="en-US" dirty="0"/>
              <a:t>인간이 입력한 중위 표현식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D915E-B3F4-41D9-A763-315D8D58CA89}"/>
              </a:ext>
            </a:extLst>
          </p:cNvPr>
          <p:cNvSpPr txBox="1"/>
          <p:nvPr/>
        </p:nvSpPr>
        <p:spPr>
          <a:xfrm>
            <a:off x="6274191" y="1547447"/>
            <a:ext cx="572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 : </a:t>
            </a:r>
            <a:r>
              <a:rPr lang="ko-KR" altLang="en-US" dirty="0"/>
              <a:t>후위표기법으로 바꾼 결과를 저장해줄 문자 배열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4FD26C-6CD1-439A-80B2-86F2DB09DC69}"/>
              </a:ext>
            </a:extLst>
          </p:cNvPr>
          <p:cNvCxnSpPr/>
          <p:nvPr/>
        </p:nvCxnSpPr>
        <p:spPr>
          <a:xfrm>
            <a:off x="4192172" y="1732113"/>
            <a:ext cx="17303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1893C7-221F-4AD0-89DB-E49527668CDD}"/>
              </a:ext>
            </a:extLst>
          </p:cNvPr>
          <p:cNvSpPr txBox="1"/>
          <p:nvPr/>
        </p:nvSpPr>
        <p:spPr>
          <a:xfrm>
            <a:off x="365760" y="2459597"/>
            <a:ext cx="3953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3+7*2/2+1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D0282-135B-455D-BC97-FE511B0768AB}"/>
              </a:ext>
            </a:extLst>
          </p:cNvPr>
          <p:cNvSpPr txBox="1"/>
          <p:nvPr/>
        </p:nvSpPr>
        <p:spPr>
          <a:xfrm>
            <a:off x="629772" y="5500788"/>
            <a:ext cx="3953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res</a:t>
            </a:r>
            <a:r>
              <a:rPr lang="ko-KR" altLang="en-US" sz="2800" dirty="0"/>
              <a:t> </a:t>
            </a:r>
            <a:r>
              <a:rPr lang="en-US" altLang="ko-KR" sz="2800" dirty="0"/>
              <a:t>:</a:t>
            </a:r>
            <a:r>
              <a:rPr lang="ko-KR" altLang="en-US" sz="2800" dirty="0"/>
              <a:t> </a:t>
            </a:r>
            <a:r>
              <a:rPr lang="en-US" altLang="ko-KR" sz="2800" dirty="0"/>
              <a:t>37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F295EA-88A1-4232-B859-E0F3D2FB80FE}"/>
              </a:ext>
            </a:extLst>
          </p:cNvPr>
          <p:cNvSpPr/>
          <p:nvPr/>
        </p:nvSpPr>
        <p:spPr>
          <a:xfrm>
            <a:off x="365760" y="2250831"/>
            <a:ext cx="11460480" cy="432581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98F0D19-BFE8-404A-8AEE-325F1F1D70F5}"/>
              </a:ext>
            </a:extLst>
          </p:cNvPr>
          <p:cNvGrpSpPr/>
          <p:nvPr/>
        </p:nvGrpSpPr>
        <p:grpSpPr>
          <a:xfrm>
            <a:off x="4357711" y="3486749"/>
            <a:ext cx="1160584" cy="2436992"/>
            <a:chOff x="3186331" y="2507331"/>
            <a:chExt cx="2011681" cy="391081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D711211-B907-48F5-83A8-920F226F03CD}"/>
                </a:ext>
              </a:extLst>
            </p:cNvPr>
            <p:cNvSpPr/>
            <p:nvPr/>
          </p:nvSpPr>
          <p:spPr>
            <a:xfrm>
              <a:off x="3186332" y="2507331"/>
              <a:ext cx="2011680" cy="39108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4529337-8937-4930-ACC2-51FDB227F18F}"/>
                </a:ext>
              </a:extLst>
            </p:cNvPr>
            <p:cNvCxnSpPr>
              <a:cxnSpLocks/>
            </p:cNvCxnSpPr>
            <p:nvPr/>
          </p:nvCxnSpPr>
          <p:spPr>
            <a:xfrm>
              <a:off x="3186332" y="2507331"/>
              <a:ext cx="0" cy="39108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29E3E06-80FA-421D-89CD-7DD896E271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331" y="6418149"/>
              <a:ext cx="20116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D9AC19D-CA09-4705-88B5-3A572ACD5B67}"/>
                </a:ext>
              </a:extLst>
            </p:cNvPr>
            <p:cNvCxnSpPr>
              <a:cxnSpLocks/>
            </p:cNvCxnSpPr>
            <p:nvPr/>
          </p:nvCxnSpPr>
          <p:spPr>
            <a:xfrm>
              <a:off x="5181599" y="2507331"/>
              <a:ext cx="0" cy="39108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C0CCF75-4582-4B96-98A8-0E6C44D797D1}"/>
                </a:ext>
              </a:extLst>
            </p:cNvPr>
            <p:cNvCxnSpPr>
              <a:cxnSpLocks/>
            </p:cNvCxnSpPr>
            <p:nvPr/>
          </p:nvCxnSpPr>
          <p:spPr>
            <a:xfrm>
              <a:off x="3186331" y="5700698"/>
              <a:ext cx="19952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1F67EFA-46D2-4AE1-AA6C-E4D3F9A0F270}"/>
                </a:ext>
              </a:extLst>
            </p:cNvPr>
            <p:cNvCxnSpPr>
              <a:cxnSpLocks/>
            </p:cNvCxnSpPr>
            <p:nvPr/>
          </p:nvCxnSpPr>
          <p:spPr>
            <a:xfrm>
              <a:off x="3198053" y="5009035"/>
              <a:ext cx="19952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94FE66B-4A30-4448-BE99-CED2C2936C6B}"/>
              </a:ext>
            </a:extLst>
          </p:cNvPr>
          <p:cNvCxnSpPr>
            <a:cxnSpLocks/>
          </p:cNvCxnSpPr>
          <p:nvPr/>
        </p:nvCxnSpPr>
        <p:spPr>
          <a:xfrm>
            <a:off x="2211949" y="2839911"/>
            <a:ext cx="2472644" cy="236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4848C4C-9CCA-42A2-B185-2949E3306757}"/>
              </a:ext>
            </a:extLst>
          </p:cNvPr>
          <p:cNvSpPr txBox="1"/>
          <p:nvPr/>
        </p:nvSpPr>
        <p:spPr>
          <a:xfrm>
            <a:off x="4768948" y="5483004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1609C-586E-41A1-927F-42BAABFB3B22}"/>
              </a:ext>
            </a:extLst>
          </p:cNvPr>
          <p:cNvSpPr txBox="1"/>
          <p:nvPr/>
        </p:nvSpPr>
        <p:spPr>
          <a:xfrm>
            <a:off x="3918336" y="2435496"/>
            <a:ext cx="73068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연산자가 나왔다면 스택을 확인한다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2-1.</a:t>
            </a:r>
            <a:r>
              <a:rPr lang="ko-KR" altLang="en-US" dirty="0"/>
              <a:t>이때 스택에 있는 연산자가 본인보다 우선순위가 낮다면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/>
              <a:t>스택에 </a:t>
            </a:r>
            <a:r>
              <a:rPr lang="ko-KR" altLang="en-US" dirty="0" err="1"/>
              <a:t>푸시해준다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23EFF0-7043-40ED-8DC4-CDED6E306732}"/>
              </a:ext>
            </a:extLst>
          </p:cNvPr>
          <p:cNvSpPr txBox="1"/>
          <p:nvPr/>
        </p:nvSpPr>
        <p:spPr>
          <a:xfrm>
            <a:off x="4768948" y="5086173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0746B2-A138-4A06-AB47-640FCB3A5461}"/>
              </a:ext>
            </a:extLst>
          </p:cNvPr>
          <p:cNvSpPr txBox="1"/>
          <p:nvPr/>
        </p:nvSpPr>
        <p:spPr>
          <a:xfrm>
            <a:off x="629772" y="2501276"/>
            <a:ext cx="395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exp 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20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BBD92D-BB03-453E-A7C8-5ADE4BB9B5F5}"/>
              </a:ext>
            </a:extLst>
          </p:cNvPr>
          <p:cNvSpPr txBox="1"/>
          <p:nvPr/>
        </p:nvSpPr>
        <p:spPr>
          <a:xfrm>
            <a:off x="365760" y="281354"/>
            <a:ext cx="5036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계산기 만들기</a:t>
            </a:r>
            <a:endParaRPr lang="en-US" altLang="ko-KR" dirty="0"/>
          </a:p>
          <a:p>
            <a:r>
              <a:rPr lang="ko-KR" altLang="en-US" dirty="0"/>
              <a:t>중위 표기법 </a:t>
            </a:r>
            <a:r>
              <a:rPr lang="en-US" altLang="ko-KR" dirty="0"/>
              <a:t>vs </a:t>
            </a:r>
            <a:r>
              <a:rPr lang="ko-KR" altLang="en-US" dirty="0"/>
              <a:t>후위 표기법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675E4-B46B-4EE9-AB83-D7423A2321D6}"/>
              </a:ext>
            </a:extLst>
          </p:cNvPr>
          <p:cNvSpPr txBox="1"/>
          <p:nvPr/>
        </p:nvSpPr>
        <p:spPr>
          <a:xfrm>
            <a:off x="365760" y="1547447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exp : </a:t>
            </a:r>
            <a:r>
              <a:rPr lang="ko-KR" altLang="en-US" dirty="0"/>
              <a:t>인간이 입력한 중위 표현식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D915E-B3F4-41D9-A763-315D8D58CA89}"/>
              </a:ext>
            </a:extLst>
          </p:cNvPr>
          <p:cNvSpPr txBox="1"/>
          <p:nvPr/>
        </p:nvSpPr>
        <p:spPr>
          <a:xfrm>
            <a:off x="6274191" y="1547447"/>
            <a:ext cx="572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 : </a:t>
            </a:r>
            <a:r>
              <a:rPr lang="ko-KR" altLang="en-US" dirty="0"/>
              <a:t>후위표기법으로 바꾼 결과를 저장해줄 문자 배열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4FD26C-6CD1-439A-80B2-86F2DB09DC69}"/>
              </a:ext>
            </a:extLst>
          </p:cNvPr>
          <p:cNvCxnSpPr/>
          <p:nvPr/>
        </p:nvCxnSpPr>
        <p:spPr>
          <a:xfrm>
            <a:off x="4192172" y="1732113"/>
            <a:ext cx="17303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1893C7-221F-4AD0-89DB-E49527668CDD}"/>
              </a:ext>
            </a:extLst>
          </p:cNvPr>
          <p:cNvSpPr txBox="1"/>
          <p:nvPr/>
        </p:nvSpPr>
        <p:spPr>
          <a:xfrm>
            <a:off x="365760" y="2459597"/>
            <a:ext cx="3953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3+7*2/2+1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D0282-135B-455D-BC97-FE511B0768AB}"/>
              </a:ext>
            </a:extLst>
          </p:cNvPr>
          <p:cNvSpPr txBox="1"/>
          <p:nvPr/>
        </p:nvSpPr>
        <p:spPr>
          <a:xfrm>
            <a:off x="629772" y="5500788"/>
            <a:ext cx="3953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res</a:t>
            </a:r>
            <a:r>
              <a:rPr lang="ko-KR" altLang="en-US" sz="2800" dirty="0"/>
              <a:t> </a:t>
            </a:r>
            <a:r>
              <a:rPr lang="en-US" altLang="ko-KR" sz="2800" dirty="0"/>
              <a:t>:</a:t>
            </a:r>
            <a:r>
              <a:rPr lang="ko-KR" altLang="en-US" sz="2800" dirty="0"/>
              <a:t> </a:t>
            </a:r>
            <a:r>
              <a:rPr lang="en-US" altLang="ko-KR" sz="2800" dirty="0"/>
              <a:t>372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F295EA-88A1-4232-B859-E0F3D2FB80FE}"/>
              </a:ext>
            </a:extLst>
          </p:cNvPr>
          <p:cNvSpPr/>
          <p:nvPr/>
        </p:nvSpPr>
        <p:spPr>
          <a:xfrm>
            <a:off x="365760" y="2250831"/>
            <a:ext cx="11460480" cy="432581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98F0D19-BFE8-404A-8AEE-325F1F1D70F5}"/>
              </a:ext>
            </a:extLst>
          </p:cNvPr>
          <p:cNvGrpSpPr/>
          <p:nvPr/>
        </p:nvGrpSpPr>
        <p:grpSpPr>
          <a:xfrm>
            <a:off x="4357711" y="3486749"/>
            <a:ext cx="1160584" cy="2436992"/>
            <a:chOff x="3186331" y="2507331"/>
            <a:chExt cx="2011681" cy="391081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D711211-B907-48F5-83A8-920F226F03CD}"/>
                </a:ext>
              </a:extLst>
            </p:cNvPr>
            <p:cNvSpPr/>
            <p:nvPr/>
          </p:nvSpPr>
          <p:spPr>
            <a:xfrm>
              <a:off x="3186332" y="2507331"/>
              <a:ext cx="2011680" cy="39108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4529337-8937-4930-ACC2-51FDB227F18F}"/>
                </a:ext>
              </a:extLst>
            </p:cNvPr>
            <p:cNvCxnSpPr>
              <a:cxnSpLocks/>
            </p:cNvCxnSpPr>
            <p:nvPr/>
          </p:nvCxnSpPr>
          <p:spPr>
            <a:xfrm>
              <a:off x="3186332" y="2507331"/>
              <a:ext cx="0" cy="39108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29E3E06-80FA-421D-89CD-7DD896E271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331" y="6418149"/>
              <a:ext cx="20116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D9AC19D-CA09-4705-88B5-3A572ACD5B67}"/>
                </a:ext>
              </a:extLst>
            </p:cNvPr>
            <p:cNvCxnSpPr>
              <a:cxnSpLocks/>
            </p:cNvCxnSpPr>
            <p:nvPr/>
          </p:nvCxnSpPr>
          <p:spPr>
            <a:xfrm>
              <a:off x="5181599" y="2507331"/>
              <a:ext cx="0" cy="39108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C0CCF75-4582-4B96-98A8-0E6C44D797D1}"/>
                </a:ext>
              </a:extLst>
            </p:cNvPr>
            <p:cNvCxnSpPr>
              <a:cxnSpLocks/>
            </p:cNvCxnSpPr>
            <p:nvPr/>
          </p:nvCxnSpPr>
          <p:spPr>
            <a:xfrm>
              <a:off x="3186331" y="5700698"/>
              <a:ext cx="19952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1F67EFA-46D2-4AE1-AA6C-E4D3F9A0F270}"/>
                </a:ext>
              </a:extLst>
            </p:cNvPr>
            <p:cNvCxnSpPr>
              <a:cxnSpLocks/>
            </p:cNvCxnSpPr>
            <p:nvPr/>
          </p:nvCxnSpPr>
          <p:spPr>
            <a:xfrm>
              <a:off x="3198053" y="5009035"/>
              <a:ext cx="19952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94FE66B-4A30-4448-BE99-CED2C2936C6B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025748" y="2982817"/>
            <a:ext cx="316523" cy="251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4848C4C-9CCA-42A2-B185-2949E3306757}"/>
              </a:ext>
            </a:extLst>
          </p:cNvPr>
          <p:cNvSpPr txBox="1"/>
          <p:nvPr/>
        </p:nvSpPr>
        <p:spPr>
          <a:xfrm>
            <a:off x="4768948" y="5483004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23EFF0-7043-40ED-8DC4-CDED6E306732}"/>
              </a:ext>
            </a:extLst>
          </p:cNvPr>
          <p:cNvSpPr txBox="1"/>
          <p:nvPr/>
        </p:nvSpPr>
        <p:spPr>
          <a:xfrm>
            <a:off x="4768948" y="5086173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799BA1-4FC5-4DA0-AAB5-3DA5D56C9843}"/>
              </a:ext>
            </a:extLst>
          </p:cNvPr>
          <p:cNvSpPr txBox="1"/>
          <p:nvPr/>
        </p:nvSpPr>
        <p:spPr>
          <a:xfrm>
            <a:off x="3918336" y="2459597"/>
            <a:ext cx="381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숫자가 나오면 바로 </a:t>
            </a:r>
            <a:r>
              <a:rPr lang="en-US" altLang="ko-KR" dirty="0"/>
              <a:t>res</a:t>
            </a:r>
            <a:r>
              <a:rPr lang="ko-KR" altLang="en-US" dirty="0"/>
              <a:t>에 담아준다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4EEB75-27C2-4568-BD02-F735D84219DD}"/>
              </a:ext>
            </a:extLst>
          </p:cNvPr>
          <p:cNvSpPr txBox="1"/>
          <p:nvPr/>
        </p:nvSpPr>
        <p:spPr>
          <a:xfrm>
            <a:off x="629772" y="2501276"/>
            <a:ext cx="395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exp 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187913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2" id="{E043BA3F-10AA-464A-9CB3-83195E23F552}" vid="{370F8A84-45CF-43AF-BEAB-6CA1B6690E2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테마2</Template>
  <TotalTime>254</TotalTime>
  <Words>813</Words>
  <Application>Microsoft Office PowerPoint</Application>
  <PresentationFormat>와이드스크린</PresentationFormat>
  <Paragraphs>244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Wingdings</vt:lpstr>
      <vt:lpstr>테마2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seltec</dc:creator>
  <cp:lastModifiedBy>Windows 사용자</cp:lastModifiedBy>
  <cp:revision>1</cp:revision>
  <dcterms:created xsi:type="dcterms:W3CDTF">2021-08-25T07:00:58Z</dcterms:created>
  <dcterms:modified xsi:type="dcterms:W3CDTF">2024-02-26T01:31:12Z</dcterms:modified>
</cp:coreProperties>
</file>