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8" r:id="rId3"/>
    <p:sldId id="257" r:id="rId4"/>
    <p:sldId id="295" r:id="rId5"/>
    <p:sldId id="265" r:id="rId6"/>
    <p:sldId id="266" r:id="rId7"/>
    <p:sldId id="267" r:id="rId8"/>
    <p:sldId id="289" r:id="rId9"/>
    <p:sldId id="268" r:id="rId10"/>
    <p:sldId id="290" r:id="rId11"/>
    <p:sldId id="292" r:id="rId12"/>
    <p:sldId id="269" r:id="rId13"/>
    <p:sldId id="270" r:id="rId14"/>
    <p:sldId id="271" r:id="rId15"/>
    <p:sldId id="293" r:id="rId16"/>
    <p:sldId id="28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p:scale>
          <a:sx n="64" d="100"/>
          <a:sy n="64" d="100"/>
        </p:scale>
        <p:origin x="-1332"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6611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9410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856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8813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296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3511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788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317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749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28097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4040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433026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normAutofit/>
          </a:bodyPr>
          <a:lstStyle/>
          <a:p>
            <a:r>
              <a:rPr lang="en-IN" sz="4400" dirty="0" smtClean="0"/>
              <a:t>LEAD SCORING</a:t>
            </a:r>
            <a:endParaRPr lang="en-IN" dirty="0"/>
          </a:p>
        </p:txBody>
      </p:sp>
      <p:sp>
        <p:nvSpPr>
          <p:cNvPr id="3" name="Subtitle 2"/>
          <p:cNvSpPr>
            <a:spLocks noGrp="1"/>
          </p:cNvSpPr>
          <p:nvPr>
            <p:ph type="subTitle" idx="1"/>
          </p:nvPr>
        </p:nvSpPr>
        <p:spPr>
          <a:xfrm>
            <a:off x="1371600" y="2971800"/>
            <a:ext cx="6400800" cy="838200"/>
          </a:xfrm>
        </p:spPr>
        <p:txBody>
          <a:bodyPr/>
          <a:lstStyle/>
          <a:p>
            <a:r>
              <a:rPr lang="en-IN" dirty="0" smtClean="0"/>
              <a:t>CASE STUDY</a:t>
            </a:r>
            <a:endParaRPr lang="en-IN" dirty="0"/>
          </a:p>
        </p:txBody>
      </p:sp>
      <p:sp>
        <p:nvSpPr>
          <p:cNvPr id="4" name="TextBox 3"/>
          <p:cNvSpPr txBox="1"/>
          <p:nvPr/>
        </p:nvSpPr>
        <p:spPr>
          <a:xfrm>
            <a:off x="2590800" y="5294531"/>
            <a:ext cx="3886200" cy="646331"/>
          </a:xfrm>
          <a:prstGeom prst="rect">
            <a:avLst/>
          </a:prstGeom>
          <a:noFill/>
        </p:spPr>
        <p:txBody>
          <a:bodyPr wrap="square" rtlCol="0">
            <a:spAutoFit/>
          </a:bodyPr>
          <a:lstStyle/>
          <a:p>
            <a:pPr algn="ctr"/>
            <a:r>
              <a:rPr lang="en-IN" dirty="0" smtClean="0">
                <a:solidFill>
                  <a:schemeClr val="accent2">
                    <a:lumMod val="75000"/>
                  </a:schemeClr>
                </a:solidFill>
              </a:rPr>
              <a:t>CHINMAYEE GURU</a:t>
            </a:r>
          </a:p>
          <a:p>
            <a:pPr algn="ctr"/>
            <a:r>
              <a:rPr lang="en-IN" dirty="0" smtClean="0">
                <a:solidFill>
                  <a:schemeClr val="accent2">
                    <a:lumMod val="75000"/>
                  </a:schemeClr>
                </a:solidFill>
              </a:rPr>
              <a:t>LIA ELIZABETH JOHN</a:t>
            </a:r>
            <a:endParaRPr lang="en-IN" dirty="0">
              <a:solidFill>
                <a:schemeClr val="accent2">
                  <a:lumMod val="75000"/>
                </a:schemeClr>
              </a:solidFill>
            </a:endParaRPr>
          </a:p>
        </p:txBody>
      </p:sp>
      <p:sp>
        <p:nvSpPr>
          <p:cNvPr id="7" name="TextBox 6"/>
          <p:cNvSpPr txBox="1"/>
          <p:nvPr/>
        </p:nvSpPr>
        <p:spPr>
          <a:xfrm>
            <a:off x="2590800" y="4724400"/>
            <a:ext cx="3886200" cy="369332"/>
          </a:xfrm>
          <a:prstGeom prst="rect">
            <a:avLst/>
          </a:prstGeom>
          <a:noFill/>
        </p:spPr>
        <p:txBody>
          <a:bodyPr wrap="square" rtlCol="0">
            <a:spAutoFit/>
          </a:bodyPr>
          <a:lstStyle/>
          <a:p>
            <a:pPr algn="ctr"/>
            <a:r>
              <a:rPr lang="en-IN" dirty="0" smtClean="0">
                <a:solidFill>
                  <a:schemeClr val="accent1">
                    <a:lumMod val="50000"/>
                  </a:schemeClr>
                </a:solidFill>
              </a:rPr>
              <a:t>AUTHORS</a:t>
            </a:r>
          </a:p>
        </p:txBody>
      </p:sp>
    </p:spTree>
    <p:extLst>
      <p:ext uri="{BB962C8B-B14F-4D97-AF65-F5344CB8AC3E}">
        <p14:creationId xmlns:p14="http://schemas.microsoft.com/office/powerpoint/2010/main" val="3384221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85800" y="20574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RFE - Feature Selection</a:t>
            </a:r>
            <a:endParaRPr lang="en-IN" dirty="0">
              <a:solidFill>
                <a:schemeClr val="accent2">
                  <a:lumMod val="75000"/>
                </a:schemeClr>
              </a:solidFill>
            </a:endParaRPr>
          </a:p>
        </p:txBody>
      </p:sp>
      <p:sp>
        <p:nvSpPr>
          <p:cNvPr id="7" name="TextBox 6"/>
          <p:cNvSpPr txBox="1"/>
          <p:nvPr/>
        </p:nvSpPr>
        <p:spPr>
          <a:xfrm>
            <a:off x="1066800" y="2743200"/>
            <a:ext cx="7696200" cy="584775"/>
          </a:xfrm>
          <a:prstGeom prst="rect">
            <a:avLst/>
          </a:prstGeom>
          <a:noFill/>
        </p:spPr>
        <p:txBody>
          <a:bodyPr wrap="square" rtlCol="0">
            <a:spAutoFit/>
          </a:bodyPr>
          <a:lstStyle/>
          <a:p>
            <a:pPr marL="285750" indent="-285750">
              <a:buFont typeface="Arial" pitchFamily="34" charset="0"/>
              <a:buChar char="•"/>
            </a:pPr>
            <a:r>
              <a:rPr lang="en-IN" sz="1600" dirty="0" smtClean="0"/>
              <a:t>At first we </a:t>
            </a:r>
            <a:r>
              <a:rPr lang="en-IN" sz="1600" dirty="0" smtClean="0"/>
              <a:t>used RFE </a:t>
            </a:r>
            <a:r>
              <a:rPr lang="en-IN" sz="1600" dirty="0"/>
              <a:t>to </a:t>
            </a:r>
            <a:r>
              <a:rPr lang="en-IN" sz="1600" dirty="0" smtClean="0"/>
              <a:t>build a logistic regression model and select </a:t>
            </a:r>
            <a:r>
              <a:rPr lang="en-IN" sz="1600" dirty="0"/>
              <a:t>top 15 </a:t>
            </a:r>
            <a:r>
              <a:rPr lang="en-IN" sz="1600" dirty="0" smtClean="0"/>
              <a:t>features that would contribute the most towards the probability of a lead getting converted.</a:t>
            </a:r>
            <a:endParaRPr lang="en-IN" sz="1600" dirty="0" smtClean="0"/>
          </a:p>
        </p:txBody>
      </p:sp>
      <p:sp>
        <p:nvSpPr>
          <p:cNvPr id="10" name="Title 1"/>
          <p:cNvSpPr>
            <a:spLocks noGrp="1"/>
          </p:cNvSpPr>
          <p:nvPr>
            <p:ph type="title"/>
          </p:nvPr>
        </p:nvSpPr>
        <p:spPr>
          <a:xfrm>
            <a:off x="762000" y="457200"/>
            <a:ext cx="7543800" cy="1600200"/>
          </a:xfrm>
        </p:spPr>
        <p:txBody>
          <a:bodyPr>
            <a:normAutofit/>
          </a:bodyPr>
          <a:lstStyle/>
          <a:p>
            <a:pPr>
              <a:lnSpc>
                <a:spcPct val="150000"/>
              </a:lnSpc>
            </a:pPr>
            <a:r>
              <a:rPr lang="en-IN" dirty="0" smtClean="0"/>
              <a:t>MODEL BUILDING</a:t>
            </a:r>
            <a:endParaRPr lang="en-IN" dirty="0"/>
          </a:p>
        </p:txBody>
      </p:sp>
      <p:sp>
        <p:nvSpPr>
          <p:cNvPr id="11" name="TextBox 10"/>
          <p:cNvSpPr txBox="1"/>
          <p:nvPr/>
        </p:nvSpPr>
        <p:spPr>
          <a:xfrm>
            <a:off x="698500" y="36576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Manual Feature Elimination</a:t>
            </a:r>
            <a:endParaRPr lang="en-IN" dirty="0">
              <a:solidFill>
                <a:schemeClr val="accent2">
                  <a:lumMod val="75000"/>
                </a:schemeClr>
              </a:solidFill>
            </a:endParaRPr>
          </a:p>
        </p:txBody>
      </p:sp>
      <p:sp>
        <p:nvSpPr>
          <p:cNvPr id="12" name="TextBox 11"/>
          <p:cNvSpPr txBox="1"/>
          <p:nvPr/>
        </p:nvSpPr>
        <p:spPr>
          <a:xfrm>
            <a:off x="1092200" y="4267200"/>
            <a:ext cx="7696200" cy="1077218"/>
          </a:xfrm>
          <a:prstGeom prst="rect">
            <a:avLst/>
          </a:prstGeom>
          <a:noFill/>
        </p:spPr>
        <p:txBody>
          <a:bodyPr wrap="square" rtlCol="0">
            <a:spAutoFit/>
          </a:bodyPr>
          <a:lstStyle/>
          <a:p>
            <a:pPr marL="285750" indent="-285750">
              <a:buFont typeface="Arial" pitchFamily="34" charset="0"/>
              <a:buChar char="•"/>
            </a:pPr>
            <a:r>
              <a:rPr lang="en-IN" sz="1600" dirty="0" smtClean="0"/>
              <a:t>Then </a:t>
            </a:r>
            <a:r>
              <a:rPr lang="en-IN" sz="1600" dirty="0"/>
              <a:t>based on </a:t>
            </a:r>
            <a:r>
              <a:rPr lang="en-IN" sz="1600" dirty="0" smtClean="0"/>
              <a:t>P-value and </a:t>
            </a:r>
            <a:r>
              <a:rPr lang="en-IN" sz="1600" dirty="0"/>
              <a:t>VIF </a:t>
            </a:r>
            <a:r>
              <a:rPr lang="en-IN" sz="1600" dirty="0" smtClean="0"/>
              <a:t>score we </a:t>
            </a:r>
            <a:r>
              <a:rPr lang="en-IN" sz="1600" dirty="0" smtClean="0"/>
              <a:t>performed manual </a:t>
            </a:r>
            <a:r>
              <a:rPr lang="en-IN" sz="1600" dirty="0"/>
              <a:t>feature elimination to arrive at the desired model</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At the final model we got </a:t>
            </a:r>
            <a:r>
              <a:rPr lang="en-IN" sz="1600" dirty="0" smtClean="0"/>
              <a:t>10 </a:t>
            </a:r>
            <a:r>
              <a:rPr lang="en-IN" sz="1600" dirty="0" smtClean="0"/>
              <a:t>features with P-values less than 5% and VIF below 2.</a:t>
            </a:r>
            <a:endParaRPr lang="en-IN" sz="1600" dirty="0"/>
          </a:p>
        </p:txBody>
      </p:sp>
    </p:spTree>
    <p:extLst>
      <p:ext uri="{BB962C8B-B14F-4D97-AF65-F5344CB8AC3E}">
        <p14:creationId xmlns:p14="http://schemas.microsoft.com/office/powerpoint/2010/main" val="2210855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98500" y="545068"/>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Model Summary</a:t>
            </a:r>
            <a:endParaRPr lang="en-IN" dirty="0">
              <a:solidFill>
                <a:schemeClr val="accent2">
                  <a:lumMod val="75000"/>
                </a:schemeClr>
              </a:solidFill>
            </a:endParaRPr>
          </a:p>
        </p:txBody>
      </p:sp>
      <p:sp>
        <p:nvSpPr>
          <p:cNvPr id="9" name="TextBox 8"/>
          <p:cNvSpPr txBox="1"/>
          <p:nvPr/>
        </p:nvSpPr>
        <p:spPr>
          <a:xfrm>
            <a:off x="1147763" y="1143000"/>
            <a:ext cx="6692900" cy="584775"/>
          </a:xfrm>
          <a:prstGeom prst="rect">
            <a:avLst/>
          </a:prstGeom>
          <a:noFill/>
        </p:spPr>
        <p:txBody>
          <a:bodyPr wrap="square" rtlCol="0">
            <a:spAutoFit/>
          </a:bodyPr>
          <a:lstStyle/>
          <a:p>
            <a:pPr marL="285750" indent="-285750">
              <a:buFont typeface="Arial" pitchFamily="34" charset="0"/>
              <a:buChar char="•"/>
            </a:pPr>
            <a:r>
              <a:rPr lang="en-IN" sz="1600" dirty="0" smtClean="0"/>
              <a:t>In our final model, we got 10 features that contribute the most towards the conversion probability of potential leads.</a:t>
            </a:r>
            <a:endParaRPr lang="en-I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1488244936"/>
              </p:ext>
            </p:extLst>
          </p:nvPr>
        </p:nvGraphicFramePr>
        <p:xfrm>
          <a:off x="1041399" y="2057400"/>
          <a:ext cx="7543801" cy="4130095"/>
        </p:xfrm>
        <a:graphic>
          <a:graphicData uri="http://schemas.openxmlformats.org/drawingml/2006/table">
            <a:tbl>
              <a:tblPr firstRow="1" bandRow="1">
                <a:tableStyleId>{5C22544A-7EE6-4342-B048-85BDC9FD1C3A}</a:tableStyleId>
              </a:tblPr>
              <a:tblGrid>
                <a:gridCol w="4191001"/>
                <a:gridCol w="1320800"/>
                <a:gridCol w="1193800"/>
                <a:gridCol w="838200"/>
              </a:tblGrid>
              <a:tr h="380945">
                <a:tc>
                  <a:txBody>
                    <a:bodyPr/>
                    <a:lstStyle/>
                    <a:p>
                      <a:r>
                        <a:rPr lang="en-IN" dirty="0" smtClean="0"/>
                        <a:t>Feature</a:t>
                      </a:r>
                      <a:endParaRPr lang="en-IN" dirty="0"/>
                    </a:p>
                  </a:txBody>
                  <a:tcPr/>
                </a:tc>
                <a:tc>
                  <a:txBody>
                    <a:bodyPr/>
                    <a:lstStyle/>
                    <a:p>
                      <a:r>
                        <a:rPr lang="en-IN" dirty="0" smtClean="0"/>
                        <a:t>Co-efficient</a:t>
                      </a:r>
                      <a:endParaRPr lang="en-IN" dirty="0"/>
                    </a:p>
                  </a:txBody>
                  <a:tcPr/>
                </a:tc>
                <a:tc>
                  <a:txBody>
                    <a:bodyPr/>
                    <a:lstStyle/>
                    <a:p>
                      <a:r>
                        <a:rPr lang="en-IN" dirty="0" smtClean="0"/>
                        <a:t>P-Value</a:t>
                      </a:r>
                      <a:endParaRPr lang="en-IN" dirty="0"/>
                    </a:p>
                  </a:txBody>
                  <a:tcPr/>
                </a:tc>
                <a:tc>
                  <a:txBody>
                    <a:bodyPr/>
                    <a:lstStyle/>
                    <a:p>
                      <a:r>
                        <a:rPr lang="en-IN" dirty="0" smtClean="0"/>
                        <a:t>VIF</a:t>
                      </a:r>
                      <a:endParaRPr lang="en-IN" dirty="0"/>
                    </a:p>
                  </a:txBody>
                  <a:tcPr/>
                </a:tc>
              </a:tr>
              <a:tr h="380945">
                <a:tc>
                  <a:txBody>
                    <a:bodyPr/>
                    <a:lstStyle/>
                    <a:p>
                      <a:pPr marL="0" algn="ctr" defTabSz="914400" rtl="0" eaLnBrk="1" fontAlgn="ctr" latinLnBrk="0" hangingPunct="1"/>
                      <a:r>
                        <a:rPr lang="en-IN" sz="1400" kern="1200" dirty="0" err="1">
                          <a:solidFill>
                            <a:schemeClr val="tx1"/>
                          </a:solidFill>
                          <a:latin typeface="+mn-lt"/>
                          <a:ea typeface="+mn-ea"/>
                          <a:cs typeface="+mn-cs"/>
                        </a:rPr>
                        <a:t>TotalVisits</a:t>
                      </a:r>
                      <a:endParaRPr lang="en-IN" sz="1400" kern="1200" dirty="0">
                        <a:solidFill>
                          <a:schemeClr val="tx1"/>
                        </a:solidFill>
                        <a:latin typeface="+mn-lt"/>
                        <a:ea typeface="+mn-ea"/>
                        <a:cs typeface="+mn-cs"/>
                      </a:endParaRPr>
                    </a:p>
                  </a:txBody>
                  <a:tcPr anchor="ctr"/>
                </a:tc>
                <a:tc>
                  <a:txBody>
                    <a:bodyPr/>
                    <a:lstStyle/>
                    <a:p>
                      <a:pPr algn="ctr"/>
                      <a:r>
                        <a:rPr lang="en-IN" sz="1400" kern="1200" dirty="0" smtClean="0">
                          <a:solidFill>
                            <a:schemeClr val="tx1"/>
                          </a:solidFill>
                          <a:latin typeface="+mn-lt"/>
                          <a:ea typeface="+mn-ea"/>
                          <a:cs typeface="+mn-cs"/>
                        </a:rPr>
                        <a:t>11.6125</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0.000</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1.35</a:t>
                      </a:r>
                      <a:endParaRPr lang="en-IN" sz="1400" kern="1200" dirty="0">
                        <a:solidFill>
                          <a:schemeClr val="tx1"/>
                        </a:solidFill>
                        <a:latin typeface="+mn-lt"/>
                        <a:ea typeface="+mn-ea"/>
                        <a:cs typeface="+mn-cs"/>
                      </a:endParaRPr>
                    </a:p>
                  </a:txBody>
                  <a:tcPr/>
                </a:tc>
              </a:tr>
              <a:tr h="381114">
                <a:tc>
                  <a:txBody>
                    <a:bodyPr/>
                    <a:lstStyle/>
                    <a:p>
                      <a:pPr algn="ctr"/>
                      <a:r>
                        <a:rPr lang="en-IN" sz="1400" kern="1200" dirty="0" smtClean="0">
                          <a:solidFill>
                            <a:schemeClr val="tx1"/>
                          </a:solidFill>
                          <a:latin typeface="+mn-lt"/>
                          <a:ea typeface="+mn-ea"/>
                          <a:cs typeface="+mn-cs"/>
                        </a:rPr>
                        <a:t>Total Time Spent on Website</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4.4275</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1.57</a:t>
                      </a:r>
                      <a:endParaRPr lang="en-IN" sz="1400" kern="1200" dirty="0">
                        <a:solidFill>
                          <a:schemeClr val="tx1"/>
                        </a:solidFill>
                        <a:latin typeface="+mn-lt"/>
                        <a:ea typeface="+mn-ea"/>
                        <a:cs typeface="+mn-cs"/>
                      </a:endParaRPr>
                    </a:p>
                  </a:txBody>
                  <a:tcPr/>
                </a:tc>
              </a:tr>
              <a:tr h="381000">
                <a:tc>
                  <a:txBody>
                    <a:bodyPr/>
                    <a:lstStyle/>
                    <a:p>
                      <a:pPr marL="0" algn="ctr" defTabSz="914400" rtl="0" eaLnBrk="1" latinLnBrk="0" hangingPunct="1"/>
                      <a:r>
                        <a:rPr lang="en-IN" sz="1400" kern="1200" dirty="0" smtClean="0">
                          <a:solidFill>
                            <a:schemeClr val="tx1"/>
                          </a:solidFill>
                          <a:latin typeface="+mn-lt"/>
                          <a:ea typeface="+mn-ea"/>
                          <a:cs typeface="+mn-cs"/>
                        </a:rPr>
                        <a:t>Lead </a:t>
                      </a:r>
                      <a:r>
                        <a:rPr lang="en-IN" sz="1400" kern="1200" dirty="0" err="1" smtClean="0">
                          <a:solidFill>
                            <a:schemeClr val="tx1"/>
                          </a:solidFill>
                          <a:latin typeface="+mn-lt"/>
                          <a:ea typeface="+mn-ea"/>
                          <a:cs typeface="+mn-cs"/>
                        </a:rPr>
                        <a:t>Origin_Lead</a:t>
                      </a:r>
                      <a:r>
                        <a:rPr lang="en-IN" sz="1400" kern="1200" dirty="0" smtClean="0">
                          <a:solidFill>
                            <a:schemeClr val="tx1"/>
                          </a:solidFill>
                          <a:latin typeface="+mn-lt"/>
                          <a:ea typeface="+mn-ea"/>
                          <a:cs typeface="+mn-cs"/>
                        </a:rPr>
                        <a:t> Add Form</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4.2219</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1.49</a:t>
                      </a:r>
                      <a:endParaRPr lang="en-IN" sz="1400" kern="1200" dirty="0">
                        <a:solidFill>
                          <a:schemeClr val="tx1"/>
                        </a:solidFill>
                        <a:latin typeface="+mn-lt"/>
                        <a:ea typeface="+mn-ea"/>
                        <a:cs typeface="+mn-cs"/>
                      </a:endParaRPr>
                    </a:p>
                  </a:txBody>
                  <a:tcPr/>
                </a:tc>
              </a:tr>
              <a:tr h="382121">
                <a:tc>
                  <a:txBody>
                    <a:bodyPr/>
                    <a:lstStyle/>
                    <a:p>
                      <a:pPr marL="0" algn="ctr" defTabSz="914400" rtl="0" eaLnBrk="1" latinLnBrk="0" hangingPunct="1"/>
                      <a:r>
                        <a:rPr lang="en-IN" sz="1400" kern="1200" dirty="0" smtClean="0">
                          <a:solidFill>
                            <a:schemeClr val="tx1"/>
                          </a:solidFill>
                          <a:latin typeface="+mn-lt"/>
                          <a:ea typeface="+mn-ea"/>
                          <a:cs typeface="+mn-cs"/>
                        </a:rPr>
                        <a:t>Last Notable </a:t>
                      </a:r>
                      <a:r>
                        <a:rPr lang="en-IN" sz="1400" kern="1200" dirty="0" err="1" smtClean="0">
                          <a:solidFill>
                            <a:schemeClr val="tx1"/>
                          </a:solidFill>
                          <a:latin typeface="+mn-lt"/>
                          <a:ea typeface="+mn-ea"/>
                          <a:cs typeface="+mn-cs"/>
                        </a:rPr>
                        <a:t>Activity_Unreachable</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2.7731</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0.001</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1.00</a:t>
                      </a:r>
                      <a:endParaRPr lang="en-IN" sz="1400" kern="1200" dirty="0">
                        <a:solidFill>
                          <a:schemeClr val="tx1"/>
                        </a:solidFill>
                        <a:latin typeface="+mn-lt"/>
                        <a:ea typeface="+mn-ea"/>
                        <a:cs typeface="+mn-cs"/>
                      </a:endParaRPr>
                    </a:p>
                  </a:txBody>
                  <a:tcPr/>
                </a:tc>
              </a:tr>
              <a:tr h="37987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Last </a:t>
                      </a:r>
                      <a:r>
                        <a:rPr lang="en-IN" sz="1400" kern="1200" dirty="0" err="1" smtClean="0">
                          <a:solidFill>
                            <a:schemeClr val="tx1"/>
                          </a:solidFill>
                          <a:latin typeface="+mn-lt"/>
                          <a:ea typeface="+mn-ea"/>
                          <a:cs typeface="+mn-cs"/>
                        </a:rPr>
                        <a:t>Activity_Had</a:t>
                      </a:r>
                      <a:r>
                        <a:rPr lang="en-IN" sz="1400" kern="1200" dirty="0" smtClean="0">
                          <a:solidFill>
                            <a:schemeClr val="tx1"/>
                          </a:solidFill>
                          <a:latin typeface="+mn-lt"/>
                          <a:ea typeface="+mn-ea"/>
                          <a:cs typeface="+mn-cs"/>
                        </a:rPr>
                        <a:t> a Phone Conversation</a:t>
                      </a:r>
                    </a:p>
                  </a:txBody>
                  <a:tcPr anchor="ctr"/>
                </a:tc>
                <a:tc>
                  <a:txBody>
                    <a:bodyPr/>
                    <a:lstStyle/>
                    <a:p>
                      <a:pPr algn="ctr"/>
                      <a:r>
                        <a:rPr lang="en-IN" sz="1400" kern="1200" dirty="0" smtClean="0">
                          <a:solidFill>
                            <a:schemeClr val="tx1"/>
                          </a:solidFill>
                          <a:latin typeface="+mn-lt"/>
                          <a:ea typeface="+mn-ea"/>
                          <a:cs typeface="+mn-cs"/>
                        </a:rPr>
                        <a:t>2.7225</a:t>
                      </a:r>
                      <a:endParaRPr lang="en-IN" sz="1400" kern="1200" dirty="0">
                        <a:solidFill>
                          <a:schemeClr val="tx1"/>
                        </a:solidFill>
                        <a:latin typeface="+mn-lt"/>
                        <a:ea typeface="+mn-ea"/>
                        <a:cs typeface="+mn-cs"/>
                      </a:endParaRPr>
                    </a:p>
                  </a:txBody>
                  <a:tcPr/>
                </a:tc>
                <a:tc>
                  <a:txBody>
                    <a:bodyPr/>
                    <a:lstStyle/>
                    <a:p>
                      <a:pPr marL="0" algn="ctr" defTabSz="914400" rtl="0" eaLnBrk="1" latinLnBrk="0" hangingPunct="1"/>
                      <a:r>
                        <a:rPr lang="en-IN" sz="1400" kern="1200" dirty="0" smtClean="0">
                          <a:solidFill>
                            <a:schemeClr val="tx1"/>
                          </a:solidFill>
                          <a:latin typeface="+mn-lt"/>
                          <a:ea typeface="+mn-ea"/>
                          <a:cs typeface="+mn-cs"/>
                        </a:rPr>
                        <a:t>0.001</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1.01</a:t>
                      </a:r>
                      <a:endParaRPr lang="en-IN" sz="1400" kern="1200" dirty="0">
                        <a:solidFill>
                          <a:schemeClr val="tx1"/>
                        </a:solidFill>
                        <a:latin typeface="+mn-lt"/>
                        <a:ea typeface="+mn-ea"/>
                        <a:cs typeface="+mn-cs"/>
                      </a:endParaRPr>
                    </a:p>
                  </a:txBody>
                  <a:tcPr/>
                </a:tc>
              </a:tr>
              <a:tr h="381000">
                <a:tc>
                  <a:txBody>
                    <a:bodyPr/>
                    <a:lstStyle/>
                    <a:p>
                      <a:pPr marL="0" algn="ctr" defTabSz="914400" rtl="0" eaLnBrk="1" fontAlgn="ctr" latinLnBrk="0" hangingPunct="1"/>
                      <a:r>
                        <a:rPr lang="en-IN" sz="1400" kern="1200" dirty="0" smtClean="0">
                          <a:solidFill>
                            <a:schemeClr val="tx1"/>
                          </a:solidFill>
                          <a:latin typeface="+mn-lt"/>
                          <a:ea typeface="+mn-ea"/>
                          <a:cs typeface="+mn-cs"/>
                        </a:rPr>
                        <a:t>What is your current </a:t>
                      </a:r>
                      <a:r>
                        <a:rPr lang="en-IN" sz="1400" kern="1200" dirty="0" err="1" smtClean="0">
                          <a:solidFill>
                            <a:schemeClr val="tx1"/>
                          </a:solidFill>
                          <a:latin typeface="+mn-lt"/>
                          <a:ea typeface="+mn-ea"/>
                          <a:cs typeface="+mn-cs"/>
                        </a:rPr>
                        <a:t>occupation_Working</a:t>
                      </a:r>
                      <a:r>
                        <a:rPr lang="en-IN" sz="1400" kern="1200" dirty="0" smtClean="0">
                          <a:solidFill>
                            <a:schemeClr val="tx1"/>
                          </a:solidFill>
                          <a:latin typeface="+mn-lt"/>
                          <a:ea typeface="+mn-ea"/>
                          <a:cs typeface="+mn-cs"/>
                        </a:rPr>
                        <a:t> Professional</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2.5929</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1.20</a:t>
                      </a:r>
                      <a:endParaRPr lang="en-IN" sz="1400" kern="1200" dirty="0">
                        <a:solidFill>
                          <a:schemeClr val="tx1"/>
                        </a:solidFill>
                        <a:latin typeface="+mn-lt"/>
                        <a:ea typeface="+mn-ea"/>
                        <a:cs typeface="+mn-cs"/>
                      </a:endParaRPr>
                    </a:p>
                  </a:txBody>
                  <a:tcPr/>
                </a:tc>
              </a:tr>
              <a:tr h="381000">
                <a:tc>
                  <a:txBody>
                    <a:bodyPr/>
                    <a:lstStyle/>
                    <a:p>
                      <a:pPr marL="0" algn="ctr" defTabSz="914400" rtl="0" eaLnBrk="1" fontAlgn="ctr" latinLnBrk="0" hangingPunct="1"/>
                      <a:r>
                        <a:rPr lang="en-IN" sz="1400" kern="1200" dirty="0" smtClean="0">
                          <a:solidFill>
                            <a:schemeClr val="tx1"/>
                          </a:solidFill>
                          <a:latin typeface="+mn-lt"/>
                          <a:ea typeface="+mn-ea"/>
                          <a:cs typeface="+mn-cs"/>
                        </a:rPr>
                        <a:t>Lead </a:t>
                      </a:r>
                      <a:r>
                        <a:rPr lang="en-IN" sz="1400" kern="1200" dirty="0" err="1" smtClean="0">
                          <a:solidFill>
                            <a:schemeClr val="tx1"/>
                          </a:solidFill>
                          <a:latin typeface="+mn-lt"/>
                          <a:ea typeface="+mn-ea"/>
                          <a:cs typeface="+mn-cs"/>
                        </a:rPr>
                        <a:t>Source_Welingak</a:t>
                      </a:r>
                      <a:r>
                        <a:rPr lang="en-IN" sz="1400" kern="1200" dirty="0" smtClean="0">
                          <a:solidFill>
                            <a:schemeClr val="tx1"/>
                          </a:solidFill>
                          <a:latin typeface="+mn-lt"/>
                          <a:ea typeface="+mn-ea"/>
                          <a:cs typeface="+mn-cs"/>
                        </a:rPr>
                        <a:t> Website</a:t>
                      </a:r>
                      <a:endParaRPr lang="en-IN" sz="1400" kern="1200" dirty="0">
                        <a:solidFill>
                          <a:schemeClr val="tx1"/>
                        </a:solidFill>
                        <a:latin typeface="+mn-lt"/>
                        <a:ea typeface="+mn-ea"/>
                        <a:cs typeface="+mn-cs"/>
                      </a:endParaRPr>
                    </a:p>
                  </a:txBody>
                  <a:tcPr/>
                </a:tc>
                <a:tc>
                  <a:txBody>
                    <a:bodyPr/>
                    <a:lstStyle/>
                    <a:p>
                      <a:pPr algn="ctr" fontAlgn="ctr"/>
                      <a:r>
                        <a:rPr lang="en-IN" sz="1400" kern="1200" dirty="0">
                          <a:solidFill>
                            <a:schemeClr val="tx1"/>
                          </a:solidFill>
                          <a:latin typeface="+mn-lt"/>
                          <a:ea typeface="+mn-ea"/>
                          <a:cs typeface="+mn-cs"/>
                        </a:rPr>
                        <a:t>2.1297</a:t>
                      </a:r>
                    </a:p>
                  </a:txBody>
                  <a:tcPr anchor="ctr"/>
                </a:tc>
                <a:tc>
                  <a:txBody>
                    <a:bodyPr/>
                    <a:lstStyle/>
                    <a:p>
                      <a:pPr marL="0" algn="ctr" defTabSz="914400" rtl="0" eaLnBrk="1" latinLnBrk="0" hangingPunct="1"/>
                      <a:r>
                        <a:rPr lang="en-IN" sz="1400" kern="1200" dirty="0" smtClean="0">
                          <a:solidFill>
                            <a:schemeClr val="tx1"/>
                          </a:solidFill>
                          <a:latin typeface="+mn-lt"/>
                          <a:ea typeface="+mn-ea"/>
                          <a:cs typeface="+mn-cs"/>
                        </a:rPr>
                        <a:t>0.040</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1.32</a:t>
                      </a:r>
                      <a:endParaRPr lang="en-IN" sz="1400" kern="1200" dirty="0">
                        <a:solidFill>
                          <a:schemeClr val="tx1"/>
                        </a:solidFill>
                        <a:latin typeface="+mn-lt"/>
                        <a:ea typeface="+mn-ea"/>
                        <a:cs typeface="+mn-cs"/>
                      </a:endParaRPr>
                    </a:p>
                  </a:txBody>
                  <a:tcPr/>
                </a:tc>
              </a:tr>
              <a:tr h="380945">
                <a:tc>
                  <a:txBody>
                    <a:bodyPr/>
                    <a:lstStyle/>
                    <a:p>
                      <a:pPr marL="0" algn="ctr" defTabSz="914400" rtl="0" eaLnBrk="1" fontAlgn="ctr" latinLnBrk="0" hangingPunct="1"/>
                      <a:r>
                        <a:rPr lang="en-IN" sz="1400" kern="1200" dirty="0" smtClean="0">
                          <a:solidFill>
                            <a:schemeClr val="tx1"/>
                          </a:solidFill>
                          <a:latin typeface="+mn-lt"/>
                          <a:ea typeface="+mn-ea"/>
                          <a:cs typeface="+mn-cs"/>
                        </a:rPr>
                        <a:t>Do Not Email</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-1.5055</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1.04</a:t>
                      </a:r>
                      <a:endParaRPr lang="en-IN" sz="1400" kern="1200" dirty="0">
                        <a:solidFill>
                          <a:schemeClr val="tx1"/>
                        </a:solidFill>
                        <a:latin typeface="+mn-lt"/>
                        <a:ea typeface="+mn-ea"/>
                        <a:cs typeface="+mn-cs"/>
                      </a:endParaRPr>
                    </a:p>
                  </a:txBody>
                  <a:tcPr/>
                </a:tc>
              </a:tr>
              <a:tr h="304855">
                <a:tc>
                  <a:txBody>
                    <a:bodyPr/>
                    <a:lstStyle/>
                    <a:p>
                      <a:pPr marL="0" algn="ctr" defTabSz="914400" rtl="0" eaLnBrk="1" fontAlgn="ctr" latinLnBrk="0" hangingPunct="1"/>
                      <a:r>
                        <a:rPr lang="en-IN" sz="1400" kern="1200" dirty="0" smtClean="0">
                          <a:solidFill>
                            <a:schemeClr val="tx1"/>
                          </a:solidFill>
                          <a:latin typeface="+mn-lt"/>
                          <a:ea typeface="+mn-ea"/>
                          <a:cs typeface="+mn-cs"/>
                        </a:rPr>
                        <a:t>Lead </a:t>
                      </a:r>
                      <a:r>
                        <a:rPr lang="en-IN" sz="1400" kern="1200" dirty="0" err="1" smtClean="0">
                          <a:solidFill>
                            <a:schemeClr val="tx1"/>
                          </a:solidFill>
                          <a:latin typeface="+mn-lt"/>
                          <a:ea typeface="+mn-ea"/>
                          <a:cs typeface="+mn-cs"/>
                        </a:rPr>
                        <a:t>Source_Olark</a:t>
                      </a:r>
                      <a:r>
                        <a:rPr lang="en-IN" sz="1400" kern="1200" dirty="0" smtClean="0">
                          <a:solidFill>
                            <a:schemeClr val="tx1"/>
                          </a:solidFill>
                          <a:latin typeface="+mn-lt"/>
                          <a:ea typeface="+mn-ea"/>
                          <a:cs typeface="+mn-cs"/>
                        </a:rPr>
                        <a:t> Chat</a:t>
                      </a:r>
                      <a:endParaRPr lang="en-IN" sz="1400" kern="1200" dirty="0">
                        <a:solidFill>
                          <a:schemeClr val="tx1"/>
                        </a:solidFill>
                        <a:latin typeface="+mn-lt"/>
                        <a:ea typeface="+mn-ea"/>
                        <a:cs typeface="+mn-cs"/>
                      </a:endParaRPr>
                    </a:p>
                  </a:txBody>
                  <a:tcPr/>
                </a:tc>
                <a:tc>
                  <a:txBody>
                    <a:bodyPr/>
                    <a:lstStyle/>
                    <a:p>
                      <a:pPr algn="ctr"/>
                      <a:r>
                        <a:rPr lang="en-IN" sz="1400" kern="1200" dirty="0" smtClean="0">
                          <a:solidFill>
                            <a:schemeClr val="tx1"/>
                          </a:solidFill>
                          <a:latin typeface="+mn-lt"/>
                          <a:ea typeface="+mn-ea"/>
                          <a:cs typeface="+mn-cs"/>
                        </a:rPr>
                        <a:t>1.4546</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1.04</a:t>
                      </a:r>
                      <a:endParaRPr lang="en-IN" sz="1400" kern="1200" dirty="0">
                        <a:solidFill>
                          <a:schemeClr val="tx1"/>
                        </a:solidFill>
                        <a:latin typeface="+mn-lt"/>
                        <a:ea typeface="+mn-ea"/>
                        <a:cs typeface="+mn-cs"/>
                      </a:endParaRPr>
                    </a:p>
                  </a:txBody>
                  <a:tcPr/>
                </a:tc>
              </a:tr>
              <a:tr h="396295">
                <a:tc>
                  <a:txBody>
                    <a:bodyPr/>
                    <a:lstStyle/>
                    <a:p>
                      <a:pPr algn="ctr" fontAlgn="ctr"/>
                      <a:r>
                        <a:rPr lang="en-IN" sz="1400" kern="1200" dirty="0">
                          <a:solidFill>
                            <a:schemeClr val="tx1"/>
                          </a:solidFill>
                          <a:latin typeface="+mn-lt"/>
                          <a:ea typeface="+mn-ea"/>
                          <a:cs typeface="+mn-cs"/>
                        </a:rPr>
                        <a:t>Last </a:t>
                      </a:r>
                      <a:r>
                        <a:rPr lang="en-IN" sz="1400" kern="1200" dirty="0" err="1">
                          <a:solidFill>
                            <a:schemeClr val="tx1"/>
                          </a:solidFill>
                          <a:latin typeface="+mn-lt"/>
                          <a:ea typeface="+mn-ea"/>
                          <a:cs typeface="+mn-cs"/>
                        </a:rPr>
                        <a:t>Activity_SMS</a:t>
                      </a:r>
                      <a:r>
                        <a:rPr lang="en-IN" sz="1400" kern="1200" dirty="0">
                          <a:solidFill>
                            <a:schemeClr val="tx1"/>
                          </a:solidFill>
                          <a:latin typeface="+mn-lt"/>
                          <a:ea typeface="+mn-ea"/>
                          <a:cs typeface="+mn-cs"/>
                        </a:rPr>
                        <a:t> Sent</a:t>
                      </a:r>
                    </a:p>
                  </a:txBody>
                  <a:tcPr anchor="ctr"/>
                </a:tc>
                <a:tc>
                  <a:txBody>
                    <a:bodyPr/>
                    <a:lstStyle/>
                    <a:p>
                      <a:pPr algn="ctr"/>
                      <a:r>
                        <a:rPr lang="en-IN" sz="1400" kern="1200" dirty="0" smtClean="0">
                          <a:solidFill>
                            <a:schemeClr val="tx1"/>
                          </a:solidFill>
                          <a:latin typeface="+mn-lt"/>
                          <a:ea typeface="+mn-ea"/>
                          <a:cs typeface="+mn-cs"/>
                        </a:rPr>
                        <a:t>1.1604</a:t>
                      </a:r>
                      <a:endParaRPr lang="en-IN" sz="1400" kern="1200" dirty="0">
                        <a:solidFill>
                          <a:schemeClr val="tx1"/>
                        </a:solidFill>
                        <a:latin typeface="+mn-lt"/>
                        <a:ea typeface="+mn-ea"/>
                        <a:cs typeface="+mn-cs"/>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kern="1200" dirty="0" smtClean="0">
                          <a:solidFill>
                            <a:schemeClr val="tx1"/>
                          </a:solidFill>
                          <a:latin typeface="+mn-lt"/>
                          <a:ea typeface="+mn-ea"/>
                          <a:cs typeface="+mn-cs"/>
                        </a:rPr>
                        <a:t>0.000</a:t>
                      </a:r>
                    </a:p>
                  </a:txBody>
                  <a:tcPr/>
                </a:tc>
                <a:tc>
                  <a:txBody>
                    <a:bodyPr/>
                    <a:lstStyle/>
                    <a:p>
                      <a:pPr algn="ctr"/>
                      <a:r>
                        <a:rPr lang="en-IN" sz="1400" kern="1200" dirty="0" smtClean="0">
                          <a:solidFill>
                            <a:schemeClr val="tx1"/>
                          </a:solidFill>
                          <a:latin typeface="+mn-lt"/>
                          <a:ea typeface="+mn-ea"/>
                          <a:cs typeface="+mn-cs"/>
                        </a:rPr>
                        <a:t>1.47</a:t>
                      </a:r>
                      <a:endParaRPr lang="en-IN" sz="1400" kern="1200" dirty="0">
                        <a:solidFill>
                          <a:schemeClr val="tx1"/>
                        </a:solidFill>
                        <a:latin typeface="+mn-lt"/>
                        <a:ea typeface="+mn-ea"/>
                        <a:cs typeface="+mn-cs"/>
                      </a:endParaRPr>
                    </a:p>
                  </a:txBody>
                  <a:tcPr/>
                </a:tc>
              </a:tr>
            </a:tbl>
          </a:graphicData>
        </a:graphic>
      </p:graphicFrame>
    </p:spTree>
    <p:extLst>
      <p:ext uri="{BB962C8B-B14F-4D97-AF65-F5344CB8AC3E}">
        <p14:creationId xmlns:p14="http://schemas.microsoft.com/office/powerpoint/2010/main" val="349876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0" y="2114034"/>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ROC curve</a:t>
            </a:r>
            <a:endParaRPr lang="en-IN" dirty="0">
              <a:solidFill>
                <a:schemeClr val="accent2">
                  <a:lumMod val="75000"/>
                </a:schemeClr>
              </a:solidFill>
            </a:endParaRPr>
          </a:p>
        </p:txBody>
      </p:sp>
      <p:sp>
        <p:nvSpPr>
          <p:cNvPr id="7" name="TextBox 6"/>
          <p:cNvSpPr txBox="1"/>
          <p:nvPr/>
        </p:nvSpPr>
        <p:spPr>
          <a:xfrm>
            <a:off x="850900" y="2582446"/>
            <a:ext cx="6692900" cy="1077218"/>
          </a:xfrm>
          <a:prstGeom prst="rect">
            <a:avLst/>
          </a:prstGeom>
          <a:noFill/>
        </p:spPr>
        <p:txBody>
          <a:bodyPr wrap="square" rtlCol="0">
            <a:spAutoFit/>
          </a:bodyPr>
          <a:lstStyle/>
          <a:p>
            <a:pPr marL="285750" indent="-285750">
              <a:buFont typeface="Arial" pitchFamily="34" charset="0"/>
              <a:buChar char="•"/>
            </a:pPr>
            <a:r>
              <a:rPr lang="en-IN" sz="1600" dirty="0" smtClean="0"/>
              <a:t>We got a good ROC </a:t>
            </a:r>
            <a:r>
              <a:rPr lang="en-IN" sz="1600" dirty="0" smtClean="0"/>
              <a:t>curve with area </a:t>
            </a:r>
            <a:r>
              <a:rPr lang="en-IN" sz="1600" dirty="0" smtClean="0"/>
              <a:t>0.86.</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We also found Accuracy, Sensitivity and Specificity at various probability in order to find out the optimal threshold point.</a:t>
            </a:r>
            <a:endParaRPr lang="en-IN" sz="1600" dirty="0" smtClean="0"/>
          </a:p>
        </p:txBody>
      </p:sp>
      <p:sp>
        <p:nvSpPr>
          <p:cNvPr id="8" name="Title 1"/>
          <p:cNvSpPr>
            <a:spLocks noGrp="1"/>
          </p:cNvSpPr>
          <p:nvPr>
            <p:ph type="title"/>
          </p:nvPr>
        </p:nvSpPr>
        <p:spPr>
          <a:xfrm>
            <a:off x="762000" y="457200"/>
            <a:ext cx="7543800" cy="1600200"/>
          </a:xfrm>
        </p:spPr>
        <p:txBody>
          <a:bodyPr>
            <a:normAutofit/>
          </a:bodyPr>
          <a:lstStyle/>
          <a:p>
            <a:pPr>
              <a:lnSpc>
                <a:spcPct val="150000"/>
              </a:lnSpc>
            </a:pPr>
            <a:r>
              <a:rPr lang="en-IN" dirty="0" smtClean="0"/>
              <a:t>MODEL EVALUATION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9400" y="3581400"/>
            <a:ext cx="3162301" cy="2919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9483"/>
          <a:stretch/>
        </p:blipFill>
        <p:spPr bwMode="auto">
          <a:xfrm>
            <a:off x="1041400" y="3886200"/>
            <a:ext cx="40005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6263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2280" y="652502"/>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Finding the optimal threshold</a:t>
            </a:r>
            <a:endParaRPr lang="en-IN" dirty="0">
              <a:solidFill>
                <a:schemeClr val="accent2">
                  <a:lumMod val="75000"/>
                </a:schemeClr>
              </a:solidFill>
            </a:endParaRPr>
          </a:p>
        </p:txBody>
      </p:sp>
      <p:sp>
        <p:nvSpPr>
          <p:cNvPr id="7" name="TextBox 6"/>
          <p:cNvSpPr txBox="1"/>
          <p:nvPr/>
        </p:nvSpPr>
        <p:spPr>
          <a:xfrm>
            <a:off x="844862" y="1283444"/>
            <a:ext cx="3498538" cy="1323439"/>
          </a:xfrm>
          <a:prstGeom prst="rect">
            <a:avLst/>
          </a:prstGeom>
          <a:noFill/>
        </p:spPr>
        <p:txBody>
          <a:bodyPr wrap="square" rtlCol="0">
            <a:spAutoFit/>
          </a:bodyPr>
          <a:lstStyle/>
          <a:p>
            <a:pPr marL="285750" indent="-285750">
              <a:buFont typeface="Arial" pitchFamily="34" charset="0"/>
              <a:buChar char="•"/>
            </a:pPr>
            <a:r>
              <a:rPr lang="en-IN" sz="1600" dirty="0" smtClean="0"/>
              <a:t>After </a:t>
            </a:r>
            <a:r>
              <a:rPr lang="en-IN" sz="1600" dirty="0" smtClean="0"/>
              <a:t>plotting the curve </a:t>
            </a:r>
            <a:r>
              <a:rPr lang="en-IN" sz="1600" dirty="0"/>
              <a:t>for Accuracy, Sensitivity and </a:t>
            </a:r>
            <a:r>
              <a:rPr lang="en-IN" sz="1600" dirty="0" smtClean="0"/>
              <a:t>Specificity, we </a:t>
            </a:r>
            <a:r>
              <a:rPr lang="en-IN" sz="1600" dirty="0" smtClean="0"/>
              <a:t>found the optimal threshold to be around </a:t>
            </a:r>
            <a:r>
              <a:rPr lang="en-IN" sz="1600" dirty="0" smtClean="0"/>
              <a:t>0.42 where all of them converge.</a:t>
            </a:r>
            <a:endParaRPr lang="en-IN" sz="1600" dirty="0" smtClean="0"/>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804"/>
          <a:stretch/>
        </p:blipFill>
        <p:spPr bwMode="auto">
          <a:xfrm>
            <a:off x="4495800" y="869235"/>
            <a:ext cx="4133850" cy="292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21800" y="3405663"/>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Accuracy, Sensitivity &amp; Specificity</a:t>
            </a:r>
            <a:endParaRPr lang="en-IN" dirty="0">
              <a:solidFill>
                <a:schemeClr val="accent2">
                  <a:lumMod val="75000"/>
                </a:schemeClr>
              </a:solidFill>
            </a:endParaRPr>
          </a:p>
        </p:txBody>
      </p:sp>
      <p:sp>
        <p:nvSpPr>
          <p:cNvPr id="11" name="TextBox 10"/>
          <p:cNvSpPr txBox="1"/>
          <p:nvPr/>
        </p:nvSpPr>
        <p:spPr>
          <a:xfrm>
            <a:off x="844862" y="4038600"/>
            <a:ext cx="7460938" cy="2062103"/>
          </a:xfrm>
          <a:prstGeom prst="rect">
            <a:avLst/>
          </a:prstGeom>
          <a:noFill/>
        </p:spPr>
        <p:txBody>
          <a:bodyPr wrap="square" rtlCol="0">
            <a:spAutoFit/>
          </a:bodyPr>
          <a:lstStyle/>
          <a:p>
            <a:pPr marL="285750" indent="-285750">
              <a:buFont typeface="Arial" pitchFamily="34" charset="0"/>
              <a:buChar char="•"/>
            </a:pPr>
            <a:r>
              <a:rPr lang="en-IN" sz="1600" dirty="0" smtClean="0"/>
              <a:t>Using our model on training data we got -</a:t>
            </a:r>
            <a:endParaRPr lang="en-IN" sz="1600" dirty="0" smtClean="0"/>
          </a:p>
          <a:p>
            <a:endParaRPr lang="en-IN" sz="1600" dirty="0"/>
          </a:p>
          <a:p>
            <a:r>
              <a:rPr lang="en-IN" sz="1600" dirty="0" smtClean="0"/>
              <a:t>            Accuracy </a:t>
            </a:r>
            <a:r>
              <a:rPr lang="en-IN" sz="1600" dirty="0" smtClean="0"/>
              <a:t>– 79% </a:t>
            </a:r>
            <a:endParaRPr lang="en-IN" sz="1600" dirty="0" smtClean="0"/>
          </a:p>
          <a:p>
            <a:r>
              <a:rPr lang="en-IN" sz="1600" dirty="0"/>
              <a:t> </a:t>
            </a:r>
            <a:r>
              <a:rPr lang="en-IN" sz="1600" dirty="0" smtClean="0"/>
              <a:t>           Sensitivity </a:t>
            </a:r>
            <a:r>
              <a:rPr lang="en-IN" sz="1600" dirty="0" smtClean="0"/>
              <a:t>– 79.2% </a:t>
            </a:r>
            <a:endParaRPr lang="en-IN" sz="1600" dirty="0"/>
          </a:p>
          <a:p>
            <a:r>
              <a:rPr lang="en-IN" sz="1600" dirty="0" smtClean="0"/>
              <a:t>            Specificity  - </a:t>
            </a:r>
            <a:r>
              <a:rPr lang="en-IN" sz="1600" dirty="0" smtClean="0"/>
              <a:t>78.9%</a:t>
            </a:r>
          </a:p>
          <a:p>
            <a:endParaRPr lang="en-IN" sz="1600" dirty="0"/>
          </a:p>
          <a:p>
            <a:pPr marL="285750" indent="-285750">
              <a:buFont typeface="Arial" pitchFamily="34" charset="0"/>
              <a:buChar char="•"/>
            </a:pPr>
            <a:r>
              <a:rPr lang="en-IN" sz="1600" dirty="0"/>
              <a:t>Since all these values are close enough, we can say that this is a decent model and can be used to predict lead conversion</a:t>
            </a:r>
            <a:r>
              <a:rPr lang="en-IN" sz="1600" dirty="0" smtClean="0"/>
              <a:t>.</a:t>
            </a:r>
            <a:endParaRPr lang="en-IN" sz="1600" dirty="0"/>
          </a:p>
        </p:txBody>
      </p:sp>
    </p:spTree>
    <p:extLst>
      <p:ext uri="{BB962C8B-B14F-4D97-AF65-F5344CB8AC3E}">
        <p14:creationId xmlns:p14="http://schemas.microsoft.com/office/powerpoint/2010/main" val="2925326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14400" y="2590800"/>
            <a:ext cx="3679669" cy="2554545"/>
          </a:xfrm>
          <a:prstGeom prst="rect">
            <a:avLst/>
          </a:prstGeom>
          <a:noFill/>
        </p:spPr>
        <p:txBody>
          <a:bodyPr wrap="square" rtlCol="0">
            <a:spAutoFit/>
          </a:bodyPr>
          <a:lstStyle/>
          <a:p>
            <a:pPr marL="285750" indent="-285750">
              <a:buFont typeface="Arial" pitchFamily="34" charset="0"/>
              <a:buChar char="•"/>
            </a:pPr>
            <a:r>
              <a:rPr lang="en-IN" sz="1600" dirty="0" smtClean="0"/>
              <a:t>Using our final model at a cut-off value 0.42, we predict the conversion probability of a lead on test data.</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We calculated the lead score by multiplying the conversion probability with 100 and </a:t>
            </a:r>
            <a:r>
              <a:rPr lang="en-IN" sz="1600" dirty="0"/>
              <a:t>assigned that </a:t>
            </a:r>
            <a:r>
              <a:rPr lang="en-IN" sz="1600" dirty="0" smtClean="0"/>
              <a:t>to each lead.</a:t>
            </a:r>
            <a:endParaRPr lang="en-IN" sz="1600" dirty="0"/>
          </a:p>
          <a:p>
            <a:endParaRPr lang="en-IN" sz="1600" dirty="0" smtClean="0"/>
          </a:p>
          <a:p>
            <a:endParaRPr lang="en-IN" sz="1600" dirty="0"/>
          </a:p>
        </p:txBody>
      </p:sp>
      <p:sp>
        <p:nvSpPr>
          <p:cNvPr id="6" name="TextBox 5"/>
          <p:cNvSpPr txBox="1"/>
          <p:nvPr/>
        </p:nvSpPr>
        <p:spPr>
          <a:xfrm>
            <a:off x="639580" y="21336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Assigning  Lead Score </a:t>
            </a:r>
            <a:endParaRPr lang="en-IN" dirty="0">
              <a:solidFill>
                <a:schemeClr val="accent2">
                  <a:lumMod val="75000"/>
                </a:schemeClr>
              </a:solidFill>
            </a:endParaRPr>
          </a:p>
        </p:txBody>
      </p:sp>
      <p:sp>
        <p:nvSpPr>
          <p:cNvPr id="5" name="Title 1"/>
          <p:cNvSpPr>
            <a:spLocks noGrp="1"/>
          </p:cNvSpPr>
          <p:nvPr>
            <p:ph type="title"/>
          </p:nvPr>
        </p:nvSpPr>
        <p:spPr>
          <a:xfrm>
            <a:off x="762000" y="457200"/>
            <a:ext cx="7543800" cy="1600200"/>
          </a:xfrm>
        </p:spPr>
        <p:txBody>
          <a:bodyPr>
            <a:normAutofit/>
          </a:bodyPr>
          <a:lstStyle/>
          <a:p>
            <a:pPr>
              <a:lnSpc>
                <a:spcPct val="150000"/>
              </a:lnSpc>
            </a:pPr>
            <a:r>
              <a:rPr lang="en-IN" dirty="0" smtClean="0"/>
              <a:t>PREDICT ON TEST DATA</a:t>
            </a:r>
            <a:endParaRPr lang="en-IN"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380" y="2287786"/>
            <a:ext cx="35909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975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54873" y="1143000"/>
            <a:ext cx="7359338" cy="2123658"/>
          </a:xfrm>
          <a:prstGeom prst="rect">
            <a:avLst/>
          </a:prstGeom>
          <a:noFill/>
        </p:spPr>
        <p:txBody>
          <a:bodyPr wrap="square" rtlCol="0">
            <a:spAutoFit/>
          </a:bodyPr>
          <a:lstStyle/>
          <a:p>
            <a:pPr marL="285750" indent="-285750">
              <a:buFont typeface="Arial" pitchFamily="34" charset="0"/>
              <a:buChar char="•"/>
            </a:pPr>
            <a:r>
              <a:rPr lang="en-IN" sz="1600" dirty="0" smtClean="0"/>
              <a:t>On our test data we got -</a:t>
            </a:r>
            <a:endParaRPr lang="en-IN" sz="1600" dirty="0"/>
          </a:p>
          <a:p>
            <a:endParaRPr lang="en-IN" sz="1600" dirty="0"/>
          </a:p>
          <a:p>
            <a:r>
              <a:rPr lang="en-IN" sz="1600" dirty="0"/>
              <a:t>            Accuracy </a:t>
            </a:r>
            <a:r>
              <a:rPr lang="en-IN" sz="1600" dirty="0" smtClean="0"/>
              <a:t>– </a:t>
            </a:r>
            <a:r>
              <a:rPr lang="en-IN" sz="1600" dirty="0" smtClean="0"/>
              <a:t>78.2</a:t>
            </a:r>
            <a:r>
              <a:rPr lang="en-IN" sz="1600" dirty="0" smtClean="0"/>
              <a:t>% </a:t>
            </a:r>
            <a:endParaRPr lang="en-IN" sz="1600" dirty="0"/>
          </a:p>
          <a:p>
            <a:r>
              <a:rPr lang="en-IN" sz="1600" dirty="0"/>
              <a:t>            Sensitivity </a:t>
            </a:r>
            <a:r>
              <a:rPr lang="en-IN" sz="1600" dirty="0" smtClean="0"/>
              <a:t>– </a:t>
            </a:r>
            <a:r>
              <a:rPr lang="en-IN" sz="1600" dirty="0" smtClean="0"/>
              <a:t>77.9</a:t>
            </a:r>
            <a:r>
              <a:rPr lang="en-IN" sz="1600" dirty="0" smtClean="0"/>
              <a:t>% </a:t>
            </a:r>
            <a:endParaRPr lang="en-IN" sz="1600" dirty="0"/>
          </a:p>
          <a:p>
            <a:r>
              <a:rPr lang="en-IN" sz="1600" dirty="0"/>
              <a:t>            Specificity  - </a:t>
            </a:r>
            <a:r>
              <a:rPr lang="en-IN" sz="1600" dirty="0" smtClean="0"/>
              <a:t>78.4</a:t>
            </a:r>
            <a:r>
              <a:rPr lang="en-IN" sz="1600" dirty="0" smtClean="0"/>
              <a:t>%</a:t>
            </a:r>
          </a:p>
          <a:p>
            <a:endParaRPr lang="en-IN" sz="1600" dirty="0"/>
          </a:p>
          <a:p>
            <a:pPr marL="285750" indent="-285750">
              <a:buFont typeface="Arial" pitchFamily="34" charset="0"/>
              <a:buChar char="•"/>
            </a:pPr>
            <a:r>
              <a:rPr lang="en-IN" sz="1600" dirty="0"/>
              <a:t>Since all these values are close enough, we can say that this is a decent model and can be used to predict lead conversion.</a:t>
            </a:r>
            <a:endParaRPr lang="en-IN" sz="1600" dirty="0" smtClean="0"/>
          </a:p>
        </p:txBody>
      </p:sp>
      <p:sp>
        <p:nvSpPr>
          <p:cNvPr id="6" name="TextBox 5"/>
          <p:cNvSpPr txBox="1"/>
          <p:nvPr/>
        </p:nvSpPr>
        <p:spPr>
          <a:xfrm>
            <a:off x="639580" y="604816"/>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Accuracy, Sensitivity &amp; Specificity</a:t>
            </a:r>
            <a:endParaRPr lang="en-IN" dirty="0">
              <a:solidFill>
                <a:schemeClr val="accent2">
                  <a:lumMod val="75000"/>
                </a:schemeClr>
              </a:solidFill>
            </a:endParaRPr>
          </a:p>
        </p:txBody>
      </p:sp>
      <p:sp>
        <p:nvSpPr>
          <p:cNvPr id="7" name="TextBox 6"/>
          <p:cNvSpPr txBox="1"/>
          <p:nvPr/>
        </p:nvSpPr>
        <p:spPr>
          <a:xfrm>
            <a:off x="788232" y="3574146"/>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Assumptions </a:t>
            </a:r>
            <a:endParaRPr lang="en-IN" dirty="0">
              <a:solidFill>
                <a:schemeClr val="accent2">
                  <a:lumMod val="75000"/>
                </a:schemeClr>
              </a:solidFill>
            </a:endParaRPr>
          </a:p>
        </p:txBody>
      </p:sp>
      <p:sp>
        <p:nvSpPr>
          <p:cNvPr id="10" name="TextBox 9"/>
          <p:cNvSpPr txBox="1"/>
          <p:nvPr/>
        </p:nvSpPr>
        <p:spPr>
          <a:xfrm>
            <a:off x="1074711" y="4114800"/>
            <a:ext cx="7359338" cy="2308324"/>
          </a:xfrm>
          <a:prstGeom prst="rect">
            <a:avLst/>
          </a:prstGeom>
          <a:noFill/>
        </p:spPr>
        <p:txBody>
          <a:bodyPr wrap="square" rtlCol="0">
            <a:spAutoFit/>
          </a:bodyPr>
          <a:lstStyle/>
          <a:p>
            <a:pPr marL="285750" indent="-285750">
              <a:buFont typeface="Arial" pitchFamily="34" charset="0"/>
              <a:buChar char="•"/>
            </a:pPr>
            <a:r>
              <a:rPr lang="en-IN" sz="1600" dirty="0"/>
              <a:t>In this case study we have taken below </a:t>
            </a:r>
            <a:r>
              <a:rPr lang="en-IN" sz="1600" dirty="0" smtClean="0"/>
              <a:t>assumptions-</a:t>
            </a:r>
          </a:p>
          <a:p>
            <a:pPr marL="285750" indent="-285750">
              <a:buFont typeface="Arial" pitchFamily="34" charset="0"/>
              <a:buChar char="•"/>
            </a:pPr>
            <a:endParaRPr lang="en-IN" sz="1600" dirty="0"/>
          </a:p>
          <a:p>
            <a:pPr marL="742950" lvl="1" indent="-285750">
              <a:buFont typeface="Wingdings" pitchFamily="2" charset="2"/>
              <a:buChar char="ü"/>
            </a:pPr>
            <a:r>
              <a:rPr lang="en-IN" sz="1600" dirty="0"/>
              <a:t>Drop columns with more than 3000 data </a:t>
            </a:r>
            <a:r>
              <a:rPr lang="en-IN" sz="1600" dirty="0" smtClean="0"/>
              <a:t>missing</a:t>
            </a:r>
          </a:p>
          <a:p>
            <a:pPr marL="742950" lvl="1" indent="-285750">
              <a:buFont typeface="Wingdings" pitchFamily="2" charset="2"/>
              <a:buChar char="ü"/>
            </a:pPr>
            <a:r>
              <a:rPr lang="en-IN" sz="1600" dirty="0" smtClean="0"/>
              <a:t>Drop columns with more than 50% data as ‘Select’</a:t>
            </a:r>
            <a:endParaRPr lang="en-IN" sz="1600" dirty="0"/>
          </a:p>
          <a:p>
            <a:pPr marL="742950" lvl="1" indent="-285750">
              <a:buFont typeface="Wingdings" pitchFamily="2" charset="2"/>
              <a:buChar char="ü"/>
            </a:pPr>
            <a:r>
              <a:rPr lang="en-IN" sz="1600" dirty="0"/>
              <a:t>Train-Test split will be in 70-30 ratio</a:t>
            </a:r>
          </a:p>
          <a:p>
            <a:pPr marL="742950" lvl="1" indent="-285750">
              <a:buFont typeface="Wingdings" pitchFamily="2" charset="2"/>
              <a:buChar char="ü"/>
            </a:pPr>
            <a:r>
              <a:rPr lang="en-IN" sz="1600" dirty="0"/>
              <a:t>P value &lt; 0.05 </a:t>
            </a:r>
            <a:r>
              <a:rPr lang="en-IN" sz="1600" dirty="0" smtClean="0"/>
              <a:t> and VIF &lt; 5 to </a:t>
            </a:r>
            <a:r>
              <a:rPr lang="en-IN" sz="1600" dirty="0"/>
              <a:t>be considered while model building</a:t>
            </a:r>
          </a:p>
          <a:p>
            <a:pPr marL="742950" lvl="1" indent="-285750">
              <a:buFont typeface="Wingdings" pitchFamily="2" charset="2"/>
              <a:buChar char="ü"/>
            </a:pPr>
            <a:r>
              <a:rPr lang="en-IN" sz="1600" dirty="0" smtClean="0"/>
              <a:t>Geographical data are not important since it is an online education website</a:t>
            </a:r>
          </a:p>
          <a:p>
            <a:pPr marL="742950" lvl="1" indent="-285750">
              <a:buFont typeface="Wingdings" pitchFamily="2" charset="2"/>
              <a:buChar char="ü"/>
            </a:pPr>
            <a:r>
              <a:rPr lang="en-IN" sz="1600" dirty="0" smtClean="0"/>
              <a:t>The initial threshold was taken at 0.5 before calculating the optimal cut-off</a:t>
            </a:r>
          </a:p>
          <a:p>
            <a:pPr marL="742950" lvl="1" indent="-285750">
              <a:buFont typeface="Wingdings" pitchFamily="2" charset="2"/>
              <a:buChar char="ü"/>
            </a:pPr>
            <a:r>
              <a:rPr lang="en-IN" sz="1600" dirty="0" smtClean="0"/>
              <a:t>We have considered the top 15 feature selection through RFE</a:t>
            </a:r>
            <a:endParaRPr lang="en-IN" sz="1600" dirty="0"/>
          </a:p>
        </p:txBody>
      </p:sp>
    </p:spTree>
    <p:extLst>
      <p:ext uri="{BB962C8B-B14F-4D97-AF65-F5344CB8AC3E}">
        <p14:creationId xmlns:p14="http://schemas.microsoft.com/office/powerpoint/2010/main" val="1922405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781800" cy="1600200"/>
          </a:xfrm>
        </p:spPr>
        <p:txBody>
          <a:bodyPr/>
          <a:lstStyle/>
          <a:p>
            <a:r>
              <a:rPr lang="en-IN" dirty="0" smtClean="0"/>
              <a:t>CONCLUSION</a:t>
            </a:r>
            <a:endParaRPr lang="en-IN" dirty="0"/>
          </a:p>
        </p:txBody>
      </p:sp>
      <p:sp>
        <p:nvSpPr>
          <p:cNvPr id="3" name="TextBox 2"/>
          <p:cNvSpPr txBox="1"/>
          <p:nvPr/>
        </p:nvSpPr>
        <p:spPr>
          <a:xfrm>
            <a:off x="685800" y="2209800"/>
            <a:ext cx="7696200" cy="2800767"/>
          </a:xfrm>
          <a:prstGeom prst="rect">
            <a:avLst/>
          </a:prstGeom>
          <a:noFill/>
        </p:spPr>
        <p:txBody>
          <a:bodyPr wrap="square" rtlCol="0">
            <a:spAutoFit/>
          </a:bodyPr>
          <a:lstStyle/>
          <a:p>
            <a:pPr marL="285750" indent="-285750">
              <a:buFont typeface="Arial" pitchFamily="34" charset="0"/>
              <a:buChar char="•"/>
            </a:pPr>
            <a:r>
              <a:rPr lang="en-IN" sz="1600" dirty="0" smtClean="0"/>
              <a:t>In this case study, we were able to build a model with 79% accuracy.</a:t>
            </a:r>
            <a:endParaRPr lang="en-IN" sz="1600" dirty="0" smtClean="0"/>
          </a:p>
          <a:p>
            <a:endParaRPr lang="en-IN" sz="1600" dirty="0"/>
          </a:p>
          <a:p>
            <a:pPr marL="285750" indent="-285750">
              <a:buFont typeface="Arial" pitchFamily="34" charset="0"/>
              <a:buChar char="•"/>
            </a:pPr>
            <a:r>
              <a:rPr lang="en-IN" sz="1600" dirty="0" smtClean="0"/>
              <a:t>As per the top features of the model, the sales team must focus on leads who have very high number of visits to X Education website and those who are spending more time on the website</a:t>
            </a:r>
            <a:r>
              <a:rPr lang="en-IN" sz="1600" dirty="0" smtClean="0"/>
              <a:t>.</a:t>
            </a:r>
            <a:endParaRPr lang="en-IN" sz="1600" dirty="0" smtClean="0"/>
          </a:p>
          <a:p>
            <a:endParaRPr lang="en-IN" sz="1600" dirty="0"/>
          </a:p>
          <a:p>
            <a:pPr marL="285750" indent="-285750">
              <a:buFont typeface="Arial" pitchFamily="34" charset="0"/>
              <a:buChar char="•"/>
            </a:pPr>
            <a:r>
              <a:rPr lang="en-IN" sz="1600" dirty="0" smtClean="0"/>
              <a:t>Also the team should pay more </a:t>
            </a:r>
            <a:r>
              <a:rPr lang="en-IN" sz="1600" dirty="0"/>
              <a:t>attention to the customer </a:t>
            </a:r>
            <a:r>
              <a:rPr lang="en-IN" sz="1600" dirty="0" smtClean="0"/>
              <a:t>who are identified </a:t>
            </a:r>
            <a:r>
              <a:rPr lang="en-IN" sz="1600" dirty="0"/>
              <a:t>to be a lead </a:t>
            </a:r>
            <a:r>
              <a:rPr lang="en-IN" sz="1600" dirty="0" smtClean="0"/>
              <a:t>through </a:t>
            </a:r>
            <a:r>
              <a:rPr lang="en-IN" sz="1600" dirty="0" smtClean="0"/>
              <a:t>Lead </a:t>
            </a:r>
            <a:r>
              <a:rPr lang="en-IN" sz="1600" dirty="0"/>
              <a:t>Add Form origin identifier.</a:t>
            </a:r>
            <a:endParaRPr lang="en-IN" sz="1600" dirty="0" smtClean="0"/>
          </a:p>
          <a:p>
            <a:endParaRPr lang="en-IN" sz="1600" dirty="0" smtClean="0"/>
          </a:p>
          <a:p>
            <a:pPr marL="285750" indent="-285750">
              <a:buFont typeface="Arial" pitchFamily="34" charset="0"/>
              <a:buChar char="•"/>
            </a:pPr>
            <a:r>
              <a:rPr lang="en-IN" sz="1600" dirty="0" smtClean="0"/>
              <a:t>Last but not the least, the team should target the working professionals and lead who have recently had a phone conversation  with the team.</a:t>
            </a:r>
            <a:endParaRPr lang="en-IN" sz="1600" dirty="0"/>
          </a:p>
        </p:txBody>
      </p:sp>
    </p:spTree>
    <p:extLst>
      <p:ext uri="{BB962C8B-B14F-4D97-AF65-F5344CB8AC3E}">
        <p14:creationId xmlns:p14="http://schemas.microsoft.com/office/powerpoint/2010/main" val="4153650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6781800" cy="1600200"/>
          </a:xfrm>
        </p:spPr>
        <p:txBody>
          <a:bodyPr/>
          <a:lstStyle/>
          <a:p>
            <a:r>
              <a:rPr lang="en-IN" dirty="0" smtClean="0"/>
              <a:t>CONTENT</a:t>
            </a:r>
            <a:endParaRPr lang="en-IN" dirty="0"/>
          </a:p>
        </p:txBody>
      </p:sp>
      <p:sp>
        <p:nvSpPr>
          <p:cNvPr id="3" name="Content Placeholder 2"/>
          <p:cNvSpPr>
            <a:spLocks noGrp="1"/>
          </p:cNvSpPr>
          <p:nvPr>
            <p:ph idx="1"/>
          </p:nvPr>
        </p:nvSpPr>
        <p:spPr>
          <a:xfrm>
            <a:off x="1066800" y="2362200"/>
            <a:ext cx="7239000" cy="3657600"/>
          </a:xfrm>
        </p:spPr>
        <p:txBody>
          <a:bodyPr>
            <a:normAutofit/>
          </a:bodyPr>
          <a:lstStyle/>
          <a:p>
            <a:pPr>
              <a:lnSpc>
                <a:spcPct val="150000"/>
              </a:lnSpc>
            </a:pPr>
            <a:r>
              <a:rPr lang="en-IN" sz="1600" dirty="0" smtClean="0"/>
              <a:t>Introduction</a:t>
            </a:r>
          </a:p>
          <a:p>
            <a:pPr>
              <a:lnSpc>
                <a:spcPct val="150000"/>
              </a:lnSpc>
            </a:pPr>
            <a:r>
              <a:rPr lang="en-IN" sz="1600" dirty="0" smtClean="0"/>
              <a:t>Data Inspection</a:t>
            </a:r>
          </a:p>
          <a:p>
            <a:pPr>
              <a:lnSpc>
                <a:spcPct val="150000"/>
              </a:lnSpc>
            </a:pPr>
            <a:r>
              <a:rPr lang="en-IN" sz="1600" dirty="0" smtClean="0"/>
              <a:t>Data Preparation</a:t>
            </a:r>
          </a:p>
          <a:p>
            <a:pPr>
              <a:lnSpc>
                <a:spcPct val="150000"/>
              </a:lnSpc>
            </a:pPr>
            <a:r>
              <a:rPr lang="en-IN" sz="1600" dirty="0" smtClean="0"/>
              <a:t>Model Building</a:t>
            </a:r>
          </a:p>
          <a:p>
            <a:pPr>
              <a:lnSpc>
                <a:spcPct val="150000"/>
              </a:lnSpc>
            </a:pPr>
            <a:r>
              <a:rPr lang="en-IN" sz="1600" dirty="0" smtClean="0"/>
              <a:t>Model Evaluation</a:t>
            </a:r>
          </a:p>
          <a:p>
            <a:pPr>
              <a:lnSpc>
                <a:spcPct val="150000"/>
              </a:lnSpc>
            </a:pPr>
            <a:r>
              <a:rPr lang="en-IN" sz="1600" dirty="0" smtClean="0"/>
              <a:t>Predict on Test data</a:t>
            </a:r>
          </a:p>
          <a:p>
            <a:pPr>
              <a:lnSpc>
                <a:spcPct val="150000"/>
              </a:lnSpc>
            </a:pPr>
            <a:r>
              <a:rPr lang="en-IN" sz="1600" dirty="0" smtClean="0"/>
              <a:t>Conclusion</a:t>
            </a:r>
          </a:p>
          <a:p>
            <a:pPr marL="0" indent="0">
              <a:buNone/>
            </a:pPr>
            <a:endParaRPr lang="en-IN" dirty="0" smtClean="0"/>
          </a:p>
          <a:p>
            <a:endParaRPr lang="en-IN" dirty="0"/>
          </a:p>
        </p:txBody>
      </p:sp>
    </p:spTree>
    <p:extLst>
      <p:ext uri="{BB962C8B-B14F-4D97-AF65-F5344CB8AC3E}">
        <p14:creationId xmlns:p14="http://schemas.microsoft.com/office/powerpoint/2010/main" val="1079259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781800" cy="1600200"/>
          </a:xfrm>
        </p:spPr>
        <p:txBody>
          <a:bodyPr/>
          <a:lstStyle/>
          <a:p>
            <a:r>
              <a:rPr lang="en-IN" dirty="0" smtClean="0"/>
              <a:t>INTRODUCTION</a:t>
            </a:r>
            <a:endParaRPr lang="en-IN" dirty="0"/>
          </a:p>
        </p:txBody>
      </p:sp>
      <p:sp>
        <p:nvSpPr>
          <p:cNvPr id="3" name="TextBox 2"/>
          <p:cNvSpPr txBox="1"/>
          <p:nvPr/>
        </p:nvSpPr>
        <p:spPr>
          <a:xfrm>
            <a:off x="990600" y="2233535"/>
            <a:ext cx="7391400" cy="830997"/>
          </a:xfrm>
          <a:prstGeom prst="rect">
            <a:avLst/>
          </a:prstGeom>
          <a:noFill/>
        </p:spPr>
        <p:txBody>
          <a:bodyPr wrap="square" rtlCol="0">
            <a:spAutoFit/>
          </a:bodyPr>
          <a:lstStyle/>
          <a:p>
            <a:r>
              <a:rPr lang="en-IN" sz="1600" dirty="0"/>
              <a:t>This case study aims to give an idea of applying logistic regression in a real business scenario </a:t>
            </a:r>
            <a:r>
              <a:rPr lang="en-IN" sz="1600" dirty="0" smtClean="0"/>
              <a:t>for an online education company to </a:t>
            </a:r>
            <a:r>
              <a:rPr lang="en-IN" sz="1600" dirty="0"/>
              <a:t>predict which customer is most likely to convert. </a:t>
            </a:r>
            <a:endParaRPr lang="en-IN" sz="1600" dirty="0" smtClean="0"/>
          </a:p>
        </p:txBody>
      </p:sp>
      <p:sp>
        <p:nvSpPr>
          <p:cNvPr id="4" name="TextBox 3"/>
          <p:cNvSpPr txBox="1"/>
          <p:nvPr/>
        </p:nvSpPr>
        <p:spPr>
          <a:xfrm>
            <a:off x="859436" y="34290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Business Understanding</a:t>
            </a:r>
            <a:endParaRPr lang="en-IN" dirty="0">
              <a:solidFill>
                <a:schemeClr val="accent2">
                  <a:lumMod val="75000"/>
                </a:schemeClr>
              </a:solidFill>
            </a:endParaRPr>
          </a:p>
        </p:txBody>
      </p:sp>
      <p:sp>
        <p:nvSpPr>
          <p:cNvPr id="5" name="TextBox 4"/>
          <p:cNvSpPr txBox="1"/>
          <p:nvPr/>
        </p:nvSpPr>
        <p:spPr>
          <a:xfrm>
            <a:off x="990600" y="4038600"/>
            <a:ext cx="7391400" cy="2062103"/>
          </a:xfrm>
          <a:prstGeom prst="rect">
            <a:avLst/>
          </a:prstGeom>
          <a:noFill/>
        </p:spPr>
        <p:txBody>
          <a:bodyPr wrap="square" rtlCol="0">
            <a:spAutoFit/>
          </a:bodyPr>
          <a:lstStyle/>
          <a:p>
            <a:pPr marL="285750" indent="-285750">
              <a:buFont typeface="Arial" pitchFamily="34" charset="0"/>
              <a:buChar char="•"/>
            </a:pPr>
            <a:r>
              <a:rPr lang="en-IN" sz="1600" dirty="0"/>
              <a:t>An education company named X Education sells online courses to industry professionals. Many professionals who are interested in the courses land on the </a:t>
            </a:r>
            <a:r>
              <a:rPr lang="en-IN" sz="1600" dirty="0" smtClean="0"/>
              <a:t>website, browse </a:t>
            </a:r>
            <a:r>
              <a:rPr lang="en-IN" sz="1600" dirty="0"/>
              <a:t>the courses or fill up a form for the course or watch some videos. </a:t>
            </a:r>
            <a:endParaRPr lang="en-IN" sz="1600" dirty="0" smtClean="0"/>
          </a:p>
          <a:p>
            <a:pPr marL="285750" indent="-285750">
              <a:buFont typeface="Arial" pitchFamily="34" charset="0"/>
              <a:buChar char="•"/>
            </a:pPr>
            <a:endParaRPr lang="en-IN" sz="1600" dirty="0"/>
          </a:p>
          <a:p>
            <a:pPr marL="285750" indent="-285750">
              <a:buFont typeface="Arial" pitchFamily="34" charset="0"/>
              <a:buChar char="•"/>
            </a:pPr>
            <a:r>
              <a:rPr lang="en-IN" sz="1600" dirty="0" smtClean="0"/>
              <a:t>When </a:t>
            </a:r>
            <a:r>
              <a:rPr lang="en-IN" sz="1600" dirty="0"/>
              <a:t>these people fill up a </a:t>
            </a:r>
            <a:r>
              <a:rPr lang="en-IN" sz="1600" dirty="0" smtClean="0"/>
              <a:t>form, </a:t>
            </a:r>
            <a:r>
              <a:rPr lang="en-IN" sz="1600" dirty="0"/>
              <a:t>they are classified to be a lead. </a:t>
            </a:r>
            <a:r>
              <a:rPr lang="en-IN" sz="1600" dirty="0" smtClean="0"/>
              <a:t>Once </a:t>
            </a:r>
            <a:r>
              <a:rPr lang="en-IN" sz="1600" dirty="0"/>
              <a:t>these leads are acquired, employees from the sales team start making calls, writing emails, etc. Through this process, some of the leads get converted while most do not. The typical lead conversion rate at X education is around 30</a:t>
            </a:r>
            <a:r>
              <a:rPr lang="en-IN" sz="1600" dirty="0" smtClean="0"/>
              <a:t>%.</a:t>
            </a:r>
            <a:endParaRPr lang="en-IN" sz="1600" dirty="0"/>
          </a:p>
        </p:txBody>
      </p:sp>
    </p:spTree>
    <p:extLst>
      <p:ext uri="{BB962C8B-B14F-4D97-AF65-F5344CB8AC3E}">
        <p14:creationId xmlns:p14="http://schemas.microsoft.com/office/powerpoint/2010/main" val="208910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918466"/>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Business Objective</a:t>
            </a:r>
            <a:endParaRPr lang="en-IN" dirty="0">
              <a:solidFill>
                <a:schemeClr val="accent2">
                  <a:lumMod val="75000"/>
                </a:schemeClr>
              </a:solidFill>
            </a:endParaRPr>
          </a:p>
        </p:txBody>
      </p:sp>
      <p:sp>
        <p:nvSpPr>
          <p:cNvPr id="6" name="TextBox 5"/>
          <p:cNvSpPr txBox="1"/>
          <p:nvPr/>
        </p:nvSpPr>
        <p:spPr>
          <a:xfrm>
            <a:off x="838200" y="8382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Problem Statement</a:t>
            </a:r>
            <a:endParaRPr lang="en-IN" dirty="0">
              <a:solidFill>
                <a:schemeClr val="accent2">
                  <a:lumMod val="75000"/>
                </a:schemeClr>
              </a:solidFill>
            </a:endParaRPr>
          </a:p>
        </p:txBody>
      </p:sp>
      <p:sp>
        <p:nvSpPr>
          <p:cNvPr id="7" name="TextBox 6"/>
          <p:cNvSpPr txBox="1"/>
          <p:nvPr/>
        </p:nvSpPr>
        <p:spPr>
          <a:xfrm>
            <a:off x="1143000" y="1295881"/>
            <a:ext cx="6934200" cy="2308324"/>
          </a:xfrm>
          <a:prstGeom prst="rect">
            <a:avLst/>
          </a:prstGeom>
          <a:noFill/>
        </p:spPr>
        <p:txBody>
          <a:bodyPr wrap="square" rtlCol="0">
            <a:spAutoFit/>
          </a:bodyPr>
          <a:lstStyle/>
          <a:p>
            <a:pPr marL="285750" indent="-285750">
              <a:buFont typeface="Arial" pitchFamily="34" charset="0"/>
              <a:buChar char="•"/>
            </a:pPr>
            <a:r>
              <a:rPr lang="en-IN" sz="1600" dirty="0" smtClean="0"/>
              <a:t>Although </a:t>
            </a:r>
            <a:r>
              <a:rPr lang="en-IN" sz="1600" dirty="0"/>
              <a:t>X Education gets a lot of leads, its lead conversion rate is very poor. </a:t>
            </a:r>
            <a:endParaRPr lang="en-IN" sz="1600" dirty="0" smtClean="0"/>
          </a:p>
          <a:p>
            <a:pPr marL="285750" indent="-285750">
              <a:buFont typeface="Arial" pitchFamily="34" charset="0"/>
              <a:buChar char="•"/>
            </a:pPr>
            <a:endParaRPr lang="en-IN" sz="1600" dirty="0"/>
          </a:p>
          <a:p>
            <a:pPr marL="285750" indent="-285750">
              <a:buFont typeface="Arial" pitchFamily="34" charset="0"/>
              <a:buChar char="•"/>
            </a:pPr>
            <a:r>
              <a:rPr lang="en-IN" sz="1600" dirty="0" smtClean="0"/>
              <a:t>The </a:t>
            </a:r>
            <a:r>
              <a:rPr lang="en-IN" sz="1600" dirty="0"/>
              <a:t>company requires to build a model wherein a lead score is to be assigned to each of the leads such that the customers with higher lead score have a higher conversion chance and the customers with lower lead score have a lower conversion chance. </a:t>
            </a:r>
            <a:endParaRPr lang="en-IN" sz="1600" dirty="0" smtClean="0"/>
          </a:p>
          <a:p>
            <a:pPr marL="285750" indent="-285750">
              <a:buFont typeface="Arial" pitchFamily="34" charset="0"/>
              <a:buChar char="•"/>
            </a:pPr>
            <a:endParaRPr lang="en-IN" sz="1600" dirty="0"/>
          </a:p>
          <a:p>
            <a:pPr marL="285750" indent="-285750">
              <a:buFont typeface="Arial" pitchFamily="34" charset="0"/>
              <a:buChar char="•"/>
            </a:pPr>
            <a:r>
              <a:rPr lang="en-IN" sz="1600" dirty="0" smtClean="0"/>
              <a:t>The </a:t>
            </a:r>
            <a:r>
              <a:rPr lang="en-IN" sz="1600" dirty="0"/>
              <a:t>CEO, in particular, has given a </a:t>
            </a:r>
            <a:r>
              <a:rPr lang="en-IN" sz="1600" dirty="0" smtClean="0"/>
              <a:t> target </a:t>
            </a:r>
            <a:r>
              <a:rPr lang="en-IN" sz="1600" dirty="0"/>
              <a:t>lead conversion rate to be around 80%.</a:t>
            </a:r>
          </a:p>
        </p:txBody>
      </p:sp>
      <p:sp>
        <p:nvSpPr>
          <p:cNvPr id="8" name="TextBox 7"/>
          <p:cNvSpPr txBox="1"/>
          <p:nvPr/>
        </p:nvSpPr>
        <p:spPr>
          <a:xfrm>
            <a:off x="1066800" y="4494551"/>
            <a:ext cx="6934200" cy="1846659"/>
          </a:xfrm>
          <a:prstGeom prst="rect">
            <a:avLst/>
          </a:prstGeom>
          <a:noFill/>
        </p:spPr>
        <p:txBody>
          <a:bodyPr wrap="square" rtlCol="0">
            <a:spAutoFit/>
          </a:bodyPr>
          <a:lstStyle/>
          <a:p>
            <a:pPr marL="285750" indent="-285750">
              <a:buFont typeface="Arial" pitchFamily="34" charset="0"/>
              <a:buChar char="•"/>
            </a:pPr>
            <a:r>
              <a:rPr lang="en-IN" sz="1600" dirty="0"/>
              <a:t>Our objective </a:t>
            </a:r>
            <a:r>
              <a:rPr lang="en-IN" sz="1600" dirty="0" smtClean="0"/>
              <a:t>is to help </a:t>
            </a:r>
            <a:r>
              <a:rPr lang="en-IN" sz="1600" dirty="0"/>
              <a:t>X Education select the most promising leads, i.e. the leads that are most likely to convert into paying customers.</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Here we need to analyse and  </a:t>
            </a:r>
            <a:r>
              <a:rPr lang="en-IN" sz="1600" dirty="0" smtClean="0"/>
              <a:t>build a logistic regression  model with around 80% accuracy to achieve the target set by the CEO. We would also need  </a:t>
            </a:r>
            <a:r>
              <a:rPr lang="en-IN" sz="1600" dirty="0"/>
              <a:t>to assign a lead score between 0 and 100 to each of the leads which can be used by the company to target potential </a:t>
            </a:r>
            <a:r>
              <a:rPr lang="en-IN" sz="1600" dirty="0" smtClean="0"/>
              <a:t>leads</a:t>
            </a:r>
            <a:r>
              <a:rPr lang="en-IN" dirty="0"/>
              <a:t>.</a:t>
            </a:r>
            <a:endParaRPr lang="en-IN" sz="1600" dirty="0"/>
          </a:p>
        </p:txBody>
      </p:sp>
    </p:spTree>
    <p:extLst>
      <p:ext uri="{BB962C8B-B14F-4D97-AF65-F5344CB8AC3E}">
        <p14:creationId xmlns:p14="http://schemas.microsoft.com/office/powerpoint/2010/main" val="713925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7543800" cy="1600200"/>
          </a:xfrm>
        </p:spPr>
        <p:txBody>
          <a:bodyPr>
            <a:normAutofit/>
          </a:bodyPr>
          <a:lstStyle/>
          <a:p>
            <a:pPr>
              <a:lnSpc>
                <a:spcPct val="150000"/>
              </a:lnSpc>
            </a:pPr>
            <a:r>
              <a:rPr lang="en-IN" dirty="0" smtClean="0"/>
              <a:t>DATA INSPECTION</a:t>
            </a:r>
            <a:endParaRPr lang="en-IN" dirty="0"/>
          </a:p>
        </p:txBody>
      </p:sp>
      <p:sp>
        <p:nvSpPr>
          <p:cNvPr id="4" name="TextBox 3"/>
          <p:cNvSpPr txBox="1"/>
          <p:nvPr/>
        </p:nvSpPr>
        <p:spPr>
          <a:xfrm>
            <a:off x="838200" y="22860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Inspection &amp; Cleaning</a:t>
            </a:r>
            <a:endParaRPr lang="en-IN" dirty="0">
              <a:solidFill>
                <a:schemeClr val="accent2">
                  <a:lumMod val="75000"/>
                </a:schemeClr>
              </a:solidFill>
            </a:endParaRPr>
          </a:p>
        </p:txBody>
      </p:sp>
      <p:sp>
        <p:nvSpPr>
          <p:cNvPr id="5" name="TextBox 4"/>
          <p:cNvSpPr txBox="1"/>
          <p:nvPr/>
        </p:nvSpPr>
        <p:spPr>
          <a:xfrm>
            <a:off x="838200" y="3048000"/>
            <a:ext cx="7543800" cy="3293209"/>
          </a:xfrm>
          <a:prstGeom prst="rect">
            <a:avLst/>
          </a:prstGeom>
          <a:noFill/>
        </p:spPr>
        <p:txBody>
          <a:bodyPr wrap="square" rtlCol="0">
            <a:spAutoFit/>
          </a:bodyPr>
          <a:lstStyle/>
          <a:p>
            <a:r>
              <a:rPr lang="en-IN" sz="1600" dirty="0" smtClean="0"/>
              <a:t>After reading and inspecting the dataset, we performed missing data analysis and the below points </a:t>
            </a:r>
            <a:r>
              <a:rPr lang="en-IN" sz="1600" dirty="0" smtClean="0"/>
              <a:t>were considered </a:t>
            </a:r>
            <a:r>
              <a:rPr lang="en-IN" sz="1600" dirty="0" smtClean="0"/>
              <a:t>towards </a:t>
            </a:r>
            <a:r>
              <a:rPr lang="en-IN" sz="1600" dirty="0" smtClean="0"/>
              <a:t>data clean-up:</a:t>
            </a:r>
            <a:endParaRPr lang="en-IN" sz="1600" dirty="0" smtClean="0"/>
          </a:p>
          <a:p>
            <a:endParaRPr lang="en-IN" sz="1600" dirty="0" smtClean="0"/>
          </a:p>
          <a:p>
            <a:pPr marL="742950" lvl="1" indent="-285750">
              <a:buFont typeface="Arial" pitchFamily="34" charset="0"/>
              <a:buChar char="•"/>
            </a:pPr>
            <a:r>
              <a:rPr lang="en-IN" sz="1600" dirty="0" smtClean="0"/>
              <a:t>Columns with more than </a:t>
            </a:r>
            <a:r>
              <a:rPr lang="en-IN" sz="1600" dirty="0" smtClean="0"/>
              <a:t>3000 </a:t>
            </a:r>
            <a:r>
              <a:rPr lang="en-IN" sz="1600" dirty="0" smtClean="0"/>
              <a:t>missing data </a:t>
            </a:r>
            <a:r>
              <a:rPr lang="en-IN" sz="1600" dirty="0" smtClean="0"/>
              <a:t>were dropped </a:t>
            </a:r>
            <a:endParaRPr lang="en-IN" sz="1600" dirty="0" smtClean="0"/>
          </a:p>
          <a:p>
            <a:pPr marL="742950" lvl="1" indent="-285750">
              <a:buFont typeface="Arial" pitchFamily="34" charset="0"/>
              <a:buChar char="•"/>
            </a:pPr>
            <a:endParaRPr lang="en-IN" sz="1600" dirty="0" smtClean="0"/>
          </a:p>
          <a:p>
            <a:pPr marL="742950" lvl="1" indent="-285750">
              <a:buFont typeface="Arial" pitchFamily="34" charset="0"/>
              <a:buChar char="•"/>
            </a:pPr>
            <a:r>
              <a:rPr lang="en-IN" sz="1600" dirty="0"/>
              <a:t>C</a:t>
            </a:r>
            <a:r>
              <a:rPr lang="en-IN" sz="1600" dirty="0" smtClean="0"/>
              <a:t>olumns with 50% data as ‘Select’ </a:t>
            </a:r>
            <a:r>
              <a:rPr lang="en-IN" sz="1600" dirty="0" smtClean="0"/>
              <a:t>were </a:t>
            </a:r>
            <a:r>
              <a:rPr lang="en-IN" sz="1600" dirty="0" smtClean="0"/>
              <a:t>dropped as they hold no </a:t>
            </a:r>
            <a:r>
              <a:rPr lang="en-IN" sz="1600" dirty="0" smtClean="0"/>
              <a:t>proper value</a:t>
            </a:r>
            <a:r>
              <a:rPr lang="en-IN" sz="1600" dirty="0" smtClean="0"/>
              <a:t>.</a:t>
            </a:r>
          </a:p>
          <a:p>
            <a:pPr marL="742950" lvl="1" indent="-285750">
              <a:buFont typeface="Arial" pitchFamily="34" charset="0"/>
              <a:buChar char="•"/>
            </a:pPr>
            <a:endParaRPr lang="en-IN" sz="1600" dirty="0" smtClean="0"/>
          </a:p>
          <a:p>
            <a:pPr marL="742950" lvl="1" indent="-285750">
              <a:buFont typeface="Arial" pitchFamily="34" charset="0"/>
              <a:buChar char="•"/>
            </a:pPr>
            <a:r>
              <a:rPr lang="en-IN" sz="1600" dirty="0" smtClean="0"/>
              <a:t>Yes-No columns </a:t>
            </a:r>
            <a:r>
              <a:rPr lang="en-IN" sz="1600" dirty="0" smtClean="0"/>
              <a:t>which </a:t>
            </a:r>
            <a:r>
              <a:rPr lang="en-IN" sz="1600" dirty="0" smtClean="0"/>
              <a:t>were highly </a:t>
            </a:r>
            <a:r>
              <a:rPr lang="en-IN" sz="1600" dirty="0" smtClean="0"/>
              <a:t>imbalanced </a:t>
            </a:r>
            <a:r>
              <a:rPr lang="en-IN" sz="1600" dirty="0" smtClean="0"/>
              <a:t>were also dropped as they did not have any variation in information.</a:t>
            </a:r>
            <a:endParaRPr lang="en-IN" sz="1600" dirty="0" smtClean="0"/>
          </a:p>
          <a:p>
            <a:pPr marL="742950" lvl="1" indent="-285750">
              <a:buFont typeface="Arial" pitchFamily="34" charset="0"/>
              <a:buChar char="•"/>
            </a:pPr>
            <a:endParaRPr lang="en-IN" sz="1600" dirty="0"/>
          </a:p>
          <a:p>
            <a:pPr marL="742950" lvl="1" indent="-285750">
              <a:buFont typeface="Arial" pitchFamily="34" charset="0"/>
              <a:buChar char="•"/>
            </a:pPr>
            <a:r>
              <a:rPr lang="en-IN" sz="1600" dirty="0" smtClean="0"/>
              <a:t>For columns with very low missing data, which seemed important as predictors of conversion rate,  the </a:t>
            </a:r>
            <a:r>
              <a:rPr lang="en-IN" sz="1600" dirty="0" smtClean="0"/>
              <a:t>respective </a:t>
            </a:r>
            <a:r>
              <a:rPr lang="en-IN" sz="1600" dirty="0" smtClean="0"/>
              <a:t>rows were dropped.</a:t>
            </a:r>
            <a:endParaRPr lang="en-IN" sz="1600" dirty="0" smtClean="0"/>
          </a:p>
          <a:p>
            <a:pPr marL="742950" lvl="1" indent="-285750">
              <a:buFont typeface="Arial" pitchFamily="34" charset="0"/>
              <a:buChar char="•"/>
            </a:pPr>
            <a:endParaRPr lang="en-IN" sz="1600" dirty="0"/>
          </a:p>
        </p:txBody>
      </p:sp>
    </p:spTree>
    <p:extLst>
      <p:ext uri="{BB962C8B-B14F-4D97-AF65-F5344CB8AC3E}">
        <p14:creationId xmlns:p14="http://schemas.microsoft.com/office/powerpoint/2010/main" val="4151707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7850" y="8382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Outlier Analysis</a:t>
            </a:r>
            <a:endParaRPr lang="en-IN" dirty="0">
              <a:solidFill>
                <a:schemeClr val="accent2">
                  <a:lumMod val="75000"/>
                </a:schemeClr>
              </a:solidFill>
            </a:endParaRPr>
          </a:p>
        </p:txBody>
      </p:sp>
      <p:sp>
        <p:nvSpPr>
          <p:cNvPr id="9" name="TextBox 8"/>
          <p:cNvSpPr txBox="1"/>
          <p:nvPr/>
        </p:nvSpPr>
        <p:spPr>
          <a:xfrm>
            <a:off x="762000" y="1577082"/>
            <a:ext cx="7734300" cy="1077218"/>
          </a:xfrm>
          <a:prstGeom prst="rect">
            <a:avLst/>
          </a:prstGeom>
          <a:noFill/>
        </p:spPr>
        <p:txBody>
          <a:bodyPr wrap="square" rtlCol="0">
            <a:spAutoFit/>
          </a:bodyPr>
          <a:lstStyle/>
          <a:p>
            <a:pPr marL="285750" indent="-285750">
              <a:buFont typeface="Arial" pitchFamily="34" charset="0"/>
              <a:buChar char="•"/>
            </a:pPr>
            <a:r>
              <a:rPr lang="en-IN" sz="1600" dirty="0"/>
              <a:t>Though there are some high value data points exist in case of 'Total Visits' and 'Page Views Per Visit', they are not exceptional and cannot be considered as outliers</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'Total </a:t>
            </a:r>
            <a:r>
              <a:rPr lang="en-IN" sz="1600" dirty="0"/>
              <a:t>Time Spent on Website' does not have any outlier.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306" y="2934325"/>
            <a:ext cx="6262687" cy="31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964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826532"/>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Imbalance Percentage</a:t>
            </a:r>
            <a:endParaRPr lang="en-IN" dirty="0">
              <a:solidFill>
                <a:schemeClr val="accent2">
                  <a:lumMod val="75000"/>
                </a:schemeClr>
              </a:solidFill>
            </a:endParaRPr>
          </a:p>
        </p:txBody>
      </p:sp>
      <p:sp>
        <p:nvSpPr>
          <p:cNvPr id="8" name="TextBox 7"/>
          <p:cNvSpPr txBox="1"/>
          <p:nvPr/>
        </p:nvSpPr>
        <p:spPr>
          <a:xfrm>
            <a:off x="914400" y="1566664"/>
            <a:ext cx="7620000" cy="1569660"/>
          </a:xfrm>
          <a:prstGeom prst="rect">
            <a:avLst/>
          </a:prstGeom>
          <a:noFill/>
        </p:spPr>
        <p:txBody>
          <a:bodyPr wrap="square" rtlCol="0">
            <a:spAutoFit/>
          </a:bodyPr>
          <a:lstStyle/>
          <a:p>
            <a:pPr marL="285750" indent="-285750">
              <a:buFont typeface="Arial" pitchFamily="34" charset="0"/>
              <a:buChar char="•"/>
            </a:pPr>
            <a:r>
              <a:rPr lang="en-IN" sz="1600" dirty="0" smtClean="0"/>
              <a:t>As per the data at hand, we saw  </a:t>
            </a:r>
            <a:r>
              <a:rPr lang="en-IN" sz="1600" dirty="0"/>
              <a:t>close to </a:t>
            </a:r>
            <a:r>
              <a:rPr lang="en-IN" sz="1600" dirty="0" smtClean="0"/>
              <a:t>48% </a:t>
            </a:r>
            <a:r>
              <a:rPr lang="en-IN" sz="1600" dirty="0"/>
              <a:t>leads have got converted. </a:t>
            </a:r>
            <a:endParaRPr lang="en-IN" sz="1600" dirty="0" smtClean="0"/>
          </a:p>
          <a:p>
            <a:pPr marL="285750" indent="-285750">
              <a:buFont typeface="Arial" pitchFamily="34" charset="0"/>
              <a:buChar char="•"/>
            </a:pPr>
            <a:endParaRPr lang="en-IN" sz="1600" dirty="0"/>
          </a:p>
          <a:p>
            <a:pPr marL="285750" indent="-285750">
              <a:buFont typeface="Arial" pitchFamily="34" charset="0"/>
              <a:buChar char="•"/>
            </a:pPr>
            <a:r>
              <a:rPr lang="en-IN" sz="1600" dirty="0" smtClean="0"/>
              <a:t>So</a:t>
            </a:r>
            <a:r>
              <a:rPr lang="en-IN" sz="1600" dirty="0"/>
              <a:t>, our data set is neither perfectly balanced, which is understandable, nor it is heavily imbalanced to make the dataset unreliable. </a:t>
            </a:r>
            <a:endParaRPr lang="en-IN" sz="1600" dirty="0" smtClean="0"/>
          </a:p>
          <a:p>
            <a:pPr marL="285750" indent="-285750">
              <a:buFont typeface="Arial" pitchFamily="34" charset="0"/>
              <a:buChar char="•"/>
            </a:pPr>
            <a:endParaRPr lang="en-IN" sz="1600" dirty="0"/>
          </a:p>
          <a:p>
            <a:pPr marL="285750" indent="-285750">
              <a:buFont typeface="Arial" pitchFamily="34" charset="0"/>
              <a:buChar char="•"/>
            </a:pPr>
            <a:r>
              <a:rPr lang="en-IN" sz="1600" dirty="0" smtClean="0"/>
              <a:t>We</a:t>
            </a:r>
            <a:r>
              <a:rPr lang="en-IN" sz="1600" dirty="0"/>
              <a:t>, have a good Imbalance Percentage and we are good to go ahead.</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218001"/>
            <a:ext cx="4206146" cy="3258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8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81100" y="2743200"/>
            <a:ext cx="7442200" cy="1077218"/>
          </a:xfrm>
          <a:prstGeom prst="rect">
            <a:avLst/>
          </a:prstGeom>
          <a:noFill/>
        </p:spPr>
        <p:txBody>
          <a:bodyPr wrap="square" rtlCol="0">
            <a:spAutoFit/>
          </a:bodyPr>
          <a:lstStyle/>
          <a:p>
            <a:pPr marL="285750" indent="-285750">
              <a:buFont typeface="Arial" pitchFamily="34" charset="0"/>
              <a:buChar char="•"/>
            </a:pPr>
            <a:r>
              <a:rPr lang="en-IN" sz="1600" dirty="0" smtClean="0"/>
              <a:t>In this step we converted the binary yes/no variables into numerical ones by mapping the values to 1 and 0</a:t>
            </a:r>
            <a:r>
              <a:rPr lang="en-IN" sz="1600" dirty="0" smtClean="0"/>
              <a:t>.</a:t>
            </a:r>
          </a:p>
          <a:p>
            <a:pPr marL="285750" indent="-285750">
              <a:buFont typeface="Arial" pitchFamily="34" charset="0"/>
              <a:buChar char="•"/>
            </a:pPr>
            <a:endParaRPr lang="en-IN" sz="1600" dirty="0"/>
          </a:p>
          <a:p>
            <a:pPr marL="285750" indent="-285750">
              <a:buFont typeface="Arial" pitchFamily="34" charset="0"/>
              <a:buChar char="•"/>
            </a:pPr>
            <a:r>
              <a:rPr lang="en-IN" sz="1600" dirty="0"/>
              <a:t>The columns were - </a:t>
            </a:r>
            <a:r>
              <a:rPr lang="en-IN" sz="1600" dirty="0"/>
              <a:t>'Do Not </a:t>
            </a:r>
            <a:r>
              <a:rPr lang="en-IN" sz="1600" dirty="0" smtClean="0"/>
              <a:t>Email‘ and 'A </a:t>
            </a:r>
            <a:r>
              <a:rPr lang="en-IN" sz="1600" dirty="0"/>
              <a:t>free copy of Mastering The Interview'</a:t>
            </a:r>
            <a:endParaRPr lang="en-IN" sz="1600" dirty="0"/>
          </a:p>
        </p:txBody>
      </p:sp>
      <p:sp>
        <p:nvSpPr>
          <p:cNvPr id="7" name="Title 1"/>
          <p:cNvSpPr>
            <a:spLocks noGrp="1"/>
          </p:cNvSpPr>
          <p:nvPr>
            <p:ph type="title"/>
          </p:nvPr>
        </p:nvSpPr>
        <p:spPr>
          <a:xfrm>
            <a:off x="762000" y="457200"/>
            <a:ext cx="7543800" cy="1600200"/>
          </a:xfrm>
        </p:spPr>
        <p:txBody>
          <a:bodyPr>
            <a:normAutofit/>
          </a:bodyPr>
          <a:lstStyle/>
          <a:p>
            <a:pPr>
              <a:lnSpc>
                <a:spcPct val="150000"/>
              </a:lnSpc>
            </a:pPr>
            <a:r>
              <a:rPr lang="en-IN" dirty="0" smtClean="0"/>
              <a:t>DATA PREPARATION</a:t>
            </a:r>
            <a:endParaRPr lang="en-IN" dirty="0"/>
          </a:p>
        </p:txBody>
      </p:sp>
      <p:sp>
        <p:nvSpPr>
          <p:cNvPr id="11" name="TextBox 10"/>
          <p:cNvSpPr txBox="1"/>
          <p:nvPr/>
        </p:nvSpPr>
        <p:spPr>
          <a:xfrm>
            <a:off x="685800" y="22098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Categorical to Numerical</a:t>
            </a:r>
            <a:endParaRPr lang="en-IN" dirty="0">
              <a:solidFill>
                <a:schemeClr val="accent2">
                  <a:lumMod val="75000"/>
                </a:schemeClr>
              </a:solidFill>
            </a:endParaRPr>
          </a:p>
        </p:txBody>
      </p:sp>
      <p:sp>
        <p:nvSpPr>
          <p:cNvPr id="12" name="TextBox 11"/>
          <p:cNvSpPr txBox="1"/>
          <p:nvPr/>
        </p:nvSpPr>
        <p:spPr>
          <a:xfrm>
            <a:off x="685800" y="434340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Dummy Variable Creation</a:t>
            </a:r>
            <a:endParaRPr lang="en-IN" dirty="0">
              <a:solidFill>
                <a:schemeClr val="accent2">
                  <a:lumMod val="75000"/>
                </a:schemeClr>
              </a:solidFill>
            </a:endParaRPr>
          </a:p>
        </p:txBody>
      </p:sp>
      <p:sp>
        <p:nvSpPr>
          <p:cNvPr id="13" name="TextBox 12"/>
          <p:cNvSpPr txBox="1"/>
          <p:nvPr/>
        </p:nvSpPr>
        <p:spPr>
          <a:xfrm>
            <a:off x="1295400" y="4876800"/>
            <a:ext cx="7442200" cy="1323439"/>
          </a:xfrm>
          <a:prstGeom prst="rect">
            <a:avLst/>
          </a:prstGeom>
          <a:noFill/>
        </p:spPr>
        <p:txBody>
          <a:bodyPr wrap="square" rtlCol="0">
            <a:spAutoFit/>
          </a:bodyPr>
          <a:lstStyle/>
          <a:p>
            <a:pPr marL="285750" indent="-285750">
              <a:buFont typeface="Arial" pitchFamily="34" charset="0"/>
              <a:buChar char="•"/>
            </a:pPr>
            <a:r>
              <a:rPr lang="en-IN" sz="1600" dirty="0" smtClean="0"/>
              <a:t>For </a:t>
            </a:r>
            <a:r>
              <a:rPr lang="en-IN" sz="1600" dirty="0" smtClean="0"/>
              <a:t>other categorical variables with more than two </a:t>
            </a:r>
            <a:r>
              <a:rPr lang="en-IN" sz="1600" dirty="0" smtClean="0"/>
              <a:t>levels, </a:t>
            </a:r>
            <a:r>
              <a:rPr lang="en-IN" sz="1600" dirty="0" smtClean="0"/>
              <a:t>we created dummy variables using one hot encoding</a:t>
            </a:r>
            <a:r>
              <a:rPr lang="en-IN" sz="1600" dirty="0" smtClean="0"/>
              <a:t>. </a:t>
            </a:r>
          </a:p>
          <a:p>
            <a:pPr marL="285750" indent="-285750">
              <a:buFont typeface="Arial" pitchFamily="34" charset="0"/>
              <a:buChar char="•"/>
            </a:pPr>
            <a:endParaRPr lang="en-IN" sz="1600" dirty="0"/>
          </a:p>
          <a:p>
            <a:pPr marL="285750" indent="-285750">
              <a:buFont typeface="Arial" pitchFamily="34" charset="0"/>
              <a:buChar char="•"/>
            </a:pPr>
            <a:r>
              <a:rPr lang="en-IN" sz="1600" dirty="0" smtClean="0"/>
              <a:t>The </a:t>
            </a:r>
            <a:r>
              <a:rPr lang="en-IN" sz="1600" dirty="0"/>
              <a:t>columns were - 'Lead Origin</a:t>
            </a:r>
            <a:r>
              <a:rPr lang="en-IN" sz="1600" dirty="0" smtClean="0"/>
              <a:t>', ‘Lead </a:t>
            </a:r>
            <a:r>
              <a:rPr lang="en-IN" sz="1600" dirty="0"/>
              <a:t>Source</a:t>
            </a:r>
            <a:r>
              <a:rPr lang="en-IN" sz="1600" dirty="0" smtClean="0"/>
              <a:t>', 'Last </a:t>
            </a:r>
            <a:r>
              <a:rPr lang="en-IN" sz="1600" dirty="0"/>
              <a:t>Activity</a:t>
            </a:r>
            <a:r>
              <a:rPr lang="en-IN" sz="1600" dirty="0" smtClean="0"/>
              <a:t>', </a:t>
            </a:r>
            <a:r>
              <a:rPr lang="en-IN" sz="1600" dirty="0"/>
              <a:t>'What is your </a:t>
            </a:r>
            <a:r>
              <a:rPr lang="en-IN" sz="1600" dirty="0" smtClean="0"/>
              <a:t>current occupation', 'Last </a:t>
            </a:r>
            <a:r>
              <a:rPr lang="en-IN" sz="1600" dirty="0"/>
              <a:t>Notable Activity‘ and </a:t>
            </a:r>
            <a:r>
              <a:rPr lang="en-IN" sz="1600" dirty="0" smtClean="0"/>
              <a:t>'Specialization‘.</a:t>
            </a:r>
            <a:endParaRPr lang="en-IN" sz="1600" dirty="0"/>
          </a:p>
        </p:txBody>
      </p:sp>
    </p:spTree>
    <p:extLst>
      <p:ext uri="{BB962C8B-B14F-4D97-AF65-F5344CB8AC3E}">
        <p14:creationId xmlns:p14="http://schemas.microsoft.com/office/powerpoint/2010/main" val="1649476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805934"/>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Train Test </a:t>
            </a:r>
            <a:r>
              <a:rPr lang="en-IN" dirty="0" smtClean="0">
                <a:solidFill>
                  <a:schemeClr val="accent2">
                    <a:lumMod val="75000"/>
                  </a:schemeClr>
                </a:solidFill>
              </a:rPr>
              <a:t>Split</a:t>
            </a:r>
            <a:endParaRPr lang="en-IN" dirty="0">
              <a:solidFill>
                <a:schemeClr val="accent2">
                  <a:lumMod val="75000"/>
                </a:schemeClr>
              </a:solidFill>
            </a:endParaRPr>
          </a:p>
        </p:txBody>
      </p:sp>
      <p:sp>
        <p:nvSpPr>
          <p:cNvPr id="5" name="TextBox 4"/>
          <p:cNvSpPr txBox="1"/>
          <p:nvPr/>
        </p:nvSpPr>
        <p:spPr>
          <a:xfrm>
            <a:off x="838200" y="1278523"/>
            <a:ext cx="7696200" cy="338554"/>
          </a:xfrm>
          <a:prstGeom prst="rect">
            <a:avLst/>
          </a:prstGeom>
          <a:noFill/>
        </p:spPr>
        <p:txBody>
          <a:bodyPr wrap="square" rtlCol="0">
            <a:spAutoFit/>
          </a:bodyPr>
          <a:lstStyle/>
          <a:p>
            <a:pPr marL="285750" indent="-285750">
              <a:buFont typeface="Arial" pitchFamily="34" charset="0"/>
              <a:buChar char="•"/>
            </a:pPr>
            <a:r>
              <a:rPr lang="en-IN" sz="1600" dirty="0" smtClean="0"/>
              <a:t>We used 70-30 ratio to split the data into train and test set</a:t>
            </a:r>
            <a:r>
              <a:rPr lang="en-IN" sz="1600" dirty="0" smtClean="0"/>
              <a:t>.</a:t>
            </a:r>
            <a:endParaRPr lang="en-IN" sz="1600" dirty="0" smtClean="0"/>
          </a:p>
        </p:txBody>
      </p:sp>
      <p:sp>
        <p:nvSpPr>
          <p:cNvPr id="6" name="TextBox 5"/>
          <p:cNvSpPr txBox="1"/>
          <p:nvPr/>
        </p:nvSpPr>
        <p:spPr>
          <a:xfrm>
            <a:off x="635000" y="3117334"/>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Correlation Matrix</a:t>
            </a:r>
            <a:endParaRPr lang="en-IN" dirty="0">
              <a:solidFill>
                <a:schemeClr val="accent2">
                  <a:lumMod val="75000"/>
                </a:schemeClr>
              </a:solidFill>
            </a:endParaRPr>
          </a:p>
        </p:txBody>
      </p:sp>
      <p:sp>
        <p:nvSpPr>
          <p:cNvPr id="7" name="TextBox 6"/>
          <p:cNvSpPr txBox="1"/>
          <p:nvPr/>
        </p:nvSpPr>
        <p:spPr>
          <a:xfrm>
            <a:off x="1016000" y="3623846"/>
            <a:ext cx="7696200" cy="338554"/>
          </a:xfrm>
          <a:prstGeom prst="rect">
            <a:avLst/>
          </a:prstGeom>
          <a:noFill/>
        </p:spPr>
        <p:txBody>
          <a:bodyPr wrap="square" rtlCol="0">
            <a:spAutoFit/>
          </a:bodyPr>
          <a:lstStyle/>
          <a:p>
            <a:pPr marL="285750" indent="-285750">
              <a:buFont typeface="Arial" pitchFamily="34" charset="0"/>
              <a:buChar char="•"/>
            </a:pPr>
            <a:r>
              <a:rPr lang="en-IN" sz="1600" dirty="0" smtClean="0"/>
              <a:t>We checked the correlation matrix to find out variables that are highly correlated.</a:t>
            </a:r>
            <a:endParaRPr lang="en-IN" sz="1600" dirty="0" smtClean="0"/>
          </a:p>
        </p:txBody>
      </p:sp>
      <p:sp>
        <p:nvSpPr>
          <p:cNvPr id="8" name="TextBox 7"/>
          <p:cNvSpPr txBox="1"/>
          <p:nvPr/>
        </p:nvSpPr>
        <p:spPr>
          <a:xfrm>
            <a:off x="609600" y="1896070"/>
            <a:ext cx="4114800" cy="369332"/>
          </a:xfrm>
          <a:prstGeom prst="rect">
            <a:avLst/>
          </a:prstGeom>
          <a:noFill/>
        </p:spPr>
        <p:txBody>
          <a:bodyPr wrap="square" rtlCol="0">
            <a:spAutoFit/>
          </a:bodyPr>
          <a:lstStyle/>
          <a:p>
            <a:pPr marL="285750" indent="-285750">
              <a:buFont typeface="Wingdings" pitchFamily="2" charset="2"/>
              <a:buChar char="q"/>
            </a:pPr>
            <a:r>
              <a:rPr lang="en-IN" dirty="0" smtClean="0">
                <a:solidFill>
                  <a:schemeClr val="accent2">
                    <a:lumMod val="75000"/>
                  </a:schemeClr>
                </a:solidFill>
              </a:rPr>
              <a:t>Scaling Numerical Variables</a:t>
            </a:r>
            <a:endParaRPr lang="en-IN" dirty="0">
              <a:solidFill>
                <a:schemeClr val="accent2">
                  <a:lumMod val="75000"/>
                </a:schemeClr>
              </a:solidFill>
            </a:endParaRPr>
          </a:p>
        </p:txBody>
      </p:sp>
      <p:sp>
        <p:nvSpPr>
          <p:cNvPr id="9" name="TextBox 8"/>
          <p:cNvSpPr txBox="1"/>
          <p:nvPr/>
        </p:nvSpPr>
        <p:spPr>
          <a:xfrm>
            <a:off x="990600" y="2403325"/>
            <a:ext cx="7696200" cy="338554"/>
          </a:xfrm>
          <a:prstGeom prst="rect">
            <a:avLst/>
          </a:prstGeom>
          <a:noFill/>
        </p:spPr>
        <p:txBody>
          <a:bodyPr wrap="square" rtlCol="0">
            <a:spAutoFit/>
          </a:bodyPr>
          <a:lstStyle/>
          <a:p>
            <a:pPr marL="285750" indent="-285750">
              <a:buFont typeface="Arial" pitchFamily="34" charset="0"/>
              <a:buChar char="•"/>
            </a:pPr>
            <a:r>
              <a:rPr lang="en-IN" sz="1600" dirty="0" smtClean="0"/>
              <a:t>We </a:t>
            </a:r>
            <a:r>
              <a:rPr lang="en-IN" sz="1600" dirty="0" smtClean="0"/>
              <a:t>then applied </a:t>
            </a:r>
            <a:r>
              <a:rPr lang="en-IN" sz="1600" dirty="0" err="1" smtClean="0"/>
              <a:t>MinMaxScaler</a:t>
            </a:r>
            <a:r>
              <a:rPr lang="en-IN" sz="1600" dirty="0" smtClean="0"/>
              <a:t> to scale the numerical data.</a:t>
            </a:r>
            <a:endParaRPr lang="en-IN"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4191000"/>
            <a:ext cx="761198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67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1552</TotalTime>
  <Words>1255</Words>
  <Application>Microsoft Office PowerPoint</Application>
  <PresentationFormat>On-screen Show (4:3)</PresentationFormat>
  <Paragraphs>164</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LEAD SCORING</vt:lpstr>
      <vt:lpstr>CONTENT</vt:lpstr>
      <vt:lpstr>INTRODUCTION</vt:lpstr>
      <vt:lpstr>PowerPoint Presentation</vt:lpstr>
      <vt:lpstr>DATA INSPECTION</vt:lpstr>
      <vt:lpstr>PowerPoint Presentation</vt:lpstr>
      <vt:lpstr>PowerPoint Presentation</vt:lpstr>
      <vt:lpstr>DATA PREPARATION</vt:lpstr>
      <vt:lpstr>PowerPoint Presentation</vt:lpstr>
      <vt:lpstr>MODEL BUILDING</vt:lpstr>
      <vt:lpstr>PowerPoint Presentation</vt:lpstr>
      <vt:lpstr>MODEL EVALUATION</vt:lpstr>
      <vt:lpstr>PowerPoint Presentation</vt:lpstr>
      <vt:lpstr>PREDICT ON TEST DATA</vt:lpstr>
      <vt:lpstr>PowerPoint Presentation</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 BANK LOAN RISK ANALYSIS </dc:title>
  <dc:creator>Chinmayee Guru</dc:creator>
  <cp:lastModifiedBy>Chinmayee</cp:lastModifiedBy>
  <cp:revision>111</cp:revision>
  <dcterms:created xsi:type="dcterms:W3CDTF">2006-08-16T00:00:00Z</dcterms:created>
  <dcterms:modified xsi:type="dcterms:W3CDTF">2021-09-07T15:10:07Z</dcterms:modified>
</cp:coreProperties>
</file>