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87" r:id="rId3"/>
    <p:sldId id="338" r:id="rId4"/>
    <p:sldId id="339" r:id="rId5"/>
    <p:sldId id="312" r:id="rId6"/>
    <p:sldId id="313" r:id="rId7"/>
    <p:sldId id="297" r:id="rId8"/>
    <p:sldId id="340" r:id="rId9"/>
    <p:sldId id="341" r:id="rId10"/>
    <p:sldId id="342" r:id="rId11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7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B8B8"/>
    <a:srgbClr val="6D5047"/>
    <a:srgbClr val="A8B5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3130"/>
  </p:normalViewPr>
  <p:slideViewPr>
    <p:cSldViewPr snapToGrid="0">
      <p:cViewPr varScale="1">
        <p:scale>
          <a:sx n="76" d="100"/>
          <a:sy n="76" d="100"/>
        </p:scale>
        <p:origin x="1642" y="58"/>
      </p:cViewPr>
      <p:guideLst>
        <p:guide orient="horz" pos="4247"/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0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1"/>
            <a:ext cx="3076363" cy="511730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C33886BC-D6FA-432E-8229-C900A3CC2B28}" type="datetimeFigureOut">
              <a:rPr lang="fr-FR" smtClean="0"/>
              <a:t>19/10/2020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0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1730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D5161DF1-DA3B-4BE7-996B-D3A5EFCFD6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468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31409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63888" y="2492896"/>
            <a:ext cx="5112568" cy="1362075"/>
          </a:xfrm>
        </p:spPr>
        <p:txBody>
          <a:bodyPr anchor="t">
            <a:normAutofit/>
          </a:bodyPr>
          <a:lstStyle>
            <a:lvl1pPr algn="l">
              <a:defRPr sz="3600" b="1" cap="none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563888" y="3933057"/>
            <a:ext cx="5112568" cy="1296144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B8B8B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7863-930D-42FA-80F6-DDE35BA177D3}" type="datetime1">
              <a:rPr lang="fr-FR" smtClean="0"/>
              <a:t>19/10/2020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présentation Télécom ParisTech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t>‹#›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784539"/>
            <a:ext cx="1540572" cy="1976553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5805263"/>
            <a:ext cx="9144000" cy="10752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 userDrawn="1"/>
        </p:nvSpPr>
        <p:spPr>
          <a:xfrm>
            <a:off x="3527914" y="5445224"/>
            <a:ext cx="1874777" cy="2880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 userDrawn="1"/>
        </p:nvSpPr>
        <p:spPr>
          <a:xfrm>
            <a:off x="5402691" y="5445224"/>
            <a:ext cx="1874777" cy="288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>
          <a:xfrm>
            <a:off x="7277468" y="5445224"/>
            <a:ext cx="1874777" cy="288032"/>
          </a:xfrm>
          <a:prstGeom prst="rect">
            <a:avLst/>
          </a:prstGeom>
          <a:solidFill>
            <a:srgbClr val="6D5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 descr="logo-institutionnel-rvb-bd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13" y="5095651"/>
            <a:ext cx="1439998" cy="63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969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442686" y="1556793"/>
            <a:ext cx="7211144" cy="403244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910F-76B6-4C2B-BC78-52D9610CF63E}" type="datetime1">
              <a:rPr lang="fr-FR" smtClean="0"/>
              <a:t>19/10/2020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Modèle de présentation Télécom ParisTech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2024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692696"/>
            <a:ext cx="2057400" cy="5433467"/>
          </a:xfrm>
        </p:spPr>
        <p:txBody>
          <a:bodyPr vert="eaVert"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92696"/>
            <a:ext cx="6019800" cy="5433467"/>
          </a:xfrm>
        </p:spPr>
        <p:txBody>
          <a:bodyPr vert="eaVert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2D158-91E0-4000-980E-7553DFDAF16F}" type="datetime1">
              <a:rPr lang="fr-FR" smtClean="0"/>
              <a:t>19/10/2020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/>
              <a:t>Modèle de présentation Télécom ParisTech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1134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ge interca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491880" y="2348880"/>
            <a:ext cx="4966320" cy="1251570"/>
          </a:xfrm>
        </p:spPr>
        <p:txBody>
          <a:bodyPr anchor="t"/>
          <a:lstStyle>
            <a:lvl1pPr>
              <a:defRPr>
                <a:solidFill>
                  <a:srgbClr val="6D5047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491880" y="3886200"/>
            <a:ext cx="4968552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B8B8B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527914" y="1844824"/>
            <a:ext cx="1874777" cy="2880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5402691" y="1844824"/>
            <a:ext cx="1874777" cy="288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>
            <a:off x="7277468" y="1844824"/>
            <a:ext cx="1874777" cy="288032"/>
          </a:xfrm>
          <a:prstGeom prst="rect">
            <a:avLst/>
          </a:prstGeom>
          <a:solidFill>
            <a:srgbClr val="6D5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0" y="361501"/>
            <a:ext cx="2051720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25F4-B268-42E8-A7A4-B8F206EF4EB7}" type="datetime1">
              <a:rPr lang="fr-FR" smtClean="0"/>
              <a:t>19/10/2020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présentation Télécom ParisTech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9025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25F4-B268-42E8-A7A4-B8F206EF4EB7}" type="datetime1">
              <a:rPr lang="fr-FR" smtClean="0"/>
              <a:t>19/10/2020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présentation Télécom ParisTech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9841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0148-4D57-42A8-BE77-B1C13CA2346E}" type="datetime1">
              <a:rPr lang="fr-FR" smtClean="0"/>
              <a:t>19/10/2020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 algn="ctr"/>
            <a:r>
              <a:rPr lang="fr-FR" dirty="0"/>
              <a:t>Modèle de présentation Télécom </a:t>
            </a:r>
            <a:r>
              <a:rPr lang="fr-FR" dirty="0" err="1"/>
              <a:t>ParisTech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221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25F4-B268-42E8-A7A4-B8F206EF4EB7}" type="datetime1">
              <a:rPr lang="fr-FR" smtClean="0"/>
              <a:t>19/10/2020</a:t>
            </a:fld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présentation Télécom ParisTech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477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25F4-B268-42E8-A7A4-B8F206EF4EB7}" type="datetime1">
              <a:rPr lang="fr-FR" smtClean="0"/>
              <a:t>19/10/2020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présentation Télécom ParisTech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1439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25F4-B268-42E8-A7A4-B8F206EF4EB7}" type="datetime1">
              <a:rPr lang="fr-FR" smtClean="0"/>
              <a:t>19/10/2020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présentation Télécom ParisTech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4511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75656" y="273050"/>
            <a:ext cx="1989857" cy="7796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68760"/>
            <a:ext cx="3008313" cy="48574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3DF0-625E-4FE4-98C6-AC1CB343744C}" type="datetime1">
              <a:rPr lang="fr-FR" smtClean="0"/>
              <a:t>19/10/2020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Modèle de présentation Télécom ParisTech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1419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7B8A-39B4-4171-B1E5-50825526ECF3}" type="datetime1">
              <a:rPr lang="fr-FR" smtClean="0"/>
              <a:t>19/10/2020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Modèle de présentation Télécom ParisTech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9441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6384053"/>
            <a:ext cx="1402632" cy="360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4067944" y="6384053"/>
            <a:ext cx="3672408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66" y="6381328"/>
            <a:ext cx="533086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bg1"/>
                </a:solidFill>
                <a:effectLst/>
              </a:defRPr>
            </a:lvl1pPr>
          </a:lstStyle>
          <a:p>
            <a:fld id="{3A5F5595-61AE-4AA6-B423-33EDBD1DAE12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475656" y="428"/>
            <a:ext cx="7211144" cy="11243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442686" y="1556792"/>
            <a:ext cx="72111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39552" y="6381328"/>
            <a:ext cx="87001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fld id="{B8EF25F4-B268-42E8-A7A4-B8F206EF4EB7}" type="datetime1">
              <a:rPr lang="fr-FR" smtClean="0"/>
              <a:t>19/10/2020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67943" y="6381328"/>
            <a:ext cx="3674823" cy="360000"/>
          </a:xfrm>
          <a:prstGeom prst="rect">
            <a:avLst/>
          </a:prstGeom>
          <a:noFill/>
        </p:spPr>
        <p:txBody>
          <a:bodyPr vert="horz" lIns="91440" tIns="45720" rIns="14400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Modèle de présentation Télécom </a:t>
            </a:r>
            <a:r>
              <a:rPr lang="fr-FR" dirty="0" err="1"/>
              <a:t>ParisTech</a:t>
            </a: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92696"/>
            <a:ext cx="467544" cy="360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467544" y="692696"/>
            <a:ext cx="467544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>
            <a:off x="935088" y="692696"/>
            <a:ext cx="467544" cy="360040"/>
          </a:xfrm>
          <a:prstGeom prst="rect">
            <a:avLst/>
          </a:prstGeom>
          <a:solidFill>
            <a:srgbClr val="6D5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 userDrawn="1"/>
        </p:nvSpPr>
        <p:spPr>
          <a:xfrm>
            <a:off x="1475656" y="6381328"/>
            <a:ext cx="2520280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Institut Mines-Télécom</a:t>
            </a:r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436" y="6271696"/>
            <a:ext cx="491582" cy="491582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112" y="6286500"/>
            <a:ext cx="455613" cy="45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44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n"/>
        <a:defRPr sz="2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spcBef>
          <a:spcPct val="20000"/>
        </a:spcBef>
        <a:buClr>
          <a:srgbClr val="6D5047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─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keunwoo.lim@telecom-paristech.fr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3019425" y="2492896"/>
            <a:ext cx="5657031" cy="1362075"/>
          </a:xfrm>
        </p:spPr>
        <p:txBody>
          <a:bodyPr>
            <a:normAutofit/>
          </a:bodyPr>
          <a:lstStyle/>
          <a:p>
            <a:pPr algn="r"/>
            <a:r>
              <a:rPr lang="fr-FR" dirty="0"/>
              <a:t>Final Project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algn="r"/>
            <a:r>
              <a:rPr lang="fr-FR" dirty="0"/>
              <a:t>Project definition in FIT/IOT-LAB </a:t>
            </a:r>
          </a:p>
          <a:p>
            <a:pPr algn="r"/>
            <a:r>
              <a:rPr lang="fr-FR" dirty="0"/>
              <a:t>Lecturer: Keun-Woo Lim</a:t>
            </a:r>
          </a:p>
          <a:p>
            <a:pPr algn="r"/>
            <a:r>
              <a:rPr lang="fr-FR" dirty="0"/>
              <a:t>for RIO201</a:t>
            </a:r>
          </a:p>
          <a:p>
            <a:pPr algn="r"/>
            <a:r>
              <a:rPr lang="fr-FR" dirty="0"/>
              <a:t>21-10-2020</a:t>
            </a:r>
          </a:p>
        </p:txBody>
      </p:sp>
    </p:spTree>
    <p:extLst>
      <p:ext uri="{BB962C8B-B14F-4D97-AF65-F5344CB8AC3E}">
        <p14:creationId xmlns:p14="http://schemas.microsoft.com/office/powerpoint/2010/main" val="9570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2686" y="264378"/>
            <a:ext cx="7211144" cy="11243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altLang="ko-KR" sz="3600" dirty="0">
                <a:ea typeface="굴림" charset="-127"/>
              </a:rPr>
              <a:t>Helps given</a:t>
            </a:r>
            <a:endParaRPr lang="en-US" altLang="ko-KR" sz="3600" dirty="0">
              <a:ea typeface="굴림" charset="-127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745103" y="1482962"/>
            <a:ext cx="7211144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>
                <a:ea typeface="굴림" charset="-127"/>
              </a:rPr>
              <a:t>During the project, I will provide you some codes that you may need to use:</a:t>
            </a:r>
          </a:p>
          <a:p>
            <a:pPr lvl="1"/>
            <a:r>
              <a:rPr lang="en-US" altLang="ko-KR" dirty="0">
                <a:ea typeface="굴림" charset="-127"/>
              </a:rPr>
              <a:t>Code for using multi-processing (</a:t>
            </a:r>
            <a:r>
              <a:rPr lang="en-US" altLang="ko-KR" dirty="0" err="1">
                <a:ea typeface="굴림" charset="-127"/>
              </a:rPr>
              <a:t>CoAP</a:t>
            </a:r>
            <a:r>
              <a:rPr lang="en-US" altLang="ko-KR" dirty="0">
                <a:ea typeface="굴림" charset="-127"/>
              </a:rPr>
              <a:t> server/client simultaneously)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r>
              <a:rPr lang="en-US" altLang="ko-KR" dirty="0">
                <a:ea typeface="굴림" charset="-127"/>
              </a:rPr>
              <a:t>Code for HTTP client on the sensor node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r>
              <a:rPr lang="en-US" altLang="ko-KR" dirty="0">
                <a:ea typeface="굴림" charset="-127"/>
              </a:rPr>
              <a:t>Use WINSCP</a:t>
            </a:r>
          </a:p>
          <a:p>
            <a:pPr lvl="1"/>
            <a:r>
              <a:rPr lang="en-US" altLang="ko-KR" dirty="0">
                <a:ea typeface="굴림" charset="-127"/>
              </a:rPr>
              <a:t>Allows a FTP connection from your local computer to the front-end</a:t>
            </a:r>
          </a:p>
          <a:p>
            <a:pPr lvl="1"/>
            <a:r>
              <a:rPr lang="en-US" altLang="ko-KR" dirty="0">
                <a:ea typeface="굴림" charset="-127"/>
              </a:rPr>
              <a:t>Makes it easy to update and download your files</a:t>
            </a:r>
          </a:p>
          <a:p>
            <a:pPr lvl="1"/>
            <a:r>
              <a:rPr lang="en-US" altLang="ko-KR" dirty="0">
                <a:ea typeface="굴림" charset="-127"/>
              </a:rPr>
              <a:t>https://winscp.net/eng/download.php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r>
              <a:rPr lang="en-US" altLang="ko-KR" dirty="0">
                <a:ea typeface="굴림" charset="-127"/>
              </a:rPr>
              <a:t>So don’t panic!</a:t>
            </a:r>
          </a:p>
          <a:p>
            <a:endParaRPr lang="en-US" altLang="ko-KR" dirty="0">
              <a:ea typeface="굴림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7653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2686" y="264378"/>
            <a:ext cx="7211144" cy="11243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altLang="ko-KR" sz="3600" dirty="0">
                <a:ea typeface="굴림" charset="-127"/>
              </a:rPr>
              <a:t>Final Project</a:t>
            </a:r>
            <a:endParaRPr lang="en-US" altLang="ko-KR" sz="3600" dirty="0">
              <a:ea typeface="굴림" charset="-127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745103" y="1482962"/>
            <a:ext cx="7211144" cy="4525963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굴림" charset="-127"/>
              </a:rPr>
              <a:t>Rules</a:t>
            </a:r>
          </a:p>
          <a:p>
            <a:pPr lvl="1"/>
            <a:r>
              <a:rPr lang="en-US" altLang="ko-KR" dirty="0">
                <a:ea typeface="굴림" charset="-127"/>
              </a:rPr>
              <a:t>Submit an individual report</a:t>
            </a:r>
          </a:p>
          <a:p>
            <a:pPr lvl="1"/>
            <a:r>
              <a:rPr lang="en-US" altLang="ko-KR" dirty="0">
                <a:ea typeface="굴림" charset="-127"/>
              </a:rPr>
              <a:t>Due date 18</a:t>
            </a:r>
            <a:r>
              <a:rPr lang="en-US" altLang="ko-KR" baseline="30000" dirty="0">
                <a:ea typeface="굴림" charset="-127"/>
              </a:rPr>
              <a:t>th</a:t>
            </a:r>
            <a:r>
              <a:rPr lang="en-US" altLang="ko-KR" dirty="0">
                <a:ea typeface="굴림" charset="-127"/>
              </a:rPr>
              <a:t> November 2020</a:t>
            </a:r>
          </a:p>
          <a:p>
            <a:pPr lvl="1"/>
            <a:r>
              <a:rPr lang="en-US" altLang="ko-KR" dirty="0">
                <a:ea typeface="굴림" charset="-127"/>
              </a:rPr>
              <a:t>Send by email</a:t>
            </a:r>
          </a:p>
          <a:p>
            <a:pPr lvl="2"/>
            <a:r>
              <a:rPr lang="en-US" altLang="ko-KR" dirty="0">
                <a:ea typeface="굴림" charset="-127"/>
                <a:hlinkClick r:id="rId2"/>
              </a:rPr>
              <a:t>keunwoo.lim@telecom-paris.fr</a:t>
            </a:r>
            <a:endParaRPr lang="en-US" altLang="ko-KR" dirty="0">
              <a:ea typeface="굴림" charset="-127"/>
            </a:endParaRP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r>
              <a:rPr lang="en-US" altLang="ko-KR" dirty="0">
                <a:ea typeface="굴림" charset="-127"/>
              </a:rPr>
              <a:t>Write a report according to the questions</a:t>
            </a:r>
          </a:p>
          <a:p>
            <a:pPr lvl="1"/>
            <a:endParaRPr lang="fr-FR" altLang="ko-KR" dirty="0">
              <a:ea typeface="굴림" charset="-127"/>
            </a:endParaRPr>
          </a:p>
          <a:p>
            <a:endParaRPr lang="en-US" altLang="ko-KR" dirty="0">
              <a:ea typeface="굴림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9370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2686" y="264378"/>
            <a:ext cx="7211144" cy="11243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altLang="ko-KR" sz="3600" dirty="0">
                <a:ea typeface="굴림" charset="-127"/>
              </a:rPr>
              <a:t>Design Challenges</a:t>
            </a:r>
            <a:endParaRPr lang="en-US" altLang="ko-KR" sz="3600" dirty="0">
              <a:ea typeface="굴림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B4598F-812D-419D-B731-5F2B49183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This set of challenges will challenge your imagination of designing an IoT application, which you can test some of its functions through implementation (FIT/IOT-LAB)</a:t>
            </a:r>
          </a:p>
        </p:txBody>
      </p:sp>
    </p:spTree>
    <p:extLst>
      <p:ext uri="{BB962C8B-B14F-4D97-AF65-F5344CB8AC3E}">
        <p14:creationId xmlns:p14="http://schemas.microsoft.com/office/powerpoint/2010/main" val="226348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2686" y="264378"/>
            <a:ext cx="7211144" cy="11243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z="3600" dirty="0">
                <a:ea typeface="굴림" charset="-127"/>
              </a:rPr>
              <a:t>Build your IoT testbed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altLang="ko-KR" dirty="0">
                <a:ea typeface="굴림" charset="-127"/>
              </a:rPr>
              <a:t>Using the sensor / actuator system of FIT/IoT-LAB, create your simple testbed of IoT</a:t>
            </a:r>
          </a:p>
          <a:p>
            <a:pPr lvl="1"/>
            <a:r>
              <a:rPr lang="fr-FR" altLang="ko-KR" dirty="0">
                <a:ea typeface="굴림" charset="-127"/>
              </a:rPr>
              <a:t>HTTP / CoAP servers and clients</a:t>
            </a:r>
          </a:p>
          <a:p>
            <a:pPr lvl="1"/>
            <a:r>
              <a:rPr lang="fr-FR" altLang="ko-KR" dirty="0">
                <a:ea typeface="굴림" charset="-127"/>
              </a:rPr>
              <a:t>Sensing information and automation</a:t>
            </a:r>
          </a:p>
          <a:p>
            <a:pPr lvl="2"/>
            <a:r>
              <a:rPr lang="fr-FR" altLang="ko-KR" dirty="0">
                <a:ea typeface="굴림" charset="-127"/>
              </a:rPr>
              <a:t>Sensors: Temperature / Luminosity / Gyroscope, etc.</a:t>
            </a:r>
          </a:p>
          <a:p>
            <a:pPr lvl="2"/>
            <a:r>
              <a:rPr lang="fr-FR" altLang="ko-KR" dirty="0">
                <a:ea typeface="굴림" charset="-127"/>
              </a:rPr>
              <a:t>Actuators: Print screen / LEDs / Buttons (Clicks)</a:t>
            </a:r>
          </a:p>
          <a:p>
            <a:pPr lvl="1"/>
            <a:endParaRPr lang="fr-FR" altLang="ko-KR" dirty="0">
              <a:ea typeface="굴림" charset="-127"/>
            </a:endParaRPr>
          </a:p>
          <a:p>
            <a:r>
              <a:rPr lang="fr-FR" altLang="ko-KR" dirty="0">
                <a:ea typeface="굴림" charset="-127"/>
              </a:rPr>
              <a:t>Assume a simple IoT application and define its requirements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6473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2686" y="264378"/>
            <a:ext cx="7211144" cy="11243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z="3600" dirty="0">
                <a:ea typeface="굴림" charset="-127"/>
              </a:rPr>
              <a:t>Note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altLang="ko-KR" dirty="0">
                <a:ea typeface="굴림" charset="-127"/>
              </a:rPr>
              <a:t>You don’t have to realize every aspect of an IoT application</a:t>
            </a:r>
          </a:p>
          <a:p>
            <a:pPr lvl="1"/>
            <a:r>
              <a:rPr lang="fr-FR" altLang="ko-KR" dirty="0">
                <a:ea typeface="굴림" charset="-127"/>
              </a:rPr>
              <a:t>Provide 3 automation functions of that IoT application</a:t>
            </a:r>
          </a:p>
          <a:p>
            <a:pPr lvl="1"/>
            <a:r>
              <a:rPr lang="fr-FR" altLang="ko-KR" dirty="0">
                <a:ea typeface="굴림" charset="-127"/>
              </a:rPr>
              <a:t>Example) collecting light information and automating a signal to turn the light on when it becomes dark</a:t>
            </a:r>
          </a:p>
          <a:p>
            <a:pPr lvl="1"/>
            <a:r>
              <a:rPr lang="fr-FR" altLang="ko-KR" dirty="0">
                <a:ea typeface="굴림" charset="-127"/>
              </a:rPr>
              <a:t>Example) sending alarm if accel sensor changes its value</a:t>
            </a:r>
          </a:p>
          <a:p>
            <a:pPr lvl="1"/>
            <a:endParaRPr lang="fr-FR" altLang="ko-KR" dirty="0">
              <a:ea typeface="굴림" charset="-127"/>
            </a:endParaRPr>
          </a:p>
          <a:p>
            <a:r>
              <a:rPr lang="fr-FR" altLang="ko-KR" dirty="0">
                <a:ea typeface="굴림" charset="-127"/>
              </a:rPr>
              <a:t>However,</a:t>
            </a:r>
          </a:p>
          <a:p>
            <a:pPr lvl="1"/>
            <a:r>
              <a:rPr lang="fr-FR" altLang="ko-KR" dirty="0">
                <a:ea typeface="굴림" charset="-127"/>
              </a:rPr>
              <a:t>For one function, use CoAP client on your front-end SSH</a:t>
            </a:r>
          </a:p>
          <a:p>
            <a:pPr lvl="1"/>
            <a:r>
              <a:rPr lang="fr-FR" altLang="ko-KR" dirty="0">
                <a:ea typeface="굴림" charset="-127"/>
              </a:rPr>
              <a:t>For at least another function, use CoAP client on a sensor node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0815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2686" y="264378"/>
            <a:ext cx="7211144" cy="11243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z="3600" dirty="0">
                <a:ea typeface="굴림" charset="-127"/>
              </a:rPr>
              <a:t>Assessment points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altLang="ko-KR" dirty="0">
                <a:ea typeface="굴림" charset="-127"/>
              </a:rPr>
              <a:t>1) Definition and introduction of your assumed IoT application</a:t>
            </a:r>
          </a:p>
          <a:p>
            <a:pPr lvl="1"/>
            <a:r>
              <a:rPr lang="fr-FR" altLang="ko-KR" dirty="0">
                <a:ea typeface="굴림" charset="-127"/>
              </a:rPr>
              <a:t>Simple survey on your assumed IoT application</a:t>
            </a:r>
          </a:p>
          <a:p>
            <a:pPr lvl="1"/>
            <a:r>
              <a:rPr lang="fr-FR" altLang="ko-KR" dirty="0">
                <a:ea typeface="굴림" charset="-127"/>
              </a:rPr>
              <a:t>Why is it important?</a:t>
            </a:r>
          </a:p>
          <a:p>
            <a:pPr lvl="1"/>
            <a:r>
              <a:rPr lang="en-US" altLang="ko-KR" dirty="0">
                <a:ea typeface="굴림" charset="-127"/>
              </a:rPr>
              <a:t>What are its potentials in the future?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r>
              <a:rPr lang="en-US" altLang="ko-KR" dirty="0">
                <a:ea typeface="굴림" charset="-127"/>
              </a:rPr>
              <a:t>2) Architecture of your system</a:t>
            </a:r>
          </a:p>
          <a:p>
            <a:pPr lvl="1"/>
            <a:r>
              <a:rPr lang="en-US" altLang="ko-KR" dirty="0">
                <a:ea typeface="굴림" charset="-127"/>
              </a:rPr>
              <a:t>The functions that you have implemented</a:t>
            </a:r>
          </a:p>
          <a:p>
            <a:pPr lvl="1"/>
            <a:r>
              <a:rPr lang="en-US" altLang="ko-KR" dirty="0">
                <a:ea typeface="굴림" charset="-127"/>
              </a:rPr>
              <a:t>The details on servers and clients installed</a:t>
            </a:r>
          </a:p>
          <a:p>
            <a:pPr lvl="1"/>
            <a:r>
              <a:rPr lang="en-US" altLang="ko-KR" dirty="0">
                <a:ea typeface="굴림" charset="-127"/>
              </a:rPr>
              <a:t>Practically, everything about the architecture</a:t>
            </a:r>
          </a:p>
          <a:p>
            <a:endParaRPr lang="en-US" altLang="ko-KR" dirty="0">
              <a:ea typeface="굴림" charset="-127"/>
            </a:endParaRPr>
          </a:p>
          <a:p>
            <a:r>
              <a:rPr lang="en-US" altLang="ko-KR" dirty="0">
                <a:ea typeface="굴림" charset="-127"/>
              </a:rPr>
              <a:t>3) Demo that your system is working well</a:t>
            </a:r>
          </a:p>
          <a:p>
            <a:pPr lvl="1"/>
            <a:r>
              <a:rPr lang="en-US" altLang="ko-KR" dirty="0">
                <a:ea typeface="굴림" charset="-127"/>
              </a:rPr>
              <a:t>Add experiments and screenshots </a:t>
            </a:r>
          </a:p>
          <a:p>
            <a:endParaRPr lang="en-US" altLang="ko-KR" dirty="0">
              <a:ea typeface="굴림" charset="-127"/>
            </a:endParaRPr>
          </a:p>
          <a:p>
            <a:r>
              <a:rPr lang="en-US" altLang="ko-KR" dirty="0">
                <a:ea typeface="굴림" charset="-127"/>
              </a:rPr>
              <a:t>4) Performance evaluation</a:t>
            </a:r>
          </a:p>
          <a:p>
            <a:pPr lvl="1"/>
            <a:r>
              <a:rPr lang="en-US" altLang="ko-KR" dirty="0">
                <a:ea typeface="굴림" charset="-127"/>
              </a:rPr>
              <a:t>In the exact same environment, compare the data generation of your IoT application when you use 1) HTTP, and 2) </a:t>
            </a:r>
            <a:r>
              <a:rPr lang="en-US" altLang="ko-KR" dirty="0" err="1">
                <a:ea typeface="굴림" charset="-127"/>
              </a:rPr>
              <a:t>CoAP</a:t>
            </a:r>
            <a:r>
              <a:rPr lang="en-US" altLang="ko-KR" dirty="0">
                <a:ea typeface="굴림" charset="-127"/>
              </a:rPr>
              <a:t>. </a:t>
            </a:r>
          </a:p>
          <a:p>
            <a:pPr lvl="1"/>
            <a:r>
              <a:rPr lang="en-US" altLang="ko-KR" dirty="0">
                <a:ea typeface="굴림" charset="-127"/>
              </a:rPr>
              <a:t>How to make a fair comparison?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7326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2686" y="264378"/>
            <a:ext cx="7211144" cy="11243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altLang="ko-KR" sz="3600" dirty="0">
                <a:ea typeface="굴림" charset="-127"/>
              </a:rPr>
              <a:t>Tips</a:t>
            </a:r>
            <a:endParaRPr lang="en-US" altLang="ko-KR" sz="3600" dirty="0">
              <a:ea typeface="굴림" charset="-127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745103" y="1482962"/>
            <a:ext cx="7211144" cy="4525963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굴림" charset="-127"/>
              </a:rPr>
              <a:t>If each question is too difficult,</a:t>
            </a:r>
          </a:p>
          <a:p>
            <a:pPr lvl="1"/>
            <a:r>
              <a:rPr lang="en-US" altLang="ko-KR" dirty="0">
                <a:ea typeface="굴림" charset="-127"/>
              </a:rPr>
              <a:t>Try to make a simpler version of each case.</a:t>
            </a:r>
          </a:p>
          <a:p>
            <a:pPr lvl="1"/>
            <a:r>
              <a:rPr lang="en-US" altLang="ko-KR" dirty="0">
                <a:ea typeface="굴림" charset="-127"/>
              </a:rPr>
              <a:t>You will be rewarded with partial points.</a:t>
            </a:r>
          </a:p>
          <a:p>
            <a:pPr lvl="1"/>
            <a:r>
              <a:rPr lang="en-US" altLang="ko-KR" dirty="0">
                <a:ea typeface="굴림" charset="-127"/>
              </a:rPr>
              <a:t>In this case, be sure to write in your reports the limitations of your code / what you could not implement / and why you could not implement.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endParaRPr lang="en-US" altLang="ko-KR" dirty="0">
              <a:ea typeface="굴림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9500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2686" y="264378"/>
            <a:ext cx="7211144" cy="11243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altLang="ko-KR" sz="3600" dirty="0">
                <a:ea typeface="굴림" charset="-127"/>
              </a:rPr>
              <a:t>Tips</a:t>
            </a:r>
            <a:endParaRPr lang="en-US" altLang="ko-KR" sz="3600" dirty="0">
              <a:ea typeface="굴림" charset="-127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745103" y="1482962"/>
            <a:ext cx="7211144" cy="4525963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굴림" charset="-127"/>
              </a:rPr>
              <a:t>If any part of the project is too difficult to understand,</a:t>
            </a:r>
          </a:p>
          <a:p>
            <a:pPr lvl="1"/>
            <a:r>
              <a:rPr lang="en-US" altLang="ko-KR" dirty="0">
                <a:ea typeface="굴림" charset="-127"/>
              </a:rPr>
              <a:t>Please(!!) contact me at any point so I can provide you with extra help or even have </a:t>
            </a:r>
            <a:r>
              <a:rPr lang="en-US" altLang="ko-KR" dirty="0" err="1">
                <a:ea typeface="굴림" charset="-127"/>
              </a:rPr>
              <a:t>rendez-vous</a:t>
            </a:r>
            <a:endParaRPr lang="en-US" altLang="ko-KR" dirty="0">
              <a:ea typeface="굴림" charset="-127"/>
            </a:endParaRP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r>
              <a:rPr lang="en-US" altLang="ko-KR" dirty="0">
                <a:ea typeface="굴림" charset="-127"/>
              </a:rPr>
              <a:t>Discuss with me your automation design proposal if you have any doubts of its design, or if you think its implementation may be difficult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endParaRPr lang="en-US" altLang="ko-KR" dirty="0">
              <a:ea typeface="굴림" charset="-127"/>
            </a:endParaRPr>
          </a:p>
          <a:p>
            <a:endParaRPr lang="en-US" altLang="ko-KR" dirty="0">
              <a:ea typeface="굴림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0035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2686" y="264378"/>
            <a:ext cx="7211144" cy="11243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altLang="ko-KR" sz="3600" dirty="0">
                <a:ea typeface="굴림" charset="-127"/>
              </a:rPr>
              <a:t>Scoring details</a:t>
            </a:r>
            <a:endParaRPr lang="en-US" altLang="ko-KR" sz="3600" dirty="0">
              <a:ea typeface="굴림" charset="-127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745103" y="1482962"/>
            <a:ext cx="7211144" cy="4525963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굴림" charset="-127"/>
              </a:rPr>
              <a:t>Out of 10,</a:t>
            </a:r>
          </a:p>
          <a:p>
            <a:endParaRPr lang="en-US" altLang="ko-KR" dirty="0">
              <a:ea typeface="굴림" charset="-127"/>
            </a:endParaRPr>
          </a:p>
          <a:p>
            <a:pPr lvl="1"/>
            <a:r>
              <a:rPr lang="en-US" altLang="ko-KR" dirty="0">
                <a:ea typeface="굴림" charset="-127"/>
              </a:rPr>
              <a:t>Introduction and survey on the assumed IoT applications (/2)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r>
              <a:rPr lang="en-US" altLang="ko-KR" dirty="0">
                <a:ea typeface="굴림" charset="-127"/>
              </a:rPr>
              <a:t>Utilization of </a:t>
            </a:r>
            <a:r>
              <a:rPr lang="en-US" altLang="ko-KR" dirty="0" err="1">
                <a:ea typeface="굴림" charset="-127"/>
              </a:rPr>
              <a:t>CoAP</a:t>
            </a:r>
            <a:r>
              <a:rPr lang="en-US" altLang="ko-KR" dirty="0">
                <a:ea typeface="굴림" charset="-127"/>
              </a:rPr>
              <a:t> clients on the Front-end (/2)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r>
              <a:rPr lang="en-US" altLang="ko-KR" dirty="0">
                <a:ea typeface="굴림" charset="-127"/>
              </a:rPr>
              <a:t>Utilization of </a:t>
            </a:r>
            <a:r>
              <a:rPr lang="en-US" altLang="ko-KR" dirty="0" err="1">
                <a:ea typeface="굴림" charset="-127"/>
              </a:rPr>
              <a:t>CoAP</a:t>
            </a:r>
            <a:r>
              <a:rPr lang="en-US" altLang="ko-KR" dirty="0">
                <a:ea typeface="굴림" charset="-127"/>
              </a:rPr>
              <a:t> clients on the sensor node (/2)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r>
              <a:rPr lang="en-US" altLang="ko-KR" dirty="0">
                <a:ea typeface="굴림" charset="-127"/>
              </a:rPr>
              <a:t>Well-designed architecture details of your system (/2)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r>
              <a:rPr lang="en-US" altLang="ko-KR" dirty="0">
                <a:ea typeface="굴림" charset="-127"/>
              </a:rPr>
              <a:t>Comparison of </a:t>
            </a:r>
            <a:r>
              <a:rPr lang="en-US" altLang="ko-KR" dirty="0" err="1">
                <a:ea typeface="굴림" charset="-127"/>
              </a:rPr>
              <a:t>CoAP</a:t>
            </a:r>
            <a:r>
              <a:rPr lang="en-US" altLang="ko-KR" dirty="0">
                <a:ea typeface="굴림" charset="-127"/>
              </a:rPr>
              <a:t> and HTTP (/2)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endParaRPr lang="en-US" altLang="ko-KR" dirty="0">
              <a:ea typeface="굴림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0879025"/>
      </p:ext>
    </p:extLst>
  </p:cSld>
  <p:clrMapOvr>
    <a:masterClrMapping/>
  </p:clrMapOvr>
</p:sld>
</file>

<file path=ppt/theme/theme1.xml><?xml version="1.0" encoding="utf-8"?>
<a:theme xmlns:a="http://schemas.openxmlformats.org/drawingml/2006/main" name="Modèle Télécom Bretagne">
  <a:themeElements>
    <a:clrScheme name="Télécom ParisTech">
      <a:dk1>
        <a:sysClr val="windowText" lastClr="000000"/>
      </a:dk1>
      <a:lt1>
        <a:sysClr val="window" lastClr="FFFFFF"/>
      </a:lt1>
      <a:dk2>
        <a:srgbClr val="BF1238"/>
      </a:dk2>
      <a:lt2>
        <a:srgbClr val="B8B8B8"/>
      </a:lt2>
      <a:accent1>
        <a:srgbClr val="001489"/>
      </a:accent1>
      <a:accent2>
        <a:srgbClr val="000000"/>
      </a:accent2>
      <a:accent3>
        <a:srgbClr val="6D5047"/>
      </a:accent3>
      <a:accent4>
        <a:srgbClr val="BF1238"/>
      </a:accent4>
      <a:accent5>
        <a:srgbClr val="BF1238"/>
      </a:accent5>
      <a:accent6>
        <a:srgbClr val="BF1238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2130</TotalTime>
  <Words>569</Words>
  <Application>Microsoft Office PowerPoint</Application>
  <PresentationFormat>화면 슬라이드 쇼(4:3)</PresentationFormat>
  <Paragraphs>93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Arial</vt:lpstr>
      <vt:lpstr>Calibri</vt:lpstr>
      <vt:lpstr>Courier New</vt:lpstr>
      <vt:lpstr>Wingdings</vt:lpstr>
      <vt:lpstr>Modèle Télécom Bretagne</vt:lpstr>
      <vt:lpstr>Final Project</vt:lpstr>
      <vt:lpstr>Final Project</vt:lpstr>
      <vt:lpstr>Design Challenges</vt:lpstr>
      <vt:lpstr>Build your IoT testbed</vt:lpstr>
      <vt:lpstr>Note</vt:lpstr>
      <vt:lpstr>Assessment points</vt:lpstr>
      <vt:lpstr>Tips</vt:lpstr>
      <vt:lpstr>Tips</vt:lpstr>
      <vt:lpstr>Scoring details</vt:lpstr>
      <vt:lpstr>Helps given</vt:lpstr>
    </vt:vector>
  </TitlesOfParts>
  <Company>Institut Mines-Télécom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Gilles Charpenel;Implica</dc:creator>
  <cp:lastModifiedBy>Keun-Woo</cp:lastModifiedBy>
  <cp:revision>408</cp:revision>
  <cp:lastPrinted>2019-12-10T10:21:53Z</cp:lastPrinted>
  <dcterms:created xsi:type="dcterms:W3CDTF">2013-01-04T16:51:24Z</dcterms:created>
  <dcterms:modified xsi:type="dcterms:W3CDTF">2020-10-19T09:59:30Z</dcterms:modified>
</cp:coreProperties>
</file>