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56"/>
  </p:normalViewPr>
  <p:slideViewPr>
    <p:cSldViewPr snapToGrid="0" snapToObjects="1">
      <p:cViewPr>
        <p:scale>
          <a:sx n="53" d="100"/>
          <a:sy n="53" d="100"/>
        </p:scale>
        <p:origin x="-7910" y="-82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193925" y="1317625"/>
            <a:ext cx="3950335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2193925" y="7680325"/>
            <a:ext cx="39503351" cy="21724937"/>
          </a:xfrm>
          <a:prstGeom prst="rect">
            <a:avLst/>
          </a:prstGeom>
          <a:noFill/>
          <a:ln>
            <a:noFill/>
          </a:ln>
        </p:spPr>
        <p:txBody>
          <a:bodyPr spcFirstLastPara="1" wrap="square" lIns="438900" tIns="219450" rIns="438900" bIns="219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3292475" y="10226675"/>
            <a:ext cx="37306249" cy="705485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subTitle" idx="1"/>
          </p:nvPr>
        </p:nvSpPr>
        <p:spPr>
          <a:xfrm>
            <a:off x="6583363" y="18653125"/>
            <a:ext cx="30724474" cy="8413750"/>
          </a:xfrm>
          <a:prstGeom prst="rect">
            <a:avLst/>
          </a:prstGeom>
          <a:noFill/>
          <a:ln>
            <a:noFill/>
          </a:ln>
        </p:spPr>
        <p:txBody>
          <a:bodyPr spcFirstLastPara="1" wrap="square" lIns="438900" tIns="219450" rIns="438900" bIns="219450" anchor="t" anchorCtr="0">
            <a:noAutofit/>
          </a:bodyPr>
          <a:lstStyle>
            <a:lvl1pPr lvl="0" algn="ctr">
              <a:spcBef>
                <a:spcPts val="3080"/>
              </a:spcBef>
              <a:spcAft>
                <a:spcPts val="0"/>
              </a:spcAft>
              <a:buClr>
                <a:schemeClr val="dk1"/>
              </a:buClr>
              <a:buSzPts val="15400"/>
              <a:buFont typeface="Arial"/>
              <a:buNone/>
              <a:defRPr/>
            </a:lvl1pPr>
            <a:lvl2pPr lvl="1" algn="ctr">
              <a:spcBef>
                <a:spcPts val="2680"/>
              </a:spcBef>
              <a:spcAft>
                <a:spcPts val="0"/>
              </a:spcAft>
              <a:buClr>
                <a:schemeClr val="dk1"/>
              </a:buClr>
              <a:buSzPts val="13400"/>
              <a:buFont typeface="Arial"/>
              <a:buNone/>
              <a:defRPr/>
            </a:lvl2pPr>
            <a:lvl3pPr lvl="2" algn="ctr">
              <a:spcBef>
                <a:spcPts val="2300"/>
              </a:spcBef>
              <a:spcAft>
                <a:spcPts val="0"/>
              </a:spcAft>
              <a:buClr>
                <a:schemeClr val="dk1"/>
              </a:buClr>
              <a:buSzPts val="11500"/>
              <a:buFont typeface="Arial"/>
              <a:buNone/>
              <a:defRPr/>
            </a:lvl3pPr>
            <a:lvl4pPr lvl="3" algn="ctr">
              <a:spcBef>
                <a:spcPts val="1920"/>
              </a:spcBef>
              <a:spcAft>
                <a:spcPts val="0"/>
              </a:spcAft>
              <a:buClr>
                <a:schemeClr val="dk1"/>
              </a:buClr>
              <a:buSzPts val="9600"/>
              <a:buFont typeface="Arial"/>
              <a:buNone/>
              <a:defRPr/>
            </a:lvl4pPr>
            <a:lvl5pPr lvl="4" algn="ctr">
              <a:spcBef>
                <a:spcPts val="1920"/>
              </a:spcBef>
              <a:spcAft>
                <a:spcPts val="0"/>
              </a:spcAft>
              <a:buClr>
                <a:schemeClr val="dk1"/>
              </a:buClr>
              <a:buSzPts val="9600"/>
              <a:buFont typeface="Arial"/>
              <a:buNone/>
              <a:defRPr/>
            </a:lvl5pPr>
            <a:lvl6pPr lvl="5" algn="ctr">
              <a:spcBef>
                <a:spcPts val="1920"/>
              </a:spcBef>
              <a:spcAft>
                <a:spcPts val="0"/>
              </a:spcAft>
              <a:buClr>
                <a:schemeClr val="dk1"/>
              </a:buClr>
              <a:buSzPts val="9600"/>
              <a:buFont typeface="Arial"/>
              <a:buNone/>
              <a:defRPr/>
            </a:lvl6pPr>
            <a:lvl7pPr lvl="6" algn="ctr">
              <a:spcBef>
                <a:spcPts val="1920"/>
              </a:spcBef>
              <a:spcAft>
                <a:spcPts val="0"/>
              </a:spcAft>
              <a:buClr>
                <a:schemeClr val="dk1"/>
              </a:buClr>
              <a:buSzPts val="9600"/>
              <a:buFont typeface="Arial"/>
              <a:buNone/>
              <a:defRPr/>
            </a:lvl7pPr>
            <a:lvl8pPr lvl="7" algn="ctr">
              <a:spcBef>
                <a:spcPts val="1920"/>
              </a:spcBef>
              <a:spcAft>
                <a:spcPts val="0"/>
              </a:spcAft>
              <a:buClr>
                <a:schemeClr val="dk1"/>
              </a:buClr>
              <a:buSzPts val="9600"/>
              <a:buFont typeface="Arial"/>
              <a:buNone/>
              <a:defRPr/>
            </a:lvl8pPr>
            <a:lvl9pPr lvl="8" algn="ctr">
              <a:spcBef>
                <a:spcPts val="1920"/>
              </a:spcBef>
              <a:spcAft>
                <a:spcPts val="0"/>
              </a:spcAft>
              <a:buClr>
                <a:schemeClr val="dk1"/>
              </a:buClr>
              <a:buSzPts val="9600"/>
              <a:buFont typeface="Arial"/>
              <a:buNone/>
              <a:defRPr/>
            </a:lvl9pPr>
          </a:lstStyle>
          <a:p>
            <a:endParaRPr/>
          </a:p>
        </p:txBody>
      </p:sp>
      <p:sp>
        <p:nvSpPr>
          <p:cNvPr id="77" name="Google Shape;77;p12"/>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rot="5400000">
            <a:off x="22715538" y="10423525"/>
            <a:ext cx="28087638" cy="9875837"/>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body" idx="1"/>
          </p:nvPr>
        </p:nvSpPr>
        <p:spPr>
          <a:xfrm rot="5400000">
            <a:off x="2887662" y="623887"/>
            <a:ext cx="28087638" cy="29475114"/>
          </a:xfrm>
          <a:prstGeom prst="rect">
            <a:avLst/>
          </a:prstGeom>
          <a:noFill/>
          <a:ln>
            <a:noFill/>
          </a:ln>
        </p:spPr>
        <p:txBody>
          <a:bodyPr spcFirstLastPara="1" wrap="square" lIns="438900" tIns="219450" rIns="438900" bIns="219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925" y="1317625"/>
            <a:ext cx="3950335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rot="5400000">
            <a:off x="11083131" y="-1208882"/>
            <a:ext cx="21724937" cy="39503351"/>
          </a:xfrm>
          <a:prstGeom prst="rect">
            <a:avLst/>
          </a:prstGeom>
          <a:noFill/>
          <a:ln>
            <a:noFill/>
          </a:ln>
        </p:spPr>
        <p:txBody>
          <a:bodyPr spcFirstLastPara="1" wrap="square" lIns="438900" tIns="219450" rIns="438900" bIns="219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602663" y="23042563"/>
            <a:ext cx="26335038" cy="2720975"/>
          </a:xfrm>
          <a:prstGeom prst="rect">
            <a:avLst/>
          </a:prstGeom>
          <a:noFill/>
          <a:ln>
            <a:noFill/>
          </a:ln>
        </p:spPr>
        <p:txBody>
          <a:bodyPr spcFirstLastPara="1" wrap="square" lIns="438900" tIns="219450" rIns="438900" bIns="2194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a:spLocks noGrp="1"/>
          </p:cNvSpPr>
          <p:nvPr>
            <p:ph type="pic" idx="2"/>
          </p:nvPr>
        </p:nvSpPr>
        <p:spPr>
          <a:xfrm>
            <a:off x="8602663" y="2941638"/>
            <a:ext cx="26335038" cy="19750086"/>
          </a:xfrm>
          <a:prstGeom prst="rect">
            <a:avLst/>
          </a:prstGeom>
          <a:noFill/>
          <a:ln>
            <a:noFill/>
          </a:ln>
        </p:spPr>
        <p:txBody>
          <a:bodyPr spcFirstLastPara="1" wrap="square" lIns="438900" tIns="219450" rIns="438900" bIns="21945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0" name="Google Shape;30;p5"/>
          <p:cNvSpPr txBox="1">
            <a:spLocks noGrp="1"/>
          </p:cNvSpPr>
          <p:nvPr>
            <p:ph type="body" idx="1"/>
          </p:nvPr>
        </p:nvSpPr>
        <p:spPr>
          <a:xfrm>
            <a:off x="8602663" y="25763538"/>
            <a:ext cx="26335038" cy="3862387"/>
          </a:xfrm>
          <a:prstGeom prst="rect">
            <a:avLst/>
          </a:prstGeom>
          <a:noFill/>
          <a:ln>
            <a:noFill/>
          </a:ln>
        </p:spPr>
        <p:txBody>
          <a:bodyPr spcFirstLastPara="1" wrap="square" lIns="438900" tIns="219450" rIns="438900" bIns="21945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1" name="Google Shape;31;p5"/>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2193925" y="1311275"/>
            <a:ext cx="14439900" cy="5576888"/>
          </a:xfrm>
          <a:prstGeom prst="rect">
            <a:avLst/>
          </a:prstGeom>
          <a:noFill/>
          <a:ln>
            <a:noFill/>
          </a:ln>
        </p:spPr>
        <p:txBody>
          <a:bodyPr spcFirstLastPara="1" wrap="square" lIns="438900" tIns="219450" rIns="438900" bIns="2194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17160875" y="1311275"/>
            <a:ext cx="24536399" cy="28093989"/>
          </a:xfrm>
          <a:prstGeom prst="rect">
            <a:avLst/>
          </a:prstGeom>
          <a:noFill/>
          <a:ln>
            <a:noFill/>
          </a:ln>
        </p:spPr>
        <p:txBody>
          <a:bodyPr spcFirstLastPara="1" wrap="square" lIns="438900" tIns="219450" rIns="438900" bIns="21945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7" name="Google Shape;37;p6"/>
          <p:cNvSpPr txBox="1">
            <a:spLocks noGrp="1"/>
          </p:cNvSpPr>
          <p:nvPr>
            <p:ph type="body" idx="2"/>
          </p:nvPr>
        </p:nvSpPr>
        <p:spPr>
          <a:xfrm>
            <a:off x="2193925" y="6888163"/>
            <a:ext cx="14439900" cy="22517100"/>
          </a:xfrm>
          <a:prstGeom prst="rect">
            <a:avLst/>
          </a:prstGeom>
          <a:noFill/>
          <a:ln>
            <a:noFill/>
          </a:ln>
        </p:spPr>
        <p:txBody>
          <a:bodyPr spcFirstLastPara="1" wrap="square" lIns="438900" tIns="219450" rIns="438900" bIns="21945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8" name="Google Shape;38;p6"/>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193925" y="1317625"/>
            <a:ext cx="3950335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193925" y="1317625"/>
            <a:ext cx="3950335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2193925" y="7369175"/>
            <a:ext cx="19392900" cy="3070225"/>
          </a:xfrm>
          <a:prstGeom prst="rect">
            <a:avLst/>
          </a:prstGeom>
          <a:noFill/>
          <a:ln>
            <a:noFill/>
          </a:ln>
        </p:spPr>
        <p:txBody>
          <a:bodyPr spcFirstLastPara="1" wrap="square" lIns="438900" tIns="219450" rIns="438900" bIns="21945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
          <p:cNvSpPr txBox="1">
            <a:spLocks noGrp="1"/>
          </p:cNvSpPr>
          <p:nvPr>
            <p:ph type="body" idx="2"/>
          </p:nvPr>
        </p:nvSpPr>
        <p:spPr>
          <a:xfrm>
            <a:off x="2193925" y="10439400"/>
            <a:ext cx="19392900" cy="18965863"/>
          </a:xfrm>
          <a:prstGeom prst="rect">
            <a:avLst/>
          </a:prstGeom>
          <a:noFill/>
          <a:ln>
            <a:noFill/>
          </a:ln>
        </p:spPr>
        <p:txBody>
          <a:bodyPr spcFirstLastPara="1" wrap="square" lIns="438900" tIns="219450" rIns="438900" bIns="21945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
          <p:cNvSpPr txBox="1">
            <a:spLocks noGrp="1"/>
          </p:cNvSpPr>
          <p:nvPr>
            <p:ph type="body" idx="3"/>
          </p:nvPr>
        </p:nvSpPr>
        <p:spPr>
          <a:xfrm>
            <a:off x="22296438" y="7369175"/>
            <a:ext cx="19400837" cy="3070225"/>
          </a:xfrm>
          <a:prstGeom prst="rect">
            <a:avLst/>
          </a:prstGeom>
          <a:noFill/>
          <a:ln>
            <a:noFill/>
          </a:ln>
        </p:spPr>
        <p:txBody>
          <a:bodyPr spcFirstLastPara="1" wrap="square" lIns="438900" tIns="219450" rIns="438900" bIns="21945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1" name="Google Shape;51;p8"/>
          <p:cNvSpPr txBox="1">
            <a:spLocks noGrp="1"/>
          </p:cNvSpPr>
          <p:nvPr>
            <p:ph type="body" idx="4"/>
          </p:nvPr>
        </p:nvSpPr>
        <p:spPr>
          <a:xfrm>
            <a:off x="22296438" y="10439400"/>
            <a:ext cx="19400837" cy="18965863"/>
          </a:xfrm>
          <a:prstGeom prst="rect">
            <a:avLst/>
          </a:prstGeom>
          <a:noFill/>
          <a:ln>
            <a:noFill/>
          </a:ln>
        </p:spPr>
        <p:txBody>
          <a:bodyPr spcFirstLastPara="1" wrap="square" lIns="438900" tIns="219450" rIns="438900" bIns="21945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2" name="Google Shape;52;p8"/>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2193925" y="1317625"/>
            <a:ext cx="39503351" cy="54864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2193925" y="7680325"/>
            <a:ext cx="19675475" cy="21724937"/>
          </a:xfrm>
          <a:prstGeom prst="rect">
            <a:avLst/>
          </a:prstGeom>
          <a:noFill/>
          <a:ln>
            <a:noFill/>
          </a:ln>
        </p:spPr>
        <p:txBody>
          <a:bodyPr spcFirstLastPara="1" wrap="square" lIns="438900" tIns="219450" rIns="438900" bIns="21945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8" name="Google Shape;58;p9"/>
          <p:cNvSpPr txBox="1">
            <a:spLocks noGrp="1"/>
          </p:cNvSpPr>
          <p:nvPr>
            <p:ph type="body" idx="2"/>
          </p:nvPr>
        </p:nvSpPr>
        <p:spPr>
          <a:xfrm>
            <a:off x="22021800" y="7680325"/>
            <a:ext cx="19675475" cy="21724937"/>
          </a:xfrm>
          <a:prstGeom prst="rect">
            <a:avLst/>
          </a:prstGeom>
          <a:noFill/>
          <a:ln>
            <a:noFill/>
          </a:ln>
        </p:spPr>
        <p:txBody>
          <a:bodyPr spcFirstLastPara="1" wrap="square" lIns="438900" tIns="219450" rIns="438900" bIns="21945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9" name="Google Shape;59;p9"/>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3467100" y="21153438"/>
            <a:ext cx="37307839" cy="6537325"/>
          </a:xfrm>
          <a:prstGeom prst="rect">
            <a:avLst/>
          </a:prstGeom>
          <a:noFill/>
          <a:ln>
            <a:noFill/>
          </a:ln>
        </p:spPr>
        <p:txBody>
          <a:bodyPr spcFirstLastPara="1" wrap="square" lIns="438900" tIns="219450" rIns="438900" bIns="2194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3467100" y="13952538"/>
            <a:ext cx="37307839" cy="7200900"/>
          </a:xfrm>
          <a:prstGeom prst="rect">
            <a:avLst/>
          </a:prstGeom>
          <a:noFill/>
          <a:ln>
            <a:noFill/>
          </a:ln>
        </p:spPr>
        <p:txBody>
          <a:bodyPr spcFirstLastPara="1" wrap="square" lIns="438900" tIns="219450" rIns="438900" bIns="21945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65" name="Google Shape;65;p10"/>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6700"/>
              <a:buFont typeface="Arial"/>
              <a:buNone/>
              <a:defRPr sz="67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3925" y="1317625"/>
            <a:ext cx="39503351" cy="54864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193925" y="7680325"/>
            <a:ext cx="39503351" cy="21724937"/>
          </a:xfrm>
          <a:prstGeom prst="rect">
            <a:avLst/>
          </a:prstGeom>
          <a:noFill/>
          <a:ln>
            <a:noFill/>
          </a:ln>
        </p:spPr>
        <p:txBody>
          <a:bodyPr spcFirstLastPara="1" wrap="square" lIns="438900" tIns="219450" rIns="438900" bIns="219450" anchor="t" anchorCtr="0">
            <a:no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2193925" y="29976763"/>
            <a:ext cx="10242550" cy="2286000"/>
          </a:xfrm>
          <a:prstGeom prst="rect">
            <a:avLst/>
          </a:prstGeom>
          <a:noFill/>
          <a:ln>
            <a:noFill/>
          </a:ln>
        </p:spPr>
        <p:txBody>
          <a:bodyPr spcFirstLastPara="1" wrap="square" lIns="438900" tIns="219450" rIns="438900" bIns="219450" anchor="t" anchorCtr="0">
            <a:noAutofit/>
          </a:bodyPr>
          <a:lstStyle>
            <a:lvl1pPr marR="0" lvl="0"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14995525" y="29976763"/>
            <a:ext cx="13900150" cy="2286000"/>
          </a:xfrm>
          <a:prstGeom prst="rect">
            <a:avLst/>
          </a:prstGeom>
          <a:noFill/>
          <a:ln>
            <a:noFill/>
          </a:ln>
        </p:spPr>
        <p:txBody>
          <a:bodyPr spcFirstLastPara="1" wrap="square" lIns="438900" tIns="219450" rIns="438900" bIns="219450" anchor="t" anchorCtr="0">
            <a:noAutofit/>
          </a:bodyPr>
          <a:lstStyle>
            <a:lvl1pPr marR="0" lvl="0"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31454725" y="29976763"/>
            <a:ext cx="10242550" cy="2286000"/>
          </a:xfrm>
          <a:prstGeom prst="rect">
            <a:avLst/>
          </a:prstGeom>
          <a:noFill/>
          <a:ln>
            <a:noFill/>
          </a:ln>
        </p:spPr>
        <p:txBody>
          <a:bodyPr spcFirstLastPara="1" wrap="square" lIns="438900" tIns="219450" rIns="438900" bIns="219450" anchor="t" anchorCtr="0">
            <a:noAutofit/>
          </a:bodyPr>
          <a:lstStyle>
            <a:lvl1pPr marL="0" marR="0" lvl="0"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hartli@mail.gvsu.edu"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B4BC3"/>
            </a:gs>
            <a:gs pos="100000">
              <a:srgbClr val="282864"/>
            </a:gs>
          </a:gsLst>
          <a:lin ang="5400012" scaled="0"/>
        </a:gradFill>
        <a:effectLst/>
      </p:bgPr>
    </p:bg>
    <p:spTree>
      <p:nvGrpSpPr>
        <p:cNvPr id="1" name="Shape 83"/>
        <p:cNvGrpSpPr/>
        <p:nvPr/>
      </p:nvGrpSpPr>
      <p:grpSpPr>
        <a:xfrm>
          <a:off x="0" y="0"/>
          <a:ext cx="0" cy="0"/>
          <a:chOff x="0" y="0"/>
          <a:chExt cx="0" cy="0"/>
        </a:xfrm>
      </p:grpSpPr>
      <p:sp>
        <p:nvSpPr>
          <p:cNvPr id="84" name="Google Shape;84;p13"/>
          <p:cNvSpPr txBox="1"/>
          <p:nvPr/>
        </p:nvSpPr>
        <p:spPr>
          <a:xfrm>
            <a:off x="2400300" y="622400"/>
            <a:ext cx="38900100" cy="3263700"/>
          </a:xfrm>
          <a:prstGeom prst="rect">
            <a:avLst/>
          </a:prstGeom>
          <a:gradFill>
            <a:gsLst>
              <a:gs pos="0">
                <a:srgbClr val="BFBFBF"/>
              </a:gs>
              <a:gs pos="100000">
                <a:srgbClr val="737373"/>
              </a:gs>
            </a:gsLst>
            <a:lin ang="5400012"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600" b="0" i="0" u="none">
              <a:solidFill>
                <a:schemeClr val="dk1"/>
              </a:solidFill>
              <a:latin typeface="Arial"/>
              <a:ea typeface="Arial"/>
              <a:cs typeface="Arial"/>
              <a:sym typeface="Arial"/>
            </a:endParaRPr>
          </a:p>
        </p:txBody>
      </p:sp>
      <p:sp>
        <p:nvSpPr>
          <p:cNvPr id="85" name="Google Shape;85;p13"/>
          <p:cNvSpPr txBox="1"/>
          <p:nvPr/>
        </p:nvSpPr>
        <p:spPr>
          <a:xfrm>
            <a:off x="-419100" y="638775"/>
            <a:ext cx="44729400" cy="326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500"/>
              </a:spcBef>
              <a:spcAft>
                <a:spcPts val="1200"/>
              </a:spcAft>
              <a:buClr>
                <a:schemeClr val="dk1"/>
              </a:buClr>
              <a:buSzPts val="1100"/>
              <a:buFont typeface="Arial"/>
              <a:buNone/>
            </a:pPr>
            <a:r>
              <a:rPr lang="en-US" sz="6000" b="1" dirty="0">
                <a:solidFill>
                  <a:schemeClr val="dk1"/>
                </a:solidFill>
              </a:rPr>
              <a:t>The Effect of Mindfulness Meditation on Life Satisfaction and Self-Esteem</a:t>
            </a:r>
            <a:br>
              <a:rPr lang="en-US" sz="7200" b="1" i="0" u="none" dirty="0">
                <a:solidFill>
                  <a:schemeClr val="dk2"/>
                </a:solidFill>
                <a:latin typeface="Arial"/>
                <a:ea typeface="Arial"/>
                <a:cs typeface="Arial"/>
                <a:sym typeface="Arial"/>
              </a:rPr>
            </a:br>
            <a:r>
              <a:rPr lang="en-US" sz="5400" b="1" dirty="0">
                <a:solidFill>
                  <a:schemeClr val="dk2"/>
                </a:solidFill>
              </a:rPr>
              <a:t>Liam Hart</a:t>
            </a:r>
            <a:r>
              <a:rPr lang="en-US" sz="5400" b="1" i="0" u="none" dirty="0">
                <a:solidFill>
                  <a:schemeClr val="dk2"/>
                </a:solidFill>
                <a:latin typeface="Arial"/>
                <a:ea typeface="Arial"/>
                <a:cs typeface="Arial"/>
                <a:sym typeface="Arial"/>
              </a:rPr>
              <a:t> </a:t>
            </a:r>
            <a:r>
              <a:rPr lang="en-US" sz="5400" b="1" dirty="0">
                <a:solidFill>
                  <a:schemeClr val="dk2"/>
                </a:solidFill>
              </a:rPr>
              <a:t>   Department of Psychology </a:t>
            </a:r>
            <a:r>
              <a:rPr lang="en-US" sz="5400" b="1" i="0" u="none" dirty="0">
                <a:solidFill>
                  <a:schemeClr val="dk2"/>
                </a:solidFill>
                <a:latin typeface="Arial"/>
                <a:ea typeface="Arial"/>
                <a:cs typeface="Arial"/>
                <a:sym typeface="Arial"/>
              </a:rPr>
              <a:t>	 Grand Valley State University</a:t>
            </a:r>
            <a:r>
              <a:rPr lang="en-US" sz="6000" b="1" i="0" u="none" dirty="0">
                <a:solidFill>
                  <a:schemeClr val="dk2"/>
                </a:solidFill>
                <a:latin typeface="Arial"/>
                <a:ea typeface="Arial"/>
                <a:cs typeface="Arial"/>
                <a:sym typeface="Arial"/>
              </a:rPr>
              <a:t>	</a:t>
            </a:r>
            <a:endParaRPr dirty="0"/>
          </a:p>
        </p:txBody>
      </p:sp>
      <p:sp>
        <p:nvSpPr>
          <p:cNvPr id="86" name="Google Shape;86;p13"/>
          <p:cNvSpPr txBox="1"/>
          <p:nvPr/>
        </p:nvSpPr>
        <p:spPr>
          <a:xfrm>
            <a:off x="2419350" y="4876800"/>
            <a:ext cx="12344400" cy="63407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600" b="0" i="0" u="none">
              <a:solidFill>
                <a:schemeClr val="dk1"/>
              </a:solidFill>
              <a:latin typeface="Arial"/>
              <a:ea typeface="Arial"/>
              <a:cs typeface="Arial"/>
              <a:sym typeface="Arial"/>
            </a:endParaRPr>
          </a:p>
        </p:txBody>
      </p:sp>
      <p:sp>
        <p:nvSpPr>
          <p:cNvPr id="87" name="Google Shape;87;p13"/>
          <p:cNvSpPr txBox="1"/>
          <p:nvPr/>
        </p:nvSpPr>
        <p:spPr>
          <a:xfrm>
            <a:off x="2998369" y="5880400"/>
            <a:ext cx="11186363" cy="5297300"/>
          </a:xfrm>
          <a:prstGeom prst="rect">
            <a:avLst/>
          </a:prstGeom>
          <a:noFill/>
          <a:ln>
            <a:noFill/>
          </a:ln>
        </p:spPr>
        <p:txBody>
          <a:bodyPr spcFirstLastPara="1" wrap="square" lIns="91425" tIns="45700" rIns="91425" bIns="45700" anchor="t" anchorCtr="0">
            <a:noAutofit/>
          </a:bodyPr>
          <a:lstStyle/>
          <a:p>
            <a:pPr marL="22225" marR="0" lvl="0" algn="l" rtl="0">
              <a:lnSpc>
                <a:spcPct val="100000"/>
              </a:lnSpc>
              <a:spcBef>
                <a:spcPts val="1200"/>
              </a:spcBef>
              <a:spcAft>
                <a:spcPts val="0"/>
              </a:spcAft>
              <a:buClr>
                <a:schemeClr val="dk1"/>
              </a:buClr>
              <a:buSzPts val="2400"/>
              <a:buFont typeface="Arial"/>
              <a:buNone/>
            </a:pPr>
            <a:r>
              <a:rPr lang="en-US" sz="2400" dirty="0">
                <a:solidFill>
                  <a:schemeClr val="dk1"/>
                </a:solidFill>
              </a:rPr>
              <a:t>Mindfulness meditation has seen a surge in popularity in recent years as a simple practice to improve mental health. As a result, there is an increasing amount of research studies being conducted to determine the actual psychological effects of mindfulness.</a:t>
            </a:r>
            <a:endParaRPr sz="2400" dirty="0">
              <a:solidFill>
                <a:schemeClr val="dk1"/>
              </a:solidFill>
            </a:endParaRPr>
          </a:p>
          <a:p>
            <a:pPr marL="22225" lvl="0" algn="l" rtl="0">
              <a:spcBef>
                <a:spcPts val="1200"/>
              </a:spcBef>
              <a:spcAft>
                <a:spcPts val="0"/>
              </a:spcAft>
              <a:buClr>
                <a:schemeClr val="dk1"/>
              </a:buClr>
              <a:buSzPts val="2400"/>
              <a:buFont typeface="Arial"/>
              <a:buNone/>
            </a:pPr>
            <a:r>
              <a:rPr lang="en-US" sz="2400" dirty="0">
                <a:solidFill>
                  <a:schemeClr val="dk1"/>
                </a:solidFill>
              </a:rPr>
              <a:t>Mindfulness meditation has many advantages over other interventions. It is cost-effective, simple to practice, and convenient; it can be practiced at virtually any time and place. The purpose of meditation is to train a specific type of attention and way of thinking, called mindfulness. </a:t>
            </a:r>
            <a:endParaRPr sz="2400" dirty="0">
              <a:solidFill>
                <a:schemeClr val="dk1"/>
              </a:solidFill>
            </a:endParaRPr>
          </a:p>
          <a:p>
            <a:pPr marL="22225" lvl="0" algn="l" rtl="0">
              <a:spcBef>
                <a:spcPts val="1200"/>
              </a:spcBef>
              <a:spcAft>
                <a:spcPts val="0"/>
              </a:spcAft>
              <a:buClr>
                <a:schemeClr val="dk1"/>
              </a:buClr>
              <a:buSzPts val="2400"/>
              <a:buFont typeface="Arial"/>
              <a:buNone/>
            </a:pPr>
            <a:r>
              <a:rPr lang="en-US" sz="2400" dirty="0">
                <a:solidFill>
                  <a:schemeClr val="dk1"/>
                </a:solidFill>
              </a:rPr>
              <a:t>Older adults have the highest rates of health care needs of any age group. Consequently, many are prescribed a large amount of pharmaceutical drugs which has only increased over time. Mindfulness meditation offers a non-pharmacological approach to treating psychological negative affect older adults.</a:t>
            </a:r>
            <a:endParaRPr sz="2400" dirty="0">
              <a:solidFill>
                <a:schemeClr val="dk1"/>
              </a:solidFill>
            </a:endParaRPr>
          </a:p>
          <a:p>
            <a:pPr marL="0" lvl="0" indent="457200" algn="l" rtl="0">
              <a:spcBef>
                <a:spcPts val="0"/>
              </a:spcBef>
              <a:spcAft>
                <a:spcPts val="0"/>
              </a:spcAft>
              <a:buClr>
                <a:schemeClr val="dk1"/>
              </a:buClr>
              <a:buSzPts val="2400"/>
              <a:buFont typeface="Arial"/>
              <a:buNone/>
            </a:pPr>
            <a:endParaRPr sz="2200" dirty="0">
              <a:solidFill>
                <a:schemeClr val="dk1"/>
              </a:solidFill>
            </a:endParaRPr>
          </a:p>
        </p:txBody>
      </p:sp>
      <p:sp>
        <p:nvSpPr>
          <p:cNvPr id="88" name="Google Shape;88;p13"/>
          <p:cNvSpPr txBox="1"/>
          <p:nvPr/>
        </p:nvSpPr>
        <p:spPr>
          <a:xfrm>
            <a:off x="7162800" y="5238600"/>
            <a:ext cx="2857500" cy="476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1" i="0" u="sng" dirty="0">
                <a:solidFill>
                  <a:schemeClr val="dk2"/>
                </a:solidFill>
                <a:latin typeface="Arial"/>
                <a:ea typeface="Arial"/>
                <a:cs typeface="Arial"/>
                <a:sym typeface="Arial"/>
              </a:rPr>
              <a:t>Introduction</a:t>
            </a:r>
            <a:endParaRPr sz="2800" dirty="0"/>
          </a:p>
        </p:txBody>
      </p:sp>
      <p:sp>
        <p:nvSpPr>
          <p:cNvPr id="89" name="Google Shape;89;p13"/>
          <p:cNvSpPr txBox="1"/>
          <p:nvPr/>
        </p:nvSpPr>
        <p:spPr>
          <a:xfrm>
            <a:off x="15941040" y="4876800"/>
            <a:ext cx="12344400" cy="2598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
        <p:nvSpPr>
          <p:cNvPr id="91" name="Google Shape;91;p13"/>
          <p:cNvSpPr txBox="1"/>
          <p:nvPr/>
        </p:nvSpPr>
        <p:spPr>
          <a:xfrm>
            <a:off x="29415824" y="28755474"/>
            <a:ext cx="12344400" cy="218172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600" b="0" i="0" u="none">
              <a:solidFill>
                <a:schemeClr val="dk1"/>
              </a:solidFill>
              <a:latin typeface="Arial"/>
              <a:ea typeface="Arial"/>
              <a:cs typeface="Arial"/>
              <a:sym typeface="Arial"/>
            </a:endParaRPr>
          </a:p>
        </p:txBody>
      </p:sp>
      <p:sp>
        <p:nvSpPr>
          <p:cNvPr id="92" name="Google Shape;92;p13"/>
          <p:cNvSpPr txBox="1"/>
          <p:nvPr/>
        </p:nvSpPr>
        <p:spPr>
          <a:xfrm>
            <a:off x="30158774" y="30266465"/>
            <a:ext cx="10858500" cy="3982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a:solidFill>
                  <a:schemeClr val="dk1"/>
                </a:solidFill>
              </a:rPr>
              <a:t>Liam Hart - </a:t>
            </a:r>
            <a:r>
              <a:rPr lang="en-US" sz="2000" b="1" i="0" u="none" dirty="0">
                <a:solidFill>
                  <a:schemeClr val="dk1"/>
                </a:solidFill>
                <a:latin typeface="Arial"/>
                <a:ea typeface="Arial"/>
                <a:cs typeface="Arial"/>
                <a:sym typeface="Arial"/>
                <a:hlinkClick r:id="rId3"/>
              </a:rPr>
              <a:t>hartli@mail.gvsu.edu</a:t>
            </a:r>
            <a:r>
              <a:rPr lang="en-US" sz="2000" b="1" i="0" u="none" dirty="0">
                <a:solidFill>
                  <a:schemeClr val="dk1"/>
                </a:solidFill>
                <a:latin typeface="Arial"/>
                <a:ea typeface="Arial"/>
                <a:cs typeface="Arial"/>
                <a:sym typeface="Arial"/>
              </a:rPr>
              <a:t> email me with any questions or for references</a:t>
            </a:r>
            <a:endParaRPr dirty="0"/>
          </a:p>
        </p:txBody>
      </p:sp>
      <p:grpSp>
        <p:nvGrpSpPr>
          <p:cNvPr id="93" name="Google Shape;93;p13"/>
          <p:cNvGrpSpPr/>
          <p:nvPr/>
        </p:nvGrpSpPr>
        <p:grpSpPr>
          <a:xfrm>
            <a:off x="33201890" y="29171697"/>
            <a:ext cx="4772269" cy="843658"/>
            <a:chOff x="21768" y="19239"/>
            <a:chExt cx="2931" cy="483"/>
          </a:xfrm>
        </p:grpSpPr>
        <p:sp>
          <p:nvSpPr>
            <p:cNvPr id="94" name="Google Shape;94;p13"/>
            <p:cNvSpPr txBox="1"/>
            <p:nvPr/>
          </p:nvSpPr>
          <p:spPr>
            <a:xfrm>
              <a:off x="21960" y="19239"/>
              <a:ext cx="2547" cy="483"/>
            </a:xfrm>
            <a:prstGeom prst="rect">
              <a:avLst/>
            </a:prstGeom>
            <a:gradFill>
              <a:gsLst>
                <a:gs pos="0">
                  <a:srgbClr val="D3ECF9"/>
                </a:gs>
                <a:gs pos="50000">
                  <a:schemeClr val="lt1"/>
                </a:gs>
                <a:gs pos="100000">
                  <a:srgbClr val="D3ECF9"/>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600" b="0" i="0" u="none">
                <a:solidFill>
                  <a:schemeClr val="dk1"/>
                </a:solidFill>
                <a:latin typeface="Arial"/>
                <a:ea typeface="Arial"/>
                <a:cs typeface="Arial"/>
                <a:sym typeface="Arial"/>
              </a:endParaRPr>
            </a:p>
          </p:txBody>
        </p:sp>
        <p:sp>
          <p:nvSpPr>
            <p:cNvPr id="95" name="Google Shape;95;p13"/>
            <p:cNvSpPr txBox="1"/>
            <p:nvPr/>
          </p:nvSpPr>
          <p:spPr>
            <a:xfrm>
              <a:off x="21768" y="19296"/>
              <a:ext cx="2931" cy="33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400"/>
                <a:buFont typeface="Arial"/>
                <a:buNone/>
              </a:pPr>
              <a:r>
                <a:rPr lang="en-US" sz="2400" b="1" i="0" u="sng">
                  <a:solidFill>
                    <a:schemeClr val="dk2"/>
                  </a:solidFill>
                  <a:latin typeface="Arial"/>
                  <a:ea typeface="Arial"/>
                  <a:cs typeface="Arial"/>
                  <a:sym typeface="Arial"/>
                </a:rPr>
                <a:t>Contact Information</a:t>
              </a:r>
              <a:endParaRPr/>
            </a:p>
          </p:txBody>
        </p:sp>
      </p:grpSp>
      <p:sp>
        <p:nvSpPr>
          <p:cNvPr id="96" name="Google Shape;96;p13"/>
          <p:cNvSpPr txBox="1"/>
          <p:nvPr/>
        </p:nvSpPr>
        <p:spPr>
          <a:xfrm>
            <a:off x="2419350" y="11811000"/>
            <a:ext cx="12344400" cy="191262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400"/>
              <a:buFont typeface="Arial"/>
              <a:buNone/>
            </a:pPr>
            <a:endParaRPr>
              <a:solidFill>
                <a:schemeClr val="dk1"/>
              </a:solidFill>
            </a:endParaRPr>
          </a:p>
        </p:txBody>
      </p:sp>
      <p:sp>
        <p:nvSpPr>
          <p:cNvPr id="97" name="Google Shape;97;p13"/>
          <p:cNvSpPr txBox="1"/>
          <p:nvPr/>
        </p:nvSpPr>
        <p:spPr>
          <a:xfrm>
            <a:off x="3162300" y="13010286"/>
            <a:ext cx="10858500" cy="55344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chemeClr val="dk1"/>
              </a:buClr>
              <a:buSzPts val="2400"/>
              <a:buChar char="●"/>
            </a:pPr>
            <a:r>
              <a:rPr lang="en-US" sz="2400" dirty="0">
                <a:solidFill>
                  <a:schemeClr val="dk1"/>
                </a:solidFill>
              </a:rPr>
              <a:t>Mindfulness is a way of thinking</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Originates from the teachings of Buddha and Eastern culture</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Deﬁned as the awareness that arises through intentionally attending to one’s moment-to-moment experience in a nonjudgmental and accepting way (Shapiro et al. 2008)</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An enhanced attention and awareness of the present moment (Brown &amp; Ryan 2004)</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Meditation is the practice of cultivating mindfulness</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Simply noticing both internal and external sensations without judgement, openly noticing what is there</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Mindfulness-based programs for stress reduction and cognitive therapy are often used in research studies and for clinical applications</a:t>
            </a:r>
            <a:endParaRPr sz="2400" dirty="0">
              <a:solidFill>
                <a:schemeClr val="dk1"/>
              </a:solidFill>
            </a:endParaRPr>
          </a:p>
          <a:p>
            <a:pPr marL="914400" lvl="0" indent="0" algn="l" rtl="0">
              <a:spcBef>
                <a:spcPts val="1000"/>
              </a:spcBef>
              <a:spcAft>
                <a:spcPts val="0"/>
              </a:spcAft>
              <a:buNone/>
            </a:pPr>
            <a:endParaRPr sz="2400" dirty="0">
              <a:solidFill>
                <a:schemeClr val="dk1"/>
              </a:solidFill>
            </a:endParaRPr>
          </a:p>
        </p:txBody>
      </p:sp>
      <p:sp>
        <p:nvSpPr>
          <p:cNvPr id="98" name="Google Shape;98;p13"/>
          <p:cNvSpPr txBox="1"/>
          <p:nvPr/>
        </p:nvSpPr>
        <p:spPr>
          <a:xfrm>
            <a:off x="29415824" y="4876800"/>
            <a:ext cx="12344400" cy="1249241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600" b="0" i="0" u="none">
              <a:solidFill>
                <a:schemeClr val="dk1"/>
              </a:solidFill>
              <a:latin typeface="Arial"/>
              <a:ea typeface="Arial"/>
              <a:cs typeface="Arial"/>
              <a:sym typeface="Arial"/>
            </a:endParaRPr>
          </a:p>
        </p:txBody>
      </p:sp>
      <p:sp>
        <p:nvSpPr>
          <p:cNvPr id="99" name="Google Shape;99;p13"/>
          <p:cNvSpPr txBox="1"/>
          <p:nvPr/>
        </p:nvSpPr>
        <p:spPr>
          <a:xfrm>
            <a:off x="30158774" y="6341699"/>
            <a:ext cx="10858500" cy="105135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dirty="0">
                <a:solidFill>
                  <a:schemeClr val="dk1"/>
                </a:solidFill>
              </a:rPr>
              <a:t>Rationale</a:t>
            </a:r>
            <a:endParaRPr sz="2400" b="1" dirty="0">
              <a:solidFill>
                <a:schemeClr val="dk1"/>
              </a:solidFill>
            </a:endParaRP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Limited studies on the effect of meditation in an aged population</a:t>
            </a:r>
            <a:endParaRPr sz="2400" dirty="0">
              <a:solidFill>
                <a:schemeClr val="dk1"/>
              </a:solidFill>
            </a:endParaRP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Less intensive and more accessible to retirement home residents than MBSR and MBCT</a:t>
            </a:r>
          </a:p>
          <a:p>
            <a:pPr marL="76200" marR="0" lvl="0" algn="l" rtl="0">
              <a:lnSpc>
                <a:spcPct val="100000"/>
              </a:lnSpc>
              <a:spcBef>
                <a:spcPts val="1200"/>
              </a:spcBef>
              <a:spcAft>
                <a:spcPts val="0"/>
              </a:spcAft>
              <a:buClr>
                <a:schemeClr val="dk1"/>
              </a:buClr>
              <a:buSzPts val="2400"/>
            </a:pPr>
            <a:r>
              <a:rPr lang="en-US" sz="2400" b="1" dirty="0">
                <a:solidFill>
                  <a:schemeClr val="dk1"/>
                </a:solidFill>
              </a:rPr>
              <a:t>Participants: </a:t>
            </a:r>
            <a:r>
              <a:rPr lang="en-US" sz="2400" dirty="0">
                <a:solidFill>
                  <a:schemeClr val="dk1"/>
                </a:solidFill>
              </a:rPr>
              <a:t>Residents at Lincoln Square Independent Living Center</a:t>
            </a:r>
          </a:p>
          <a:p>
            <a:pPr marL="76200" marR="0" lvl="0" algn="l" rtl="0">
              <a:lnSpc>
                <a:spcPct val="100000"/>
              </a:lnSpc>
              <a:spcBef>
                <a:spcPts val="1200"/>
              </a:spcBef>
              <a:spcAft>
                <a:spcPts val="0"/>
              </a:spcAft>
              <a:buClr>
                <a:schemeClr val="dk1"/>
              </a:buClr>
              <a:buSzPts val="2400"/>
            </a:pPr>
            <a:r>
              <a:rPr lang="en-US" sz="2400" b="1" dirty="0">
                <a:solidFill>
                  <a:schemeClr val="dk1"/>
                </a:solidFill>
              </a:rPr>
              <a:t>Pre-test</a:t>
            </a:r>
            <a:endParaRPr sz="2400" b="1" dirty="0">
              <a:solidFill>
                <a:schemeClr val="dk1"/>
              </a:solidFill>
            </a:endParaRP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Satisfaction With Life Scale (SWLS) </a:t>
            </a: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Rosenberg Self-Esteem Scale (RSES) </a:t>
            </a: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Mini-Mental Status Exam (MMSE): Participants with similar scores on the MMSE will be paired then randomly assigned to the experimental or control group</a:t>
            </a:r>
          </a:p>
          <a:p>
            <a:pPr marL="76200" marR="0" lvl="0" algn="l" rtl="0">
              <a:lnSpc>
                <a:spcPct val="100000"/>
              </a:lnSpc>
              <a:spcBef>
                <a:spcPts val="1200"/>
              </a:spcBef>
              <a:spcAft>
                <a:spcPts val="0"/>
              </a:spcAft>
              <a:buClr>
                <a:schemeClr val="dk1"/>
              </a:buClr>
              <a:buSzPts val="2400"/>
            </a:pPr>
            <a:r>
              <a:rPr lang="en-US" sz="2400" b="1" dirty="0">
                <a:solidFill>
                  <a:schemeClr val="dk1"/>
                </a:solidFill>
              </a:rPr>
              <a:t>Intervention</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Experimental group meets for 8 weeks with 3 weekly session consisting of a 10-minute guided meditation</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Daily meditation will be encouraged </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Control group will be told they are on a waitlist to receive the intervention at a later date</a:t>
            </a:r>
          </a:p>
          <a:p>
            <a:pPr marL="76200" lvl="0" algn="l" rtl="0">
              <a:spcBef>
                <a:spcPts val="1200"/>
              </a:spcBef>
              <a:spcAft>
                <a:spcPts val="0"/>
              </a:spcAft>
              <a:buClr>
                <a:schemeClr val="dk1"/>
              </a:buClr>
              <a:buSzPts val="2400"/>
            </a:pPr>
            <a:r>
              <a:rPr lang="en-US" sz="2400" b="1" dirty="0">
                <a:solidFill>
                  <a:schemeClr val="dk1"/>
                </a:solidFill>
              </a:rPr>
              <a:t>Post-test</a:t>
            </a:r>
            <a:endParaRPr sz="2400" b="1" dirty="0">
              <a:solidFill>
                <a:schemeClr val="dk1"/>
              </a:solidFill>
            </a:endParaRP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Life satisfaction and self-esteem will be measured again at the end of the intervention with the SWLS and RSES</a:t>
            </a:r>
            <a:endParaRPr sz="2400" dirty="0">
              <a:solidFill>
                <a:schemeClr val="dk1"/>
              </a:solidFill>
            </a:endParaRP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Intervention group responses on pre- and post-tests will be compared to examine for significant changes in life-satisfaction and self-esteem</a:t>
            </a:r>
            <a:endParaRPr sz="2400" dirty="0">
              <a:solidFill>
                <a:schemeClr val="dk1"/>
              </a:solidFill>
            </a:endParaRPr>
          </a:p>
          <a:p>
            <a:pPr marL="457200" marR="0" lvl="0" indent="-381000" algn="l" rtl="0">
              <a:lnSpc>
                <a:spcPct val="100000"/>
              </a:lnSpc>
              <a:spcBef>
                <a:spcPts val="600"/>
              </a:spcBef>
              <a:spcAft>
                <a:spcPts val="0"/>
              </a:spcAft>
              <a:buClr>
                <a:schemeClr val="dk1"/>
              </a:buClr>
              <a:buSzPts val="2400"/>
              <a:buChar char="●"/>
            </a:pPr>
            <a:r>
              <a:rPr lang="en-US" sz="2400" dirty="0">
                <a:solidFill>
                  <a:schemeClr val="dk1"/>
                </a:solidFill>
              </a:rPr>
              <a:t>Score differences will also be compared from the intervention group to the control group to assess the effectiveness of meditation as an intervention</a:t>
            </a:r>
            <a:endParaRPr sz="2400" dirty="0">
              <a:solidFill>
                <a:schemeClr val="dk1"/>
              </a:solidFill>
            </a:endParaRPr>
          </a:p>
        </p:txBody>
      </p:sp>
      <p:sp>
        <p:nvSpPr>
          <p:cNvPr id="104" name="Google Shape;104;p13"/>
          <p:cNvSpPr txBox="1"/>
          <p:nvPr/>
        </p:nvSpPr>
        <p:spPr>
          <a:xfrm>
            <a:off x="3162300" y="12213825"/>
            <a:ext cx="10858500" cy="53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1" u="sng" dirty="0">
                <a:solidFill>
                  <a:schemeClr val="dk2"/>
                </a:solidFill>
              </a:rPr>
              <a:t>What is Mindfulness?</a:t>
            </a:r>
            <a:endParaRPr sz="2800" dirty="0"/>
          </a:p>
        </p:txBody>
      </p:sp>
      <p:sp>
        <p:nvSpPr>
          <p:cNvPr id="105" name="Google Shape;105;p13"/>
          <p:cNvSpPr txBox="1"/>
          <p:nvPr/>
        </p:nvSpPr>
        <p:spPr>
          <a:xfrm>
            <a:off x="17891790" y="5448300"/>
            <a:ext cx="84429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Arial"/>
              <a:buNone/>
            </a:pPr>
            <a:r>
              <a:rPr lang="en-US" sz="2800" b="1" u="sng">
                <a:solidFill>
                  <a:schemeClr val="dk1"/>
                </a:solidFill>
              </a:rPr>
              <a:t>Benefits of Mindfulness Meditation</a:t>
            </a:r>
            <a:endParaRPr sz="2800"/>
          </a:p>
        </p:txBody>
      </p:sp>
      <p:sp>
        <p:nvSpPr>
          <p:cNvPr id="106" name="Google Shape;106;p13"/>
          <p:cNvSpPr txBox="1"/>
          <p:nvPr/>
        </p:nvSpPr>
        <p:spPr>
          <a:xfrm>
            <a:off x="30050324" y="5448300"/>
            <a:ext cx="11075400" cy="89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400"/>
              <a:buFont typeface="Arial"/>
              <a:buNone/>
            </a:pPr>
            <a:r>
              <a:rPr lang="en-US" sz="2800" b="1" u="sng">
                <a:solidFill>
                  <a:schemeClr val="dk1"/>
                </a:solidFill>
              </a:rPr>
              <a:t>Proposed Study: The Effect of Mindfulness Meditation on Life Satisfaction and Self-Esteem in Retirement Home Residents</a:t>
            </a:r>
            <a:endParaRPr sz="2800" b="1" u="sng">
              <a:solidFill>
                <a:schemeClr val="dk1"/>
              </a:solidFill>
            </a:endParaRPr>
          </a:p>
          <a:p>
            <a:pPr marL="0" marR="0" lvl="0" indent="0" algn="ctr" rtl="0">
              <a:lnSpc>
                <a:spcPct val="100000"/>
              </a:lnSpc>
              <a:spcBef>
                <a:spcPts val="0"/>
              </a:spcBef>
              <a:spcAft>
                <a:spcPts val="0"/>
              </a:spcAft>
              <a:buClr>
                <a:schemeClr val="dk2"/>
              </a:buClr>
              <a:buSzPts val="2800"/>
              <a:buFont typeface="Arial"/>
              <a:buNone/>
            </a:pPr>
            <a:endParaRPr sz="2800" b="1" u="sng">
              <a:solidFill>
                <a:schemeClr val="dk2"/>
              </a:solidFill>
            </a:endParaRPr>
          </a:p>
        </p:txBody>
      </p:sp>
      <p:sp>
        <p:nvSpPr>
          <p:cNvPr id="107" name="Google Shape;107;p13"/>
          <p:cNvSpPr txBox="1"/>
          <p:nvPr/>
        </p:nvSpPr>
        <p:spPr>
          <a:xfrm>
            <a:off x="3162300" y="22174200"/>
            <a:ext cx="10858500" cy="53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1" u="sng">
                <a:solidFill>
                  <a:schemeClr val="dk2"/>
                </a:solidFill>
              </a:rPr>
              <a:t>Mindfulness-Based Programs</a:t>
            </a:r>
            <a:endParaRPr sz="2800"/>
          </a:p>
        </p:txBody>
      </p:sp>
      <p:sp>
        <p:nvSpPr>
          <p:cNvPr id="108" name="Google Shape;108;p13"/>
          <p:cNvSpPr txBox="1"/>
          <p:nvPr/>
        </p:nvSpPr>
        <p:spPr>
          <a:xfrm>
            <a:off x="3593400" y="22707600"/>
            <a:ext cx="9996300" cy="75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dirty="0"/>
              <a:t>Mindfulness-Based Stress Reduction (MBSR)</a:t>
            </a:r>
            <a:endParaRPr sz="2600" b="1" dirty="0"/>
          </a:p>
          <a:p>
            <a:pPr marL="457200" lvl="0" indent="-381000" algn="l" rtl="0">
              <a:spcBef>
                <a:spcPts val="1000"/>
              </a:spcBef>
              <a:spcAft>
                <a:spcPts val="0"/>
              </a:spcAft>
              <a:buSzPts val="2400"/>
              <a:buChar char="●"/>
            </a:pPr>
            <a:r>
              <a:rPr lang="en-US" sz="2400" dirty="0"/>
              <a:t>8 weeks of weekly 2.5 hour mindfulness training sessions with one 6-hour retreat</a:t>
            </a:r>
            <a:endParaRPr sz="2400" dirty="0"/>
          </a:p>
          <a:p>
            <a:pPr marL="457200" lvl="0" indent="-381000" algn="l" rtl="0">
              <a:spcBef>
                <a:spcPts val="1000"/>
              </a:spcBef>
              <a:spcAft>
                <a:spcPts val="0"/>
              </a:spcAft>
              <a:buSzPts val="2400"/>
              <a:buChar char="●"/>
            </a:pPr>
            <a:r>
              <a:rPr lang="en-US" sz="2400" dirty="0"/>
              <a:t>Sessions include body scan, meditation, and yoga</a:t>
            </a:r>
            <a:endParaRPr sz="2400" dirty="0"/>
          </a:p>
          <a:p>
            <a:pPr marL="457200" lvl="0" indent="-381000" algn="l" rtl="0">
              <a:spcBef>
                <a:spcPts val="1000"/>
              </a:spcBef>
              <a:spcAft>
                <a:spcPts val="0"/>
              </a:spcAft>
              <a:buSzPts val="2400"/>
              <a:buChar char="●"/>
            </a:pPr>
            <a:r>
              <a:rPr lang="en-US" sz="2400" dirty="0"/>
              <a:t>Moderately effective at reducing depression, stress, anxiety and pain (Khoury et al. 2015)</a:t>
            </a:r>
            <a:endParaRPr sz="2400" dirty="0"/>
          </a:p>
          <a:p>
            <a:pPr marL="0" lvl="0" indent="0" algn="l" rtl="0">
              <a:spcBef>
                <a:spcPts val="1000"/>
              </a:spcBef>
              <a:spcAft>
                <a:spcPts val="0"/>
              </a:spcAft>
              <a:buNone/>
            </a:pPr>
            <a:r>
              <a:rPr lang="en-US" sz="2600" b="1" dirty="0"/>
              <a:t>Mindfulness-Based Cognitive Therapy (MBCT)</a:t>
            </a:r>
            <a:endParaRPr sz="2600" b="1" dirty="0"/>
          </a:p>
          <a:p>
            <a:pPr marL="457200" lvl="0" indent="-381000" algn="l" rtl="0">
              <a:spcBef>
                <a:spcPts val="1000"/>
              </a:spcBef>
              <a:spcAft>
                <a:spcPts val="0"/>
              </a:spcAft>
              <a:buSzPts val="2400"/>
              <a:buChar char="●"/>
            </a:pPr>
            <a:r>
              <a:rPr lang="en-US" sz="2400" dirty="0">
                <a:solidFill>
                  <a:schemeClr val="dk1"/>
                </a:solidFill>
              </a:rPr>
              <a:t>8 weeks of weekly 2.5 hour mindfulness training sessions with one 6-hour retreat</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Sessions include cognitive behavioral therapy and mindfulness practices</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Effective at treating for anxiety (</a:t>
            </a:r>
            <a:r>
              <a:rPr lang="en-US" sz="2400" dirty="0" err="1">
                <a:solidFill>
                  <a:schemeClr val="dk1"/>
                </a:solidFill>
              </a:rPr>
              <a:t>Helmes</a:t>
            </a:r>
            <a:r>
              <a:rPr lang="en-US" sz="2400" dirty="0">
                <a:solidFill>
                  <a:schemeClr val="dk1"/>
                </a:solidFill>
              </a:rPr>
              <a:t> &amp; Ward 2017) and preventing depressive relapses (White 2015)</a:t>
            </a:r>
            <a:endParaRPr sz="2400" dirty="0">
              <a:solidFill>
                <a:schemeClr val="dk1"/>
              </a:solidFill>
            </a:endParaRPr>
          </a:p>
          <a:p>
            <a:pPr marL="457200" lvl="0" indent="-381000" algn="l" rtl="0">
              <a:spcBef>
                <a:spcPts val="1000"/>
              </a:spcBef>
              <a:spcAft>
                <a:spcPts val="0"/>
              </a:spcAft>
              <a:buClr>
                <a:schemeClr val="dk1"/>
              </a:buClr>
              <a:buSzPts val="2400"/>
              <a:buChar char="●"/>
            </a:pPr>
            <a:r>
              <a:rPr lang="en-US" sz="2400" dirty="0">
                <a:solidFill>
                  <a:schemeClr val="dk1"/>
                </a:solidFill>
              </a:rPr>
              <a:t>Aims to train participants to distance themselves from thoughts and emotions rather than being controlled by them</a:t>
            </a:r>
            <a:endParaRPr sz="2400" dirty="0">
              <a:solidFill>
                <a:schemeClr val="dk1"/>
              </a:solidFill>
            </a:endParaRPr>
          </a:p>
          <a:p>
            <a:pPr marL="0" lvl="0" indent="0" algn="l" rtl="0">
              <a:spcBef>
                <a:spcPts val="1000"/>
              </a:spcBef>
              <a:spcAft>
                <a:spcPts val="0"/>
              </a:spcAft>
              <a:buNone/>
            </a:pPr>
            <a:r>
              <a:rPr lang="en-US" sz="2400" b="1" dirty="0"/>
              <a:t>The cultivation of mindful awareness is the foundation for both programs</a:t>
            </a:r>
            <a:endParaRPr sz="2400" b="1" dirty="0"/>
          </a:p>
          <a:p>
            <a:pPr marL="0" lvl="0" indent="0" algn="l" rtl="0">
              <a:spcBef>
                <a:spcPts val="1000"/>
              </a:spcBef>
              <a:spcAft>
                <a:spcPts val="0"/>
              </a:spcAft>
              <a:buNone/>
            </a:pPr>
            <a:endParaRPr sz="3000" dirty="0"/>
          </a:p>
        </p:txBody>
      </p:sp>
      <p:sp>
        <p:nvSpPr>
          <p:cNvPr id="111" name="Google Shape;111;p13"/>
          <p:cNvSpPr txBox="1"/>
          <p:nvPr/>
        </p:nvSpPr>
        <p:spPr>
          <a:xfrm>
            <a:off x="16871190" y="16727155"/>
            <a:ext cx="10484100" cy="7311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dirty="0">
                <a:solidFill>
                  <a:schemeClr val="dk1"/>
                </a:solidFill>
              </a:rPr>
              <a:t>On Anxiety, Depression, and Loneliness in Older Adults   </a:t>
            </a:r>
            <a:endParaRPr sz="2600" b="1" dirty="0">
              <a:solidFill>
                <a:schemeClr val="dk1"/>
              </a:solidFill>
            </a:endParaRPr>
          </a:p>
          <a:p>
            <a:pPr marL="0" lvl="0" indent="0" algn="l" rtl="0">
              <a:spcBef>
                <a:spcPts val="1600"/>
              </a:spcBef>
              <a:spcAft>
                <a:spcPts val="0"/>
              </a:spcAft>
              <a:buNone/>
            </a:pPr>
            <a:r>
              <a:rPr lang="en-US" sz="2400" dirty="0">
                <a:solidFill>
                  <a:schemeClr val="dk1"/>
                </a:solidFill>
              </a:rPr>
              <a:t>Although there is limited research on the effects of meditation in older adults, especially in regard to life satisfaction and self-esteem, there are studies on psychological effects, Anxiety, depression, and loneliness are</a:t>
            </a:r>
            <a:r>
              <a:rPr lang="en-US" sz="2400" b="1" dirty="0">
                <a:solidFill>
                  <a:schemeClr val="dk1"/>
                </a:solidFill>
              </a:rPr>
              <a:t> </a:t>
            </a:r>
            <a:r>
              <a:rPr lang="en-US" sz="2400" dirty="0">
                <a:solidFill>
                  <a:schemeClr val="dk1"/>
                </a:solidFill>
              </a:rPr>
              <a:t>negatively correlated with measures of life satisfaction and self-esteem (Heady et al. 1993) (</a:t>
            </a:r>
            <a:r>
              <a:rPr lang="en-US" sz="2400" dirty="0" err="1">
                <a:solidFill>
                  <a:schemeClr val="dk1"/>
                </a:solidFill>
              </a:rPr>
              <a:t>Pyszczynski</a:t>
            </a:r>
            <a:r>
              <a:rPr lang="en-US" sz="2400" dirty="0">
                <a:solidFill>
                  <a:schemeClr val="dk1"/>
                </a:solidFill>
              </a:rPr>
              <a:t> et al. 2004) (Doyle &amp; Forehand 1984)</a:t>
            </a:r>
            <a:endParaRPr sz="2400" dirty="0">
              <a:solidFill>
                <a:schemeClr val="dk1"/>
              </a:solidFill>
            </a:endParaRPr>
          </a:p>
          <a:p>
            <a:pPr marL="0" lvl="0" indent="0" algn="l" rtl="0">
              <a:lnSpc>
                <a:spcPct val="100000"/>
              </a:lnSpc>
              <a:spcBef>
                <a:spcPts val="1600"/>
              </a:spcBef>
              <a:spcAft>
                <a:spcPts val="0"/>
              </a:spcAft>
              <a:buNone/>
            </a:pPr>
            <a:r>
              <a:rPr lang="en-US" sz="2400" dirty="0">
                <a:solidFill>
                  <a:schemeClr val="dk1"/>
                </a:solidFill>
              </a:rPr>
              <a:t>In a randomized controlled trial, MBCT was shown to improve anxiety symptoms for 52 older adults in residential care (</a:t>
            </a:r>
            <a:r>
              <a:rPr lang="en-US" sz="2400" dirty="0" err="1">
                <a:solidFill>
                  <a:schemeClr val="dk1"/>
                </a:solidFill>
              </a:rPr>
              <a:t>Helmes</a:t>
            </a:r>
            <a:r>
              <a:rPr lang="en-US" sz="2400" dirty="0">
                <a:solidFill>
                  <a:schemeClr val="dk1"/>
                </a:solidFill>
              </a:rPr>
              <a:t> &amp; Ward 2017)</a:t>
            </a:r>
            <a:endParaRPr sz="2400" dirty="0">
              <a:solidFill>
                <a:schemeClr val="dk1"/>
              </a:solidFill>
            </a:endParaRPr>
          </a:p>
          <a:p>
            <a:pPr marL="0" lvl="0" indent="0" algn="l" rtl="0">
              <a:lnSpc>
                <a:spcPct val="100000"/>
              </a:lnSpc>
              <a:spcBef>
                <a:spcPts val="1600"/>
              </a:spcBef>
              <a:spcAft>
                <a:spcPts val="0"/>
              </a:spcAft>
              <a:buNone/>
            </a:pPr>
            <a:r>
              <a:rPr lang="en-US" sz="2400" dirty="0">
                <a:solidFill>
                  <a:schemeClr val="dk1"/>
                </a:solidFill>
              </a:rPr>
              <a:t>In a meta-analysis of mindfulness-based programs, MBCT was moderately effective in reducing depression in older people. MBSR was also found to reduce symptoms of worry, anxiety, stress, and chronic lower back pain (</a:t>
            </a:r>
            <a:r>
              <a:rPr lang="en-US" sz="2400" dirty="0" err="1">
                <a:solidFill>
                  <a:schemeClr val="dk1"/>
                </a:solidFill>
              </a:rPr>
              <a:t>Kishita</a:t>
            </a:r>
            <a:r>
              <a:rPr lang="en-US" sz="2400" dirty="0">
                <a:solidFill>
                  <a:schemeClr val="dk1"/>
                </a:solidFill>
              </a:rPr>
              <a:t> et al. 2017)</a:t>
            </a:r>
            <a:endParaRPr sz="2400" dirty="0">
              <a:solidFill>
                <a:schemeClr val="dk1"/>
              </a:solidFill>
            </a:endParaRPr>
          </a:p>
          <a:p>
            <a:pPr marL="0" lvl="0" indent="0" algn="l" rtl="0">
              <a:lnSpc>
                <a:spcPct val="100000"/>
              </a:lnSpc>
              <a:spcBef>
                <a:spcPts val="1600"/>
              </a:spcBef>
              <a:spcAft>
                <a:spcPts val="0"/>
              </a:spcAft>
              <a:buNone/>
            </a:pPr>
            <a:r>
              <a:rPr lang="en-US" sz="2400" dirty="0">
                <a:solidFill>
                  <a:schemeClr val="dk1"/>
                </a:solidFill>
              </a:rPr>
              <a:t>MBSR showed a significant decrease in loneliness for 40 older adults. Pro-inflammatory genes, which are increased in lonely adults and play a major role in the development of late-life diseases, were also shown to be down-regulated as a result of the meditation program (Creswell et al. 2012)</a:t>
            </a:r>
            <a:endParaRPr sz="2400" dirty="0">
              <a:solidFill>
                <a:schemeClr val="dk1"/>
              </a:solidFill>
            </a:endParaRPr>
          </a:p>
          <a:p>
            <a:pPr marL="457200" lvl="0" indent="0" algn="l" rtl="0">
              <a:spcBef>
                <a:spcPts val="1000"/>
              </a:spcBef>
              <a:spcAft>
                <a:spcPts val="0"/>
              </a:spcAft>
              <a:buNone/>
            </a:pPr>
            <a:endParaRPr sz="2400" dirty="0">
              <a:solidFill>
                <a:schemeClr val="dk1"/>
              </a:solidFill>
            </a:endParaRPr>
          </a:p>
          <a:p>
            <a:pPr marL="0" lvl="0" indent="457200" algn="l" rtl="0">
              <a:spcBef>
                <a:spcPts val="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Clr>
                <a:schemeClr val="dk1"/>
              </a:buClr>
              <a:buSzPts val="1100"/>
              <a:buFont typeface="Arial"/>
              <a:buNone/>
            </a:pPr>
            <a:endParaRPr dirty="0"/>
          </a:p>
        </p:txBody>
      </p:sp>
      <p:sp>
        <p:nvSpPr>
          <p:cNvPr id="100" name="Google Shape;100;p13"/>
          <p:cNvSpPr txBox="1"/>
          <p:nvPr/>
        </p:nvSpPr>
        <p:spPr>
          <a:xfrm>
            <a:off x="29415824" y="17937109"/>
            <a:ext cx="12344400" cy="1025047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600" b="0" i="0" u="none">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id="{80E8C6B9-B06A-2845-9BE5-CC62CDE8CFF1}"/>
              </a:ext>
            </a:extLst>
          </p:cNvPr>
          <p:cNvGrpSpPr/>
          <p:nvPr/>
        </p:nvGrpSpPr>
        <p:grpSpPr>
          <a:xfrm>
            <a:off x="30089999" y="18446106"/>
            <a:ext cx="10996050" cy="9909376"/>
            <a:chOff x="30089999" y="18141306"/>
            <a:chExt cx="10996050" cy="9909376"/>
          </a:xfrm>
        </p:grpSpPr>
        <p:sp>
          <p:nvSpPr>
            <p:cNvPr id="101" name="Google Shape;101;p13"/>
            <p:cNvSpPr txBox="1"/>
            <p:nvPr/>
          </p:nvSpPr>
          <p:spPr>
            <a:xfrm>
              <a:off x="30158774" y="23058382"/>
              <a:ext cx="10858500" cy="4992300"/>
            </a:xfrm>
            <a:prstGeom prst="rect">
              <a:avLst/>
            </a:prstGeom>
            <a:noFill/>
            <a:ln>
              <a:noFill/>
            </a:ln>
          </p:spPr>
          <p:txBody>
            <a:bodyPr spcFirstLastPara="1" wrap="square" lIns="91425" tIns="45700" rIns="91425" bIns="45700" anchor="ctr" anchorCtr="0">
              <a:noAutofit/>
            </a:bodyPr>
            <a:lstStyle/>
            <a:p>
              <a:pPr marL="457200" indent="-381000">
                <a:spcBef>
                  <a:spcPts val="600"/>
                </a:spcBef>
                <a:buSzPts val="2400"/>
                <a:buFont typeface="Arial"/>
                <a:buChar char="●"/>
              </a:pPr>
              <a:r>
                <a:rPr lang="en-US" sz="2400" dirty="0">
                  <a:solidFill>
                    <a:schemeClr val="dk1"/>
                  </a:solidFill>
                </a:rPr>
                <a:t>Need for active control groups that receive clinical treatment</a:t>
              </a:r>
              <a:endParaRPr sz="2400" dirty="0">
                <a:solidFill>
                  <a:schemeClr val="dk1"/>
                </a:solidFill>
              </a:endParaRPr>
            </a:p>
            <a:p>
              <a:pPr marL="457200" indent="-381000">
                <a:spcBef>
                  <a:spcPts val="600"/>
                </a:spcBef>
                <a:buSzPts val="2400"/>
                <a:buFont typeface="Arial"/>
                <a:buChar char="●"/>
              </a:pPr>
              <a:r>
                <a:rPr lang="en-US" sz="2400" dirty="0">
                  <a:solidFill>
                    <a:schemeClr val="dk1"/>
                  </a:solidFill>
                </a:rPr>
                <a:t>More long term studies - most data is taken within 3 months (Chiesa &amp; </a:t>
              </a:r>
              <a:r>
                <a:rPr lang="en-US" sz="2400" dirty="0" err="1">
                  <a:solidFill>
                    <a:schemeClr val="dk1"/>
                  </a:solidFill>
                </a:rPr>
                <a:t>Serretti</a:t>
              </a:r>
              <a:r>
                <a:rPr lang="en-US" sz="2400" dirty="0">
                  <a:solidFill>
                    <a:schemeClr val="dk1"/>
                  </a:solidFill>
                </a:rPr>
                <a:t> 2009)</a:t>
              </a:r>
              <a:endParaRPr sz="2400" dirty="0">
                <a:solidFill>
                  <a:schemeClr val="dk1"/>
                </a:solidFill>
              </a:endParaRPr>
            </a:p>
            <a:p>
              <a:pPr marL="457200" indent="-381000">
                <a:spcBef>
                  <a:spcPts val="600"/>
                </a:spcBef>
                <a:buSzPts val="2400"/>
                <a:buFont typeface="Arial"/>
                <a:buChar char="●"/>
              </a:pPr>
              <a:r>
                <a:rPr lang="en-US" sz="2400" dirty="0">
                  <a:solidFill>
                    <a:schemeClr val="dk1"/>
                  </a:solidFill>
                </a:rPr>
                <a:t>Larger sample sizes - most studies have small samples (n=~40)</a:t>
              </a:r>
              <a:endParaRPr sz="2400" dirty="0">
                <a:solidFill>
                  <a:schemeClr val="dk1"/>
                </a:solidFill>
              </a:endParaRPr>
            </a:p>
            <a:p>
              <a:pPr marL="457200" indent="-381000">
                <a:spcBef>
                  <a:spcPts val="600"/>
                </a:spcBef>
                <a:buSzPts val="2400"/>
                <a:buFont typeface="Arial"/>
                <a:buChar char="●"/>
              </a:pPr>
              <a:r>
                <a:rPr lang="en-US" sz="2400" dirty="0">
                  <a:solidFill>
                    <a:schemeClr val="dk1"/>
                  </a:solidFill>
                </a:rPr>
                <a:t>Long-term follow up assessments to examine whether the effects are transient or long-lasting</a:t>
              </a:r>
              <a:endParaRPr sz="2400" dirty="0">
                <a:solidFill>
                  <a:schemeClr val="dk1"/>
                </a:solidFill>
              </a:endParaRPr>
            </a:p>
            <a:p>
              <a:pPr marL="457200" indent="-381000">
                <a:spcBef>
                  <a:spcPts val="600"/>
                </a:spcBef>
                <a:buSzPts val="2400"/>
                <a:buFont typeface="Arial"/>
                <a:buChar char="●"/>
              </a:pPr>
              <a:r>
                <a:rPr lang="en-US" sz="2400" dirty="0">
                  <a:solidFill>
                    <a:schemeClr val="dk1"/>
                  </a:solidFill>
                </a:rPr>
                <a:t>Samples of experienced meditators</a:t>
              </a:r>
              <a:endParaRPr sz="2400" dirty="0">
                <a:solidFill>
                  <a:schemeClr val="dk1"/>
                </a:solidFill>
              </a:endParaRPr>
            </a:p>
            <a:p>
              <a:pPr marL="457200" indent="-381000">
                <a:spcBef>
                  <a:spcPts val="600"/>
                </a:spcBef>
                <a:buSzPts val="2400"/>
                <a:buFont typeface="Arial"/>
                <a:buChar char="●"/>
              </a:pPr>
              <a:r>
                <a:rPr lang="en-US" sz="2400" dirty="0">
                  <a:solidFill>
                    <a:schemeClr val="dk1"/>
                  </a:solidFill>
                </a:rPr>
                <a:t>Different types of meditation - Zen, loving-kindness, transcendental, and mindfulness are only a few of the many meditation techniques</a:t>
              </a:r>
              <a:endParaRPr sz="2400" dirty="0">
                <a:solidFill>
                  <a:schemeClr val="dk1"/>
                </a:solidFill>
              </a:endParaRPr>
            </a:p>
          </p:txBody>
        </p:sp>
        <p:sp>
          <p:nvSpPr>
            <p:cNvPr id="103" name="Google Shape;103;p13"/>
            <p:cNvSpPr txBox="1"/>
            <p:nvPr/>
          </p:nvSpPr>
          <p:spPr>
            <a:xfrm>
              <a:off x="32025674" y="22935676"/>
              <a:ext cx="7124700" cy="53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1" i="0" u="sng" dirty="0">
                  <a:solidFill>
                    <a:schemeClr val="dk2"/>
                  </a:solidFill>
                  <a:latin typeface="Arial"/>
                  <a:ea typeface="Arial"/>
                  <a:cs typeface="Arial"/>
                  <a:sym typeface="Arial"/>
                </a:rPr>
                <a:t>Future Studies </a:t>
              </a:r>
              <a:endParaRPr dirty="0"/>
            </a:p>
          </p:txBody>
        </p:sp>
        <p:sp>
          <p:nvSpPr>
            <p:cNvPr id="110" name="Google Shape;110;p13"/>
            <p:cNvSpPr txBox="1"/>
            <p:nvPr/>
          </p:nvSpPr>
          <p:spPr>
            <a:xfrm>
              <a:off x="31366574" y="18141306"/>
              <a:ext cx="84429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Arial"/>
                <a:buNone/>
              </a:pPr>
              <a:r>
                <a:rPr lang="en-US" sz="2800" b="1" u="sng" dirty="0">
                  <a:solidFill>
                    <a:schemeClr val="dk1"/>
                  </a:solidFill>
                </a:rPr>
                <a:t>Implications of Pilot Study</a:t>
              </a:r>
              <a:endParaRPr sz="2800" dirty="0">
                <a:solidFill>
                  <a:schemeClr val="dk1"/>
                </a:solidFill>
              </a:endParaRPr>
            </a:p>
          </p:txBody>
        </p:sp>
        <p:sp>
          <p:nvSpPr>
            <p:cNvPr id="112" name="Google Shape;112;p13"/>
            <p:cNvSpPr txBox="1"/>
            <p:nvPr/>
          </p:nvSpPr>
          <p:spPr>
            <a:xfrm>
              <a:off x="30089999" y="18861195"/>
              <a:ext cx="10996050" cy="38100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Clr>
                  <a:schemeClr val="dk1"/>
                </a:buClr>
                <a:buSzPts val="2400"/>
                <a:buChar char="●"/>
              </a:pPr>
              <a:r>
                <a:rPr lang="en-US" sz="2400" dirty="0">
                  <a:solidFill>
                    <a:srgbClr val="222222"/>
                  </a:solidFill>
                  <a:highlight>
                    <a:schemeClr val="lt1"/>
                  </a:highlight>
                </a:rPr>
                <a:t>Adds to the growing research on mindfulness-based interventions</a:t>
              </a:r>
              <a:endParaRPr sz="2400" dirty="0">
                <a:solidFill>
                  <a:srgbClr val="222222"/>
                </a:solidFill>
                <a:highlight>
                  <a:schemeClr val="lt1"/>
                </a:highlight>
              </a:endParaRPr>
            </a:p>
            <a:p>
              <a:pPr marL="457200" lvl="0" indent="-381000" algn="l" rtl="0">
                <a:lnSpc>
                  <a:spcPct val="100000"/>
                </a:lnSpc>
                <a:spcBef>
                  <a:spcPts val="600"/>
                </a:spcBef>
                <a:spcAft>
                  <a:spcPts val="0"/>
                </a:spcAft>
                <a:buClr>
                  <a:schemeClr val="dk1"/>
                </a:buClr>
                <a:buSzPts val="2400"/>
                <a:buChar char="●"/>
              </a:pPr>
              <a:r>
                <a:rPr lang="en-US" sz="2400" dirty="0">
                  <a:solidFill>
                    <a:schemeClr val="dk1"/>
                  </a:solidFill>
                </a:rPr>
                <a:t>Assess the effectiveness of a less intensive mindfulness program than MBSR and MBCT</a:t>
              </a:r>
              <a:endParaRPr sz="2400" dirty="0">
                <a:solidFill>
                  <a:srgbClr val="222222"/>
                </a:solidFill>
                <a:highlight>
                  <a:schemeClr val="lt1"/>
                </a:highlight>
              </a:endParaRPr>
            </a:p>
            <a:p>
              <a:pPr marL="457200" lvl="0" indent="-381000" algn="l" rtl="0">
                <a:lnSpc>
                  <a:spcPct val="100000"/>
                </a:lnSpc>
                <a:spcBef>
                  <a:spcPts val="600"/>
                </a:spcBef>
                <a:spcAft>
                  <a:spcPts val="0"/>
                </a:spcAft>
                <a:buClr>
                  <a:srgbClr val="222222"/>
                </a:buClr>
                <a:buSzPts val="2400"/>
                <a:buChar char="●"/>
              </a:pPr>
              <a:r>
                <a:rPr lang="en-US" sz="2400" dirty="0">
                  <a:solidFill>
                    <a:schemeClr val="dk1"/>
                  </a:solidFill>
                </a:rPr>
                <a:t>Experimental design to determine cause and effect relationship of meditation on life satisfaction and self-esteem, not correlational</a:t>
              </a:r>
              <a:endParaRPr sz="2400" dirty="0">
                <a:solidFill>
                  <a:schemeClr val="dk1"/>
                </a:solidFill>
              </a:endParaRPr>
            </a:p>
            <a:p>
              <a:pPr marL="457200" lvl="0" indent="-381000" algn="l" rtl="0">
                <a:lnSpc>
                  <a:spcPct val="100000"/>
                </a:lnSpc>
                <a:spcBef>
                  <a:spcPts val="600"/>
                </a:spcBef>
                <a:spcAft>
                  <a:spcPts val="0"/>
                </a:spcAft>
                <a:buClr>
                  <a:srgbClr val="222222"/>
                </a:buClr>
                <a:buSzPts val="2400"/>
                <a:buChar char="●"/>
              </a:pPr>
              <a:r>
                <a:rPr lang="en-US" sz="2400" dirty="0">
                  <a:solidFill>
                    <a:srgbClr val="222222"/>
                  </a:solidFill>
                  <a:highlight>
                    <a:schemeClr val="lt1"/>
                  </a:highlight>
                </a:rPr>
                <a:t>Quick guided meditation sessions could be a convenient, non-pharmacological and cost-effective treatment for retirement home residents that have anxiety, depression, or low self-esteem</a:t>
              </a:r>
              <a:endParaRPr sz="2400" dirty="0">
                <a:solidFill>
                  <a:srgbClr val="222222"/>
                </a:solidFill>
                <a:highlight>
                  <a:schemeClr val="lt1"/>
                </a:highlight>
              </a:endParaRPr>
            </a:p>
            <a:p>
              <a:pPr marL="457200" lvl="0" indent="-381000" algn="l" rtl="0">
                <a:lnSpc>
                  <a:spcPct val="100000"/>
                </a:lnSpc>
                <a:spcBef>
                  <a:spcPts val="600"/>
                </a:spcBef>
                <a:spcAft>
                  <a:spcPts val="0"/>
                </a:spcAft>
                <a:buClr>
                  <a:srgbClr val="222222"/>
                </a:buClr>
                <a:buSzPts val="2400"/>
                <a:buChar char="●"/>
              </a:pPr>
              <a:r>
                <a:rPr lang="en-US" sz="2400" dirty="0">
                  <a:solidFill>
                    <a:srgbClr val="222222"/>
                  </a:solidFill>
                  <a:highlight>
                    <a:schemeClr val="lt1"/>
                  </a:highlight>
                </a:rPr>
                <a:t>Potential to be implemented in any retirement home without much difficulty</a:t>
              </a:r>
              <a:endParaRPr sz="2400" dirty="0">
                <a:solidFill>
                  <a:schemeClr val="dk1"/>
                </a:solidFill>
              </a:endParaRPr>
            </a:p>
            <a:p>
              <a:pPr marL="0" lvl="0" indent="0" algn="l" rtl="0">
                <a:spcBef>
                  <a:spcPts val="0"/>
                </a:spcBef>
                <a:spcAft>
                  <a:spcPts val="0"/>
                </a:spcAft>
                <a:buNone/>
              </a:pPr>
              <a:endParaRPr dirty="0"/>
            </a:p>
          </p:txBody>
        </p:sp>
      </p:grpSp>
      <p:sp>
        <p:nvSpPr>
          <p:cNvPr id="113" name="Google Shape;113;p13"/>
          <p:cNvSpPr txBox="1"/>
          <p:nvPr/>
        </p:nvSpPr>
        <p:spPr>
          <a:xfrm>
            <a:off x="16871190" y="24471280"/>
            <a:ext cx="10267800" cy="20745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solidFill>
                  <a:schemeClr val="dk1"/>
                </a:solidFill>
              </a:rPr>
              <a:t>Fredrickson et al. (2018) found that positive emotions increased with minutes of meditation per day in 339 middle-aged adults practicing mindfulness meditation and loving-kindness meditation. In-the-moment positive emotions have been shown to increase life satisfaction (Cohn et al. 2009).</a:t>
            </a:r>
            <a:endParaRPr dirty="0"/>
          </a:p>
        </p:txBody>
      </p:sp>
      <p:sp>
        <p:nvSpPr>
          <p:cNvPr id="114" name="Google Shape;114;p13"/>
          <p:cNvSpPr txBox="1"/>
          <p:nvPr/>
        </p:nvSpPr>
        <p:spPr>
          <a:xfrm>
            <a:off x="16979340" y="6124595"/>
            <a:ext cx="10267800" cy="43155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b="1" dirty="0">
                <a:solidFill>
                  <a:schemeClr val="dk1"/>
                </a:solidFill>
              </a:rPr>
              <a:t>On Life Satisfaction and Self-Esteem in Younger Adults</a:t>
            </a:r>
            <a:endParaRPr sz="2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2400" dirty="0">
                <a:solidFill>
                  <a:srgbClr val="222222"/>
                </a:solidFill>
              </a:rPr>
              <a:t>There are not many studies focusing on life satisfaction and self-esteem in an aging population, so we had to generalize the results from studies on younger adults. Both MBSR and MBCT have been shown to be effective interventions to improve life satisfaction and self-esteem</a:t>
            </a:r>
            <a:endParaRPr sz="2400" dirty="0">
              <a:solidFill>
                <a:srgbClr val="222222"/>
              </a:solidFill>
            </a:endParaRPr>
          </a:p>
          <a:p>
            <a:pPr marL="0" lvl="0" indent="0" algn="l" rtl="0">
              <a:lnSpc>
                <a:spcPct val="115000"/>
              </a:lnSpc>
              <a:spcBef>
                <a:spcPts val="1200"/>
              </a:spcBef>
              <a:spcAft>
                <a:spcPts val="0"/>
              </a:spcAft>
              <a:buClr>
                <a:schemeClr val="dk1"/>
              </a:buClr>
              <a:buSzPts val="1100"/>
              <a:buFont typeface="Arial"/>
              <a:buNone/>
            </a:pPr>
            <a:r>
              <a:rPr lang="en-US" sz="2400" dirty="0">
                <a:solidFill>
                  <a:schemeClr val="dk1"/>
                </a:solidFill>
              </a:rPr>
              <a:t>Mindfulness was also found to be associated with lower neuroticism and higher self-esteem, life satisfaction, optimism, and self-actualization. This supports that the cultivation of mindfulness through meditation can increase life satisfaction and self-esteem. (Brown &amp; Ryan 2003)</a:t>
            </a:r>
            <a:endParaRPr sz="2400" dirty="0">
              <a:solidFill>
                <a:schemeClr val="dk1"/>
              </a:solidFill>
            </a:endParaRPr>
          </a:p>
          <a:p>
            <a:pPr marL="0" lvl="0" indent="0" algn="l" rtl="0">
              <a:spcBef>
                <a:spcPts val="1000"/>
              </a:spcBef>
              <a:spcAft>
                <a:spcPts val="0"/>
              </a:spcAft>
              <a:buNone/>
            </a:pPr>
            <a:endParaRPr sz="2400" dirty="0">
              <a:solidFill>
                <a:schemeClr val="dk1"/>
              </a:solidFill>
            </a:endParaRPr>
          </a:p>
          <a:p>
            <a:pPr marL="0" lvl="0" indent="0" algn="l" rtl="0">
              <a:spcBef>
                <a:spcPts val="100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None/>
            </a:pPr>
            <a:endParaRPr dirty="0"/>
          </a:p>
        </p:txBody>
      </p:sp>
      <p:grpSp>
        <p:nvGrpSpPr>
          <p:cNvPr id="5" name="Group 4">
            <a:extLst>
              <a:ext uri="{FF2B5EF4-FFF2-40B4-BE49-F238E27FC236}">
                <a16:creationId xmlns:a16="http://schemas.microsoft.com/office/drawing/2014/main" id="{74065BC2-02C0-604F-9890-CC62D12C03FE}"/>
              </a:ext>
            </a:extLst>
          </p:cNvPr>
          <p:cNvGrpSpPr/>
          <p:nvPr/>
        </p:nvGrpSpPr>
        <p:grpSpPr>
          <a:xfrm>
            <a:off x="16871190" y="26470581"/>
            <a:ext cx="9877076" cy="3517050"/>
            <a:chOff x="16927314" y="26505750"/>
            <a:chExt cx="9877076" cy="3517050"/>
          </a:xfrm>
        </p:grpSpPr>
        <p:sp>
          <p:nvSpPr>
            <p:cNvPr id="109" name="Google Shape;109;p13"/>
            <p:cNvSpPr txBox="1"/>
            <p:nvPr/>
          </p:nvSpPr>
          <p:spPr>
            <a:xfrm>
              <a:off x="16927314" y="26544600"/>
              <a:ext cx="5248200" cy="3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US" sz="2400" dirty="0"/>
                <a:t>Significant increase in hippocampus volume </a:t>
              </a:r>
              <a:r>
                <a:rPr lang="en-US" sz="2400" dirty="0">
                  <a:solidFill>
                    <a:schemeClr val="dk1"/>
                  </a:solidFill>
                </a:rPr>
                <a:t>Scanned two weeks after MBSR intervention</a:t>
              </a:r>
              <a:r>
                <a:rPr lang="en-US" sz="2400" dirty="0"/>
                <a:t> (</a:t>
              </a:r>
              <a:r>
                <a:rPr lang="en-US" sz="2400" dirty="0" err="1"/>
                <a:t>Hozel</a:t>
              </a:r>
              <a:r>
                <a:rPr lang="en-US" sz="2400" dirty="0"/>
                <a:t> et al. 2011). The hippocampus regulates emotions and depressed individuals have been shown to have reduced hippocampal volume (</a:t>
              </a:r>
              <a:r>
                <a:rPr lang="en-US" sz="2400" dirty="0" err="1"/>
                <a:t>Videbech</a:t>
              </a:r>
              <a:r>
                <a:rPr lang="en-US" sz="2400" dirty="0"/>
                <a:t> &amp; </a:t>
              </a:r>
              <a:r>
                <a:rPr lang="en-US" sz="2400" dirty="0" err="1"/>
                <a:t>Ravnkilde</a:t>
              </a:r>
              <a:r>
                <a:rPr lang="en-US" sz="2400" dirty="0"/>
                <a:t> 2004)</a:t>
              </a:r>
              <a:endParaRPr sz="2400" dirty="0"/>
            </a:p>
          </p:txBody>
        </p:sp>
        <p:pic>
          <p:nvPicPr>
            <p:cNvPr id="115" name="Google Shape;115;p13"/>
            <p:cNvPicPr preferRelativeResize="0"/>
            <p:nvPr/>
          </p:nvPicPr>
          <p:blipFill>
            <a:blip r:embed="rId4">
              <a:alphaModFix/>
            </a:blip>
            <a:stretch>
              <a:fillRect/>
            </a:stretch>
          </p:blipFill>
          <p:spPr>
            <a:xfrm>
              <a:off x="22539690" y="26505750"/>
              <a:ext cx="4264700" cy="3478201"/>
            </a:xfrm>
            <a:prstGeom prst="rect">
              <a:avLst/>
            </a:prstGeom>
            <a:noFill/>
            <a:ln>
              <a:noFill/>
            </a:ln>
          </p:spPr>
        </p:pic>
      </p:grpSp>
      <p:grpSp>
        <p:nvGrpSpPr>
          <p:cNvPr id="2" name="Group 1">
            <a:extLst>
              <a:ext uri="{FF2B5EF4-FFF2-40B4-BE49-F238E27FC236}">
                <a16:creationId xmlns:a16="http://schemas.microsoft.com/office/drawing/2014/main" id="{8EB94F1D-E7DB-1947-B192-29323997623A}"/>
              </a:ext>
            </a:extLst>
          </p:cNvPr>
          <p:cNvGrpSpPr/>
          <p:nvPr/>
        </p:nvGrpSpPr>
        <p:grpSpPr>
          <a:xfrm>
            <a:off x="3433316" y="18813875"/>
            <a:ext cx="10316468" cy="3095026"/>
            <a:chOff x="3728071" y="18813875"/>
            <a:chExt cx="10316468" cy="3095026"/>
          </a:xfrm>
        </p:grpSpPr>
        <p:pic>
          <p:nvPicPr>
            <p:cNvPr id="116" name="Google Shape;116;p13"/>
            <p:cNvPicPr preferRelativeResize="0"/>
            <p:nvPr/>
          </p:nvPicPr>
          <p:blipFill>
            <a:blip r:embed="rId5">
              <a:alphaModFix/>
            </a:blip>
            <a:stretch>
              <a:fillRect/>
            </a:stretch>
          </p:blipFill>
          <p:spPr>
            <a:xfrm>
              <a:off x="3728071" y="18813875"/>
              <a:ext cx="4972079" cy="3095025"/>
            </a:xfrm>
            <a:prstGeom prst="rect">
              <a:avLst/>
            </a:prstGeom>
            <a:noFill/>
            <a:ln>
              <a:noFill/>
            </a:ln>
          </p:spPr>
        </p:pic>
        <p:pic>
          <p:nvPicPr>
            <p:cNvPr id="117" name="Google Shape;117;p13"/>
            <p:cNvPicPr preferRelativeResize="0"/>
            <p:nvPr/>
          </p:nvPicPr>
          <p:blipFill>
            <a:blip r:embed="rId6">
              <a:alphaModFix/>
            </a:blip>
            <a:stretch>
              <a:fillRect/>
            </a:stretch>
          </p:blipFill>
          <p:spPr>
            <a:xfrm>
              <a:off x="9070203" y="18813876"/>
              <a:ext cx="4974336" cy="3095025"/>
            </a:xfrm>
            <a:prstGeom prst="rect">
              <a:avLst/>
            </a:prstGeom>
            <a:noFill/>
            <a:ln>
              <a:noFill/>
            </a:ln>
          </p:spPr>
        </p:pic>
      </p:grpSp>
      <p:sp>
        <p:nvSpPr>
          <p:cNvPr id="120" name="Google Shape;120;p13"/>
          <p:cNvSpPr txBox="1"/>
          <p:nvPr/>
        </p:nvSpPr>
        <p:spPr>
          <a:xfrm>
            <a:off x="16871190" y="23951083"/>
            <a:ext cx="10431600" cy="5334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dirty="0"/>
              <a:t>Factors That Contribute to Life-Satisfaction and Self-esteem</a:t>
            </a:r>
            <a:endParaRPr sz="2600" b="1" dirty="0"/>
          </a:p>
        </p:txBody>
      </p:sp>
      <p:grpSp>
        <p:nvGrpSpPr>
          <p:cNvPr id="4" name="Group 3">
            <a:extLst>
              <a:ext uri="{FF2B5EF4-FFF2-40B4-BE49-F238E27FC236}">
                <a16:creationId xmlns:a16="http://schemas.microsoft.com/office/drawing/2014/main" id="{80C25DB8-8452-FC44-946B-C10041BC6DFB}"/>
              </a:ext>
            </a:extLst>
          </p:cNvPr>
          <p:cNvGrpSpPr/>
          <p:nvPr/>
        </p:nvGrpSpPr>
        <p:grpSpPr>
          <a:xfrm>
            <a:off x="16974739" y="13655339"/>
            <a:ext cx="10417679" cy="2733900"/>
            <a:chOff x="17235095" y="13514663"/>
            <a:chExt cx="10417679" cy="2733900"/>
          </a:xfrm>
        </p:grpSpPr>
        <p:pic>
          <p:nvPicPr>
            <p:cNvPr id="119" name="Google Shape;119;p13"/>
            <p:cNvPicPr preferRelativeResize="0"/>
            <p:nvPr/>
          </p:nvPicPr>
          <p:blipFill rotWithShape="1">
            <a:blip r:embed="rId7">
              <a:alphaModFix/>
            </a:blip>
            <a:srcRect l="7995" t="28016"/>
            <a:stretch/>
          </p:blipFill>
          <p:spPr>
            <a:xfrm>
              <a:off x="21990300" y="13607796"/>
              <a:ext cx="5662474" cy="2452400"/>
            </a:xfrm>
            <a:prstGeom prst="rect">
              <a:avLst/>
            </a:prstGeom>
            <a:noFill/>
            <a:ln>
              <a:noFill/>
            </a:ln>
          </p:spPr>
        </p:pic>
        <p:sp>
          <p:nvSpPr>
            <p:cNvPr id="121" name="Google Shape;121;p13"/>
            <p:cNvSpPr txBox="1"/>
            <p:nvPr/>
          </p:nvSpPr>
          <p:spPr>
            <a:xfrm>
              <a:off x="17235095" y="13514663"/>
              <a:ext cx="4650900" cy="2733900"/>
            </a:xfrm>
            <a:prstGeom prst="rect">
              <a:avLst/>
            </a:prstGeom>
            <a:solidFill>
              <a:schemeClr val="lt1"/>
            </a:solidFill>
            <a:ln>
              <a:noFill/>
            </a:ln>
          </p:spPr>
          <p:txBody>
            <a:bodyPr spcFirstLastPara="1" wrap="square" lIns="91425" tIns="91425" rIns="91425" bIns="91425" anchor="t" anchorCtr="0">
              <a:noAutofit/>
            </a:bodyPr>
            <a:lstStyle/>
            <a:p>
              <a:pPr lvl="0">
                <a:lnSpc>
                  <a:spcPct val="115000"/>
                </a:lnSpc>
                <a:spcAft>
                  <a:spcPts val="1000"/>
                </a:spcAft>
                <a:buClr>
                  <a:schemeClr val="dk1"/>
                </a:buClr>
                <a:buSzPts val="1100"/>
              </a:pPr>
              <a:r>
                <a:rPr lang="en-US" sz="2400" dirty="0">
                  <a:solidFill>
                    <a:schemeClr val="dk1"/>
                  </a:solidFill>
                </a:rPr>
                <a:t>MBCT was shown to increase life satisfaction in adolescents with suicidal ideation. Significant improvements were found in all measured psychological constructs (Raj et al. 2019)</a:t>
              </a:r>
              <a:endParaRPr sz="2400" dirty="0"/>
            </a:p>
          </p:txBody>
        </p:sp>
      </p:grpSp>
      <p:grpSp>
        <p:nvGrpSpPr>
          <p:cNvPr id="3" name="Group 2">
            <a:extLst>
              <a:ext uri="{FF2B5EF4-FFF2-40B4-BE49-F238E27FC236}">
                <a16:creationId xmlns:a16="http://schemas.microsoft.com/office/drawing/2014/main" id="{CF2BACC8-5962-7441-880C-76D5BECF166C}"/>
              </a:ext>
            </a:extLst>
          </p:cNvPr>
          <p:cNvGrpSpPr/>
          <p:nvPr/>
        </p:nvGrpSpPr>
        <p:grpSpPr>
          <a:xfrm>
            <a:off x="16890798" y="10357231"/>
            <a:ext cx="10233870" cy="3095025"/>
            <a:chOff x="16980062" y="10357231"/>
            <a:chExt cx="10233870" cy="3095025"/>
          </a:xfrm>
        </p:grpSpPr>
        <p:pic>
          <p:nvPicPr>
            <p:cNvPr id="118" name="Google Shape;118;p13"/>
            <p:cNvPicPr preferRelativeResize="0"/>
            <p:nvPr/>
          </p:nvPicPr>
          <p:blipFill>
            <a:blip r:embed="rId8">
              <a:alphaModFix/>
            </a:blip>
            <a:stretch>
              <a:fillRect/>
            </a:stretch>
          </p:blipFill>
          <p:spPr>
            <a:xfrm>
              <a:off x="16980062" y="10357231"/>
              <a:ext cx="4496425" cy="3095025"/>
            </a:xfrm>
            <a:prstGeom prst="rect">
              <a:avLst/>
            </a:prstGeom>
            <a:noFill/>
            <a:ln>
              <a:noFill/>
            </a:ln>
          </p:spPr>
        </p:pic>
        <p:sp>
          <p:nvSpPr>
            <p:cNvPr id="122" name="Google Shape;122;p13"/>
            <p:cNvSpPr txBox="1"/>
            <p:nvPr/>
          </p:nvSpPr>
          <p:spPr>
            <a:xfrm>
              <a:off x="21692432" y="10520194"/>
              <a:ext cx="5521500" cy="2733900"/>
            </a:xfrm>
            <a:prstGeom prst="rect">
              <a:avLst/>
            </a:prstGeom>
            <a:solidFill>
              <a:schemeClr val="lt1"/>
            </a:solidFill>
            <a:ln>
              <a:noFill/>
            </a:ln>
          </p:spPr>
          <p:txBody>
            <a:bodyPr spcFirstLastPara="1" wrap="square" lIns="91425" tIns="91425" rIns="91425" bIns="91425" anchor="t" anchorCtr="0">
              <a:noAutofit/>
            </a:bodyPr>
            <a:lstStyle/>
            <a:p>
              <a:pPr lvl="0">
                <a:spcAft>
                  <a:spcPts val="1000"/>
                </a:spcAft>
                <a:buClr>
                  <a:schemeClr val="dk1"/>
                </a:buClr>
                <a:buSzPts val="1100"/>
              </a:pPr>
              <a:r>
                <a:rPr lang="en-US" sz="2400" dirty="0">
                  <a:solidFill>
                    <a:schemeClr val="dk1"/>
                  </a:solidFill>
                </a:rPr>
                <a:t>Large random sample (N=1000) of Swedish individuals aged 18-60. Increases in well-being and decreases in stress and anxiety showed strong associations with facets of mindfulness (</a:t>
              </a:r>
              <a:r>
                <a:rPr lang="en-US" sz="2400" dirty="0" err="1">
                  <a:solidFill>
                    <a:schemeClr val="dk1"/>
                  </a:solidFill>
                </a:rPr>
                <a:t>Branstrom</a:t>
              </a:r>
              <a:r>
                <a:rPr lang="en-US" sz="2400" dirty="0">
                  <a:solidFill>
                    <a:schemeClr val="dk1"/>
                  </a:solidFill>
                </a:rPr>
                <a:t> et al. 2011)</a:t>
              </a:r>
              <a:endParaRPr sz="2400" dirty="0"/>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1207</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Liam Hart</cp:lastModifiedBy>
  <cp:revision>10</cp:revision>
  <dcterms:modified xsi:type="dcterms:W3CDTF">2020-02-26T04:45:00Z</dcterms:modified>
</cp:coreProperties>
</file>