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A601C01-178C-48E8-8CAF-520449C149A2}">
  <a:tblStyle styleId="{2A601C01-178C-48E8-8CAF-520449C149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4fe64fd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4fe64fd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u="sng">
                <a:solidFill>
                  <a:schemeClr val="dk1"/>
                </a:solidFill>
                <a:latin typeface="Calibri"/>
                <a:ea typeface="Calibri"/>
                <a:cs typeface="Calibri"/>
                <a:sym typeface="Calibri"/>
              </a:rPr>
              <a:t>Horizontal Branch</a:t>
            </a:r>
            <a:endParaRPr b="1"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For high mass stars core Helium fusion begins gradually without a helium flash as the core of the star does not become degenerate. The stage in which helium burns in the core is known as the horizontal branch. In this stage helium burns in the core of the star through the triple alpha process while hydrogen burns in shells via the CNO cycle. The star moves to the right of the HR diagram as the effective temperature continues to decrease. This stage lasts for approximately 10^4 years and is shown in purple on the HR Diagram. As mentioned previously stars with Mass over 30 solar masses lose so much mass that their evolutionary paths converge to that of a 30 solar mass star so there is not much variation between masses in our range.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For high mass stars there is a huge amount of mass loss in the horizontal branch due to rapid stellar winds and this is shown on the graph for a 20 solar mass star which loses about 30% of its mass in this phase.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050">
              <a:solidFill>
                <a:srgbClr val="222222"/>
              </a:solidFill>
              <a:highlight>
                <a:srgbClr val="FFFFFF"/>
              </a:highlight>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After the star has fused all the helium in the core the star moves onto the asymptotic giant branch, this lasts about 10% of the time of the horizontal branch and is shown as the light blue on the HR diagram.</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58e4c8ab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58e4c8a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u="sng">
                <a:solidFill>
                  <a:schemeClr val="dk1"/>
                </a:solidFill>
                <a:latin typeface="Calibri"/>
                <a:ea typeface="Calibri"/>
                <a:cs typeface="Calibri"/>
                <a:sym typeface="Calibri"/>
              </a:rPr>
              <a:t>AGB</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At the start of this stage the core is inert while shell helium and hydrogen fusion occurs. As in the red giant branch the inert core begins to contract and the envelope expands to a larger size than before, however in this expansion, as Cameron mentioned the luminosity is almost constant as the star is almost at the Eddington luminosity.  Eventually the core becomes hot enough to fuse carbon. The carbon burning phase is much quicker than previous phases as it must compensate for the energy loss due to neutrino emission which occurs as the temperature is so high and the fusion of heavier elements releases less energy. After carbon runs out in the core the process of expansion repeats again resulting in oxygen fusion and then finally to Silicon fusion, the core will only become degenerate when it consists of an inert core of  iron. While these further core fusion stages go on, shell fusion of the other elements occur creating an onion structure of fusing shells as shown on the slide.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In high mass stars the different fusion processes occur too rapidly for thermal pulses to occur as the perturbations do not reach the surface  of the star quickly enough.</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u="sng">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1445e74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445e74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contraction of the inert iron core will cause the star to collapse in a supernova explosion, this occurs for all stars in our mass range. 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560c91d4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60c91d4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1445e74d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445e74d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522a8e7a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22a8e7a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1445e74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445e74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1445e74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445e74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1445e74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445e74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60d32a6e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60d32a6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a:t>Stars of initial mass exceeding </a:t>
            </a:r>
            <a:r>
              <a:rPr i="1" lang="en" sz="1000"/>
              <a:t>30M</a:t>
            </a:r>
            <a:r>
              <a:rPr lang="en" sz="700"/>
              <a:t>8 </a:t>
            </a:r>
            <a:r>
              <a:rPr lang="en"/>
              <a:t>have so powerful stellar winds as to result in mass-loss timescales </a:t>
            </a:r>
            <a:r>
              <a:rPr i="1" lang="en"/>
              <a:t>M</a:t>
            </a:r>
            <a:r>
              <a:rPr lang="en"/>
              <a:t>/</a:t>
            </a:r>
            <a:r>
              <a:rPr lang="en" sz="1400"/>
              <a:t>M</a:t>
            </a:r>
            <a:r>
              <a:rPr lang="en"/>
              <a:t>shorter than main-sequence timescales </a:t>
            </a:r>
            <a:r>
              <a:rPr i="1" lang="en"/>
              <a:t>M</a:t>
            </a:r>
            <a:r>
              <a:rPr lang="en" sz="1300"/>
              <a:t>Q/</a:t>
            </a:r>
            <a:r>
              <a:rPr lang="en" sz="1000"/>
              <a:t>L. </a:t>
            </a:r>
            <a:r>
              <a:rPr lang="en"/>
              <a:t>Consequently, their main-sequence evolutionary paths converge toward that of a 30M</a:t>
            </a:r>
            <a:r>
              <a:rPr lang="en" sz="800"/>
              <a:t>8 </a:t>
            </a:r>
            <a:r>
              <a:rPr lang="en"/>
              <a:t>star. In particular, the extent of the helium core at the end of the main- sequence phase is similar, and hence so are the ensuing evolutionary stages.  </a:t>
            </a:r>
            <a:endParaRPr sz="24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560c91d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60c91d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1445e74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445e74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4fe64fd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fe64fd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9141619" cy="5142161"/>
          </a:xfrm>
          <a:prstGeom prst="rect">
            <a:avLst/>
          </a:prstGeom>
          <a:noFill/>
          <a:ln>
            <a:noFill/>
          </a:ln>
        </p:spPr>
      </p:pic>
      <p:sp>
        <p:nvSpPr>
          <p:cNvPr id="13" name="Google Shape;13;p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4" name="Google Shape;14;p2"/>
          <p:cNvSpPr txBox="1"/>
          <p:nvPr>
            <p:ph idx="1" type="subTitle"/>
          </p:nvPr>
        </p:nvSpPr>
        <p:spPr>
          <a:xfrm>
            <a:off x="2971799" y="3289299"/>
            <a:ext cx="5398200" cy="1054200"/>
          </a:xfrm>
          <a:prstGeom prst="rect">
            <a:avLst/>
          </a:prstGeom>
          <a:noFill/>
          <a:ln>
            <a:noFill/>
          </a:ln>
        </p:spPr>
        <p:txBody>
          <a:bodyPr anchorCtr="0" anchor="t" bIns="68575" lIns="68575" spcFirstLastPara="1" rIns="68575" wrap="square" tIns="68575">
            <a:noAutofit/>
          </a:bodyPr>
          <a:lstStyle>
            <a:lvl1pPr lvl="0" marR="0" rtl="0" algn="r">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5" name="Google Shape;15;p2"/>
          <p:cNvSpPr txBox="1"/>
          <p:nvPr>
            <p:ph idx="10" type="dt"/>
          </p:nvPr>
        </p:nvSpPr>
        <p:spPr>
          <a:xfrm>
            <a:off x="6699418"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6" name="Google Shape;16;p2"/>
          <p:cNvSpPr txBox="1"/>
          <p:nvPr>
            <p:ph idx="11" type="ftr"/>
          </p:nvPr>
        </p:nvSpPr>
        <p:spPr>
          <a:xfrm>
            <a:off x="2971799" y="4402931"/>
            <a:ext cx="36705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7" name="Google Shape;17;p2"/>
          <p:cNvSpPr txBox="1"/>
          <p:nvPr>
            <p:ph idx="12" type="sldNum"/>
          </p:nvPr>
        </p:nvSpPr>
        <p:spPr>
          <a:xfrm>
            <a:off x="7956718"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alibri"/>
                <a:ea typeface="Calibri"/>
                <a:cs typeface="Calibri"/>
                <a:sym typeface="Calibri"/>
              </a:defRPr>
            </a:lvl1pPr>
            <a:lvl2pPr indent="0" lvl="1" marL="0" marR="0" rtl="0" algn="r">
              <a:spcBef>
                <a:spcPts val="0"/>
              </a:spcBef>
              <a:buNone/>
              <a:defRPr b="0" i="0" sz="800" u="none" cap="none" strike="noStrike">
                <a:solidFill>
                  <a:schemeClr val="lt1"/>
                </a:solidFill>
                <a:latin typeface="Calibri"/>
                <a:ea typeface="Calibri"/>
                <a:cs typeface="Calibri"/>
                <a:sym typeface="Calibri"/>
              </a:defRPr>
            </a:lvl2pPr>
            <a:lvl3pPr indent="0" lvl="2" marL="0" marR="0" rtl="0" algn="r">
              <a:spcBef>
                <a:spcPts val="0"/>
              </a:spcBef>
              <a:buNone/>
              <a:defRPr b="0" i="0" sz="800" u="none" cap="none" strike="noStrike">
                <a:solidFill>
                  <a:schemeClr val="lt1"/>
                </a:solidFill>
                <a:latin typeface="Calibri"/>
                <a:ea typeface="Calibri"/>
                <a:cs typeface="Calibri"/>
                <a:sym typeface="Calibri"/>
              </a:defRPr>
            </a:lvl3pPr>
            <a:lvl4pPr indent="0" lvl="3" marL="0" marR="0" rtl="0" algn="r">
              <a:spcBef>
                <a:spcPts val="0"/>
              </a:spcBef>
              <a:buNone/>
              <a:defRPr b="0" i="0" sz="800" u="none" cap="none" strike="noStrike">
                <a:solidFill>
                  <a:schemeClr val="lt1"/>
                </a:solidFill>
                <a:latin typeface="Calibri"/>
                <a:ea typeface="Calibri"/>
                <a:cs typeface="Calibri"/>
                <a:sym typeface="Calibri"/>
              </a:defRPr>
            </a:lvl4pPr>
            <a:lvl5pPr indent="0" lvl="4" marL="0" marR="0" rtl="0" algn="r">
              <a:spcBef>
                <a:spcPts val="0"/>
              </a:spcBef>
              <a:buNone/>
              <a:defRPr b="0" i="0" sz="800" u="none" cap="none" strike="noStrike">
                <a:solidFill>
                  <a:schemeClr val="lt1"/>
                </a:solidFill>
                <a:latin typeface="Calibri"/>
                <a:ea typeface="Calibri"/>
                <a:cs typeface="Calibri"/>
                <a:sym typeface="Calibri"/>
              </a:defRPr>
            </a:lvl5pPr>
            <a:lvl6pPr indent="0" lvl="5" marL="0" marR="0" rtl="0" algn="r">
              <a:spcBef>
                <a:spcPts val="0"/>
              </a:spcBef>
              <a:buNone/>
              <a:defRPr b="0" i="0" sz="800" u="none" cap="none" strike="noStrike">
                <a:solidFill>
                  <a:schemeClr val="lt1"/>
                </a:solidFill>
                <a:latin typeface="Calibri"/>
                <a:ea typeface="Calibri"/>
                <a:cs typeface="Calibri"/>
                <a:sym typeface="Calibri"/>
              </a:defRPr>
            </a:lvl6pPr>
            <a:lvl7pPr indent="0" lvl="6" marL="0" marR="0" rtl="0" algn="r">
              <a:spcBef>
                <a:spcPts val="0"/>
              </a:spcBef>
              <a:buNone/>
              <a:defRPr b="0" i="0" sz="800" u="none" cap="none" strike="noStrike">
                <a:solidFill>
                  <a:schemeClr val="lt1"/>
                </a:solidFill>
                <a:latin typeface="Calibri"/>
                <a:ea typeface="Calibri"/>
                <a:cs typeface="Calibri"/>
                <a:sym typeface="Calibri"/>
              </a:defRPr>
            </a:lvl7pPr>
            <a:lvl8pPr indent="0" lvl="7" marL="0" marR="0" rtl="0" algn="r">
              <a:spcBef>
                <a:spcPts val="0"/>
              </a:spcBef>
              <a:buNone/>
              <a:defRPr b="0" i="0" sz="800" u="none" cap="none" strike="noStrike">
                <a:solidFill>
                  <a:schemeClr val="lt1"/>
                </a:solidFill>
                <a:latin typeface="Calibri"/>
                <a:ea typeface="Calibri"/>
                <a:cs typeface="Calibri"/>
                <a:sym typeface="Calibri"/>
              </a:defRPr>
            </a:lvl8pPr>
            <a:lvl9pPr indent="0" lvl="8" marL="0" marR="0" rtl="0" algn="r">
              <a:spcBef>
                <a:spcPts val="0"/>
              </a:spcBef>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8" name="Google Shape;78;p11"/>
          <p:cNvSpPr txBox="1"/>
          <p:nvPr>
            <p:ph type="title"/>
          </p:nvPr>
        </p:nvSpPr>
        <p:spPr>
          <a:xfrm>
            <a:off x="514350" y="3549649"/>
            <a:ext cx="7598700" cy="425100"/>
          </a:xfrm>
          <a:prstGeom prst="rect">
            <a:avLst/>
          </a:prstGeom>
          <a:noFill/>
          <a:ln>
            <a:noFill/>
          </a:ln>
        </p:spPr>
        <p:txBody>
          <a:bodyPr anchorCtr="0" anchor="b" bIns="68575" lIns="68575" spcFirstLastPara="1" rIns="68575" wrap="square" tIns="68575">
            <a:noAutofit/>
          </a:bodyPr>
          <a:lstStyle>
            <a:lvl1pPr lvl="0" marR="0" rtl="0" algn="l">
              <a:spcBef>
                <a:spcPts val="0"/>
              </a:spcBef>
              <a:spcAft>
                <a:spcPts val="0"/>
              </a:spcAft>
              <a:buClr>
                <a:schemeClr val="lt1"/>
              </a:buClr>
              <a:buSzPts val="1800"/>
              <a:buFont typeface="Calibri"/>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79" name="Google Shape;79;p11"/>
          <p:cNvSpPr/>
          <p:nvPr>
            <p:ph idx="2" type="pic"/>
          </p:nvPr>
        </p:nvSpPr>
        <p:spPr>
          <a:xfrm>
            <a:off x="1028700" y="699084"/>
            <a:ext cx="6570000" cy="237360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68575" lIns="68575" spcFirstLastPara="1" rIns="68575" wrap="square" tIns="685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80" name="Google Shape;80;p11"/>
          <p:cNvSpPr txBox="1"/>
          <p:nvPr>
            <p:ph idx="1" type="body"/>
          </p:nvPr>
        </p:nvSpPr>
        <p:spPr>
          <a:xfrm>
            <a:off x="514350" y="3974702"/>
            <a:ext cx="7598700" cy="370200"/>
          </a:xfrm>
          <a:prstGeom prst="rect">
            <a:avLst/>
          </a:prstGeom>
          <a:noFill/>
          <a:ln>
            <a:noFill/>
          </a:ln>
        </p:spPr>
        <p:txBody>
          <a:bodyPr anchorCtr="0" anchor="t" bIns="68575" lIns="68575" spcFirstLastPara="1" rIns="68575" wrap="square" tIns="68575">
            <a:noAutofit/>
          </a:bodyPr>
          <a:lstStyle>
            <a:lvl1pPr indent="-228600" lvl="0" marL="457200" marR="0" rtl="0" algn="l">
              <a:spcBef>
                <a:spcPts val="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700"/>
              <a:buFont typeface="Arial"/>
              <a:buNone/>
              <a:defRPr b="0" i="0" sz="700" u="none" cap="none" strike="noStrike">
                <a:solidFill>
                  <a:schemeClr val="lt1"/>
                </a:solidFill>
                <a:latin typeface="Calibri"/>
                <a:ea typeface="Calibri"/>
                <a:cs typeface="Calibri"/>
                <a:sym typeface="Calibri"/>
              </a:defRPr>
            </a:lvl9pPr>
          </a:lstStyle>
          <a:p/>
        </p:txBody>
      </p:sp>
      <p:sp>
        <p:nvSpPr>
          <p:cNvPr id="81" name="Google Shape;81;p11"/>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82" name="Google Shape;82;p11"/>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83" name="Google Shape;83;p1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86" name="Google Shape;86;p12"/>
          <p:cNvSpPr txBox="1"/>
          <p:nvPr>
            <p:ph type="title"/>
          </p:nvPr>
        </p:nvSpPr>
        <p:spPr>
          <a:xfrm>
            <a:off x="514351" y="457201"/>
            <a:ext cx="7598700" cy="23430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87" name="Google Shape;87;p12"/>
          <p:cNvSpPr txBox="1"/>
          <p:nvPr>
            <p:ph idx="1" type="body"/>
          </p:nvPr>
        </p:nvSpPr>
        <p:spPr>
          <a:xfrm>
            <a:off x="514350" y="3257550"/>
            <a:ext cx="7598700" cy="1086000"/>
          </a:xfrm>
          <a:prstGeom prst="rect">
            <a:avLst/>
          </a:prstGeom>
          <a:noFill/>
          <a:ln>
            <a:noFill/>
          </a:ln>
        </p:spPr>
        <p:txBody>
          <a:bodyPr anchorCtr="0" anchor="ctr" bIns="68575" lIns="68575" spcFirstLastPara="1" rIns="68575" wrap="square" tIns="68575">
            <a:noAutofit/>
          </a:bodyPr>
          <a:lstStyle>
            <a:lvl1pPr indent="-228600" lvl="0" marL="457200" marR="0" rtl="0" algn="l">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88" name="Google Shape;88;p12"/>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89" name="Google Shape;89;p12"/>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90" name="Google Shape;90;p12"/>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93" name="Google Shape;93;p13"/>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lang="en" sz="6000" cap="none">
                <a:solidFill>
                  <a:schemeClr val="lt1"/>
                </a:solidFill>
                <a:latin typeface="Calibri"/>
                <a:ea typeface="Calibri"/>
                <a:cs typeface="Calibri"/>
                <a:sym typeface="Calibri"/>
              </a:rPr>
              <a:t>”</a:t>
            </a:r>
            <a:endParaRPr sz="1100"/>
          </a:p>
        </p:txBody>
      </p:sp>
      <p:sp>
        <p:nvSpPr>
          <p:cNvPr id="94" name="Google Shape;94;p13"/>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lang="en" sz="6000" cap="none">
                <a:solidFill>
                  <a:schemeClr val="lt1"/>
                </a:solidFill>
                <a:latin typeface="Calibri"/>
                <a:ea typeface="Calibri"/>
                <a:cs typeface="Calibri"/>
                <a:sym typeface="Calibri"/>
              </a:rPr>
              <a:t>“</a:t>
            </a:r>
            <a:endParaRPr sz="1100"/>
          </a:p>
        </p:txBody>
      </p:sp>
      <p:sp>
        <p:nvSpPr>
          <p:cNvPr id="95" name="Google Shape;95;p13"/>
          <p:cNvSpPr txBox="1"/>
          <p:nvPr>
            <p:ph type="title"/>
          </p:nvPr>
        </p:nvSpPr>
        <p:spPr>
          <a:xfrm>
            <a:off x="744200" y="457201"/>
            <a:ext cx="7162800" cy="2057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96" name="Google Shape;96;p13"/>
          <p:cNvSpPr txBox="1"/>
          <p:nvPr>
            <p:ph idx="1" type="body"/>
          </p:nvPr>
        </p:nvSpPr>
        <p:spPr>
          <a:xfrm>
            <a:off x="823406" y="2514600"/>
            <a:ext cx="7004400" cy="285900"/>
          </a:xfrm>
          <a:prstGeom prst="rect">
            <a:avLst/>
          </a:prstGeom>
          <a:noFill/>
          <a:ln>
            <a:noFill/>
          </a:ln>
        </p:spPr>
        <p:txBody>
          <a:bodyPr anchorCtr="0" anchor="ctr" bIns="68575" lIns="68575" spcFirstLastPara="1" rIns="68575" wrap="square" tIns="68575">
            <a:noAutofit/>
          </a:bodyPr>
          <a:lstStyle>
            <a:lvl1pPr indent="-228600" lvl="0" marL="457200" marR="0" rtl="0" algn="l">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97" name="Google Shape;97;p13"/>
          <p:cNvSpPr txBox="1"/>
          <p:nvPr>
            <p:ph idx="2" type="body"/>
          </p:nvPr>
        </p:nvSpPr>
        <p:spPr>
          <a:xfrm>
            <a:off x="515599" y="3257550"/>
            <a:ext cx="7614300" cy="1086000"/>
          </a:xfrm>
          <a:prstGeom prst="rect">
            <a:avLst/>
          </a:prstGeom>
          <a:noFill/>
          <a:ln>
            <a:noFill/>
          </a:ln>
        </p:spPr>
        <p:txBody>
          <a:bodyPr anchorCtr="0" anchor="ctr" bIns="68575" lIns="68575" spcFirstLastPara="1" rIns="68575" wrap="square" tIns="68575">
            <a:noAutofit/>
          </a:bodyPr>
          <a:lstStyle>
            <a:lvl1pPr indent="-228600" lvl="0" marL="457200" marR="0" rtl="0" algn="l">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98" name="Google Shape;98;p13"/>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99" name="Google Shape;99;p13"/>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0" name="Google Shape;100;p1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03" name="Google Shape;103;p14"/>
          <p:cNvSpPr txBox="1"/>
          <p:nvPr>
            <p:ph type="title"/>
          </p:nvPr>
        </p:nvSpPr>
        <p:spPr>
          <a:xfrm>
            <a:off x="514352" y="2481436"/>
            <a:ext cx="7598700" cy="1101600"/>
          </a:xfrm>
          <a:prstGeom prst="rect">
            <a:avLst/>
          </a:prstGeom>
          <a:noFill/>
          <a:ln>
            <a:noFill/>
          </a:ln>
        </p:spPr>
        <p:txBody>
          <a:bodyPr anchorCtr="0" anchor="b" bIns="68575" lIns="68575" spcFirstLastPara="1" rIns="68575" wrap="square" tIns="68575">
            <a:noAutofit/>
          </a:bodyPr>
          <a:lstStyle>
            <a:lvl1pPr lvl="0" marR="0" rtl="0" algn="l">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04" name="Google Shape;104;p14"/>
          <p:cNvSpPr txBox="1"/>
          <p:nvPr>
            <p:ph idx="1" type="body"/>
          </p:nvPr>
        </p:nvSpPr>
        <p:spPr>
          <a:xfrm>
            <a:off x="514351" y="3583036"/>
            <a:ext cx="7598700" cy="645300"/>
          </a:xfrm>
          <a:prstGeom prst="rect">
            <a:avLst/>
          </a:prstGeom>
          <a:noFill/>
          <a:ln>
            <a:noFill/>
          </a:ln>
        </p:spPr>
        <p:txBody>
          <a:bodyPr anchorCtr="0" anchor="t" bIns="68575" lIns="68575" spcFirstLastPara="1" rIns="68575" wrap="square" tIns="68575">
            <a:noAutofit/>
          </a:bodyPr>
          <a:lstStyle>
            <a:lvl1pPr indent="-228600" lvl="0" marL="457200" marR="0" rtl="0" algn="l">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105" name="Google Shape;105;p14"/>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6" name="Google Shape;106;p14"/>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7" name="Google Shape;107;p1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10" name="Google Shape;110;p15"/>
          <p:cNvSpPr txBox="1"/>
          <p:nvPr/>
        </p:nvSpPr>
        <p:spPr>
          <a:xfrm>
            <a:off x="7678400"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lang="en" sz="6000" cap="none">
                <a:solidFill>
                  <a:schemeClr val="lt1"/>
                </a:solidFill>
                <a:latin typeface="Calibri"/>
                <a:ea typeface="Calibri"/>
                <a:cs typeface="Calibri"/>
                <a:sym typeface="Calibri"/>
              </a:rPr>
              <a:t>”</a:t>
            </a:r>
            <a:endParaRPr sz="1100"/>
          </a:p>
        </p:txBody>
      </p:sp>
      <p:sp>
        <p:nvSpPr>
          <p:cNvPr id="111" name="Google Shape;111;p15"/>
          <p:cNvSpPr txBox="1"/>
          <p:nvPr/>
        </p:nvSpPr>
        <p:spPr>
          <a:xfrm>
            <a:off x="366206" y="61750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alibri"/>
              <a:buNone/>
            </a:pPr>
            <a:r>
              <a:rPr b="0" lang="en" sz="6000" cap="none">
                <a:solidFill>
                  <a:schemeClr val="lt1"/>
                </a:solidFill>
                <a:latin typeface="Calibri"/>
                <a:ea typeface="Calibri"/>
                <a:cs typeface="Calibri"/>
                <a:sym typeface="Calibri"/>
              </a:rPr>
              <a:t>“</a:t>
            </a:r>
            <a:endParaRPr sz="1100"/>
          </a:p>
        </p:txBody>
      </p:sp>
      <p:sp>
        <p:nvSpPr>
          <p:cNvPr id="112" name="Google Shape;112;p15"/>
          <p:cNvSpPr txBox="1"/>
          <p:nvPr>
            <p:ph type="title"/>
          </p:nvPr>
        </p:nvSpPr>
        <p:spPr>
          <a:xfrm>
            <a:off x="744200" y="457201"/>
            <a:ext cx="7162800" cy="2057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13" name="Google Shape;113;p15"/>
          <p:cNvSpPr txBox="1"/>
          <p:nvPr>
            <p:ph idx="1" type="body"/>
          </p:nvPr>
        </p:nvSpPr>
        <p:spPr>
          <a:xfrm>
            <a:off x="514350" y="2914650"/>
            <a:ext cx="7601700" cy="666900"/>
          </a:xfrm>
          <a:prstGeom prst="rect">
            <a:avLst/>
          </a:prstGeom>
          <a:noFill/>
          <a:ln>
            <a:noFill/>
          </a:ln>
        </p:spPr>
        <p:txBody>
          <a:bodyPr anchorCtr="0" anchor="b" bIns="68575" lIns="68575" spcFirstLastPara="1" rIns="68575" wrap="square" tIns="68575">
            <a:noAutofit/>
          </a:bodyPr>
          <a:lstStyle>
            <a:lvl1pPr indent="-228600" lvl="0" marL="457200" marR="0" rtl="0" algn="l">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14" name="Google Shape;114;p15"/>
          <p:cNvSpPr txBox="1"/>
          <p:nvPr>
            <p:ph idx="2" type="body"/>
          </p:nvPr>
        </p:nvSpPr>
        <p:spPr>
          <a:xfrm>
            <a:off x="514349" y="3581400"/>
            <a:ext cx="7601700" cy="762000"/>
          </a:xfrm>
          <a:prstGeom prst="rect">
            <a:avLst/>
          </a:prstGeom>
          <a:noFill/>
          <a:ln>
            <a:noFill/>
          </a:ln>
        </p:spPr>
        <p:txBody>
          <a:bodyPr anchorCtr="0" anchor="t" bIns="68575" lIns="68575" spcFirstLastPara="1" rIns="68575" wrap="square" tIns="68575">
            <a:noAutofit/>
          </a:bodyPr>
          <a:lstStyle>
            <a:lvl1pPr indent="-228600" lvl="0" marL="457200" marR="0" rtl="0" algn="l">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115" name="Google Shape;115;p15"/>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16" name="Google Shape;116;p15"/>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17" name="Google Shape;117;p1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0" name="Google Shape;120;p16"/>
          <p:cNvSpPr txBox="1"/>
          <p:nvPr>
            <p:ph type="title"/>
          </p:nvPr>
        </p:nvSpPr>
        <p:spPr>
          <a:xfrm>
            <a:off x="514351" y="457201"/>
            <a:ext cx="7598700" cy="2057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21" name="Google Shape;121;p16"/>
          <p:cNvSpPr txBox="1"/>
          <p:nvPr>
            <p:ph idx="1" type="body"/>
          </p:nvPr>
        </p:nvSpPr>
        <p:spPr>
          <a:xfrm>
            <a:off x="514351" y="2628900"/>
            <a:ext cx="7598700" cy="628500"/>
          </a:xfrm>
          <a:prstGeom prst="rect">
            <a:avLst/>
          </a:prstGeom>
          <a:noFill/>
          <a:ln>
            <a:noFill/>
          </a:ln>
        </p:spPr>
        <p:txBody>
          <a:bodyPr anchorCtr="0" anchor="b" bIns="68575" lIns="68575" spcFirstLastPara="1" rIns="68575" wrap="square" tIns="68575">
            <a:noAutofit/>
          </a:bodyPr>
          <a:lstStyle>
            <a:lvl1pPr indent="-228600" lvl="0" marL="457200" marR="0" rtl="0" algn="l">
              <a:spcBef>
                <a:spcPts val="0"/>
              </a:spcBef>
              <a:spcAft>
                <a:spcPts val="0"/>
              </a:spcAft>
              <a:buClr>
                <a:schemeClr val="lt1"/>
              </a:buClr>
              <a:buSzPts val="2100"/>
              <a:buFont typeface="Arial"/>
              <a:buNone/>
              <a:defRPr b="0" i="0" sz="21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22" name="Google Shape;122;p16"/>
          <p:cNvSpPr txBox="1"/>
          <p:nvPr>
            <p:ph idx="2" type="body"/>
          </p:nvPr>
        </p:nvSpPr>
        <p:spPr>
          <a:xfrm>
            <a:off x="514350" y="3257550"/>
            <a:ext cx="7598700" cy="1086000"/>
          </a:xfrm>
          <a:prstGeom prst="rect">
            <a:avLst/>
          </a:prstGeom>
          <a:noFill/>
          <a:ln>
            <a:noFill/>
          </a:ln>
        </p:spPr>
        <p:txBody>
          <a:bodyPr anchorCtr="0" anchor="t" bIns="68575" lIns="68575" spcFirstLastPara="1" rIns="68575" wrap="square" tIns="68575">
            <a:noAutofit/>
          </a:bodyPr>
          <a:lstStyle>
            <a:lvl1pPr indent="-228600" lvl="0" marL="457200" marR="0" rtl="0" algn="l">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123" name="Google Shape;123;p16"/>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24" name="Google Shape;124;p16"/>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25" name="Google Shape;125;p1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28" name="Google Shape;128;p17"/>
          <p:cNvSpPr txBox="1"/>
          <p:nvPr>
            <p:ph idx="1" type="body"/>
          </p:nvPr>
        </p:nvSpPr>
        <p:spPr>
          <a:xfrm rot="5400000">
            <a:off x="2945119" y="-824350"/>
            <a:ext cx="2736900" cy="7598700"/>
          </a:xfrm>
          <a:prstGeom prst="rect">
            <a:avLst/>
          </a:prstGeom>
          <a:noFill/>
          <a:ln>
            <a:noFill/>
          </a:ln>
        </p:spPr>
        <p:txBody>
          <a:bodyPr anchorCtr="0" anchor="t" bIns="68575" lIns="68575" spcFirstLastPara="1" rIns="68575" wrap="square" tIns="685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29" name="Google Shape;129;p17"/>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0" name="Google Shape;130;p17"/>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1" name="Google Shape;131;p1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7"/>
          <p:cNvSpPr txBox="1"/>
          <p:nvPr>
            <p:ph type="title"/>
          </p:nvPr>
        </p:nvSpPr>
        <p:spPr>
          <a:xfrm>
            <a:off x="514351" y="457200"/>
            <a:ext cx="7598700" cy="10923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135" name="Google Shape;135;p18"/>
          <p:cNvSpPr txBox="1"/>
          <p:nvPr>
            <p:ph type="title"/>
          </p:nvPr>
        </p:nvSpPr>
        <p:spPr>
          <a:xfrm rot="5400000">
            <a:off x="5360421" y="1590899"/>
            <a:ext cx="3886200" cy="16188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136" name="Google Shape;136;p18"/>
          <p:cNvSpPr txBox="1"/>
          <p:nvPr>
            <p:ph idx="1" type="body"/>
          </p:nvPr>
        </p:nvSpPr>
        <p:spPr>
          <a:xfrm rot="5400000">
            <a:off x="1508337" y="-536700"/>
            <a:ext cx="3886200" cy="5874000"/>
          </a:xfrm>
          <a:prstGeom prst="rect">
            <a:avLst/>
          </a:prstGeom>
          <a:noFill/>
          <a:ln>
            <a:noFill/>
          </a:ln>
        </p:spPr>
        <p:txBody>
          <a:bodyPr anchorCtr="0" anchor="t" bIns="68575" lIns="68575" spcFirstLastPara="1" rIns="68575" wrap="square" tIns="685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137" name="Google Shape;137;p18"/>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8" name="Google Shape;138;p18"/>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9" name="Google Shape;139;p1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2" name="Google Shape;142;p19"/>
          <p:cNvSpPr txBox="1"/>
          <p:nvPr>
            <p:ph idx="1" type="body"/>
          </p:nvPr>
        </p:nvSpPr>
        <p:spPr>
          <a:xfrm>
            <a:off x="311700" y="1152475"/>
            <a:ext cx="8520600" cy="3416400"/>
          </a:xfrm>
          <a:prstGeom prst="rect">
            <a:avLst/>
          </a:prstGeom>
        </p:spPr>
        <p:txBody>
          <a:bodyPr anchorCtr="0" anchor="ctr" bIns="68575" lIns="68575" spcFirstLastPara="1" rIns="68575" wrap="square" tIns="68575">
            <a:noAutofit/>
          </a:bodyPr>
          <a:lstStyle>
            <a:lvl1pPr indent="-317500" lvl="0" marL="457200" rtl="0">
              <a:spcBef>
                <a:spcPts val="0"/>
              </a:spcBef>
              <a:spcAft>
                <a:spcPts val="0"/>
              </a:spcAft>
              <a:buSzPts val="1400"/>
              <a:buChar char="•"/>
              <a:defRPr/>
            </a:lvl1pPr>
            <a:lvl2pPr indent="-304800" lvl="1" marL="914400" rtl="0">
              <a:spcBef>
                <a:spcPts val="800"/>
              </a:spcBef>
              <a:spcAft>
                <a:spcPts val="0"/>
              </a:spcAft>
              <a:buSzPts val="12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143" name="Google Shape;143;p1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20" name="Google Shape;20;p3"/>
          <p:cNvSpPr txBox="1"/>
          <p:nvPr>
            <p:ph type="title"/>
          </p:nvPr>
        </p:nvSpPr>
        <p:spPr>
          <a:xfrm>
            <a:off x="514351" y="457200"/>
            <a:ext cx="7598700" cy="10923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21" name="Google Shape;21;p3"/>
          <p:cNvSpPr txBox="1"/>
          <p:nvPr>
            <p:ph idx="1" type="body"/>
          </p:nvPr>
        </p:nvSpPr>
        <p:spPr>
          <a:xfrm>
            <a:off x="514351" y="1606550"/>
            <a:ext cx="7598700" cy="2736900"/>
          </a:xfrm>
          <a:prstGeom prst="rect">
            <a:avLst/>
          </a:prstGeom>
          <a:noFill/>
          <a:ln>
            <a:noFill/>
          </a:ln>
        </p:spPr>
        <p:txBody>
          <a:bodyPr anchorCtr="0" anchor="ctr" bIns="68575" lIns="68575" spcFirstLastPara="1" rIns="68575" wrap="square" tIns="685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22" name="Google Shape;22;p3"/>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23" name="Google Shape;23;p3"/>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24" name="Google Shape;24;p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5" name="Shape 25"/>
        <p:cNvGrpSpPr/>
        <p:nvPr/>
      </p:nvGrpSpPr>
      <p:grpSpPr>
        <a:xfrm>
          <a:off x="0" y="0"/>
          <a:ext cx="0" cy="0"/>
          <a:chOff x="0" y="0"/>
          <a:chExt cx="0" cy="0"/>
        </a:xfrm>
      </p:grpSpPr>
      <p:sp>
        <p:nvSpPr>
          <p:cNvPr id="26" name="Google Shape;26;p4"/>
          <p:cNvSpPr txBox="1"/>
          <p:nvPr>
            <p:ph type="title"/>
          </p:nvPr>
        </p:nvSpPr>
        <p:spPr>
          <a:xfrm>
            <a:off x="514351" y="457200"/>
            <a:ext cx="7598700" cy="10923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27" name="Google Shape;27;p4"/>
          <p:cNvSpPr txBox="1"/>
          <p:nvPr>
            <p:ph idx="1" type="body"/>
          </p:nvPr>
        </p:nvSpPr>
        <p:spPr>
          <a:xfrm>
            <a:off x="730253" y="1663700"/>
            <a:ext cx="3531900" cy="432300"/>
          </a:xfrm>
          <a:prstGeom prst="rect">
            <a:avLst/>
          </a:prstGeom>
          <a:noFill/>
          <a:ln>
            <a:noFill/>
          </a:ln>
        </p:spPr>
        <p:txBody>
          <a:bodyPr anchorCtr="0" anchor="b" bIns="68575" lIns="68575" spcFirstLastPara="1" rIns="68575" wrap="square" tIns="68575">
            <a:noAutofit/>
          </a:bodyPr>
          <a:lstStyle>
            <a:lvl1pPr indent="-228600" lvl="0" marL="457200" marR="0" rtl="0" algn="l">
              <a:spcBef>
                <a:spcPts val="0"/>
              </a:spcBef>
              <a:spcAft>
                <a:spcPts val="0"/>
              </a:spcAft>
              <a:buClr>
                <a:schemeClr val="lt1"/>
              </a:buClr>
              <a:buSzPts val="2100"/>
              <a:buFont typeface="Arial"/>
              <a:buNone/>
              <a:defRPr b="0" i="0" sz="21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1500"/>
              <a:buFont typeface="Arial"/>
              <a:buNone/>
              <a:defRPr b="1" i="0" sz="15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1400"/>
              <a:buFont typeface="Arial"/>
              <a:buNone/>
              <a:defRPr b="1" i="0" sz="14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1200"/>
              <a:buFont typeface="Arial"/>
              <a:buNone/>
              <a:defRPr b="1" i="0" sz="1200" u="none" cap="none" strike="noStrike">
                <a:solidFill>
                  <a:schemeClr val="lt1"/>
                </a:solidFill>
                <a:latin typeface="Calibri"/>
                <a:ea typeface="Calibri"/>
                <a:cs typeface="Calibri"/>
                <a:sym typeface="Calibri"/>
              </a:defRPr>
            </a:lvl9pPr>
          </a:lstStyle>
          <a:p/>
        </p:txBody>
      </p:sp>
      <p:sp>
        <p:nvSpPr>
          <p:cNvPr id="28" name="Google Shape;28;p4"/>
          <p:cNvSpPr txBox="1"/>
          <p:nvPr>
            <p:ph idx="2" type="body"/>
          </p:nvPr>
        </p:nvSpPr>
        <p:spPr>
          <a:xfrm>
            <a:off x="514351" y="2152651"/>
            <a:ext cx="3747600" cy="2190600"/>
          </a:xfrm>
          <a:prstGeom prst="rect">
            <a:avLst/>
          </a:prstGeom>
          <a:noFill/>
          <a:ln>
            <a:noFill/>
          </a:ln>
        </p:spPr>
        <p:txBody>
          <a:bodyPr anchorCtr="0" anchor="t" bIns="68575" lIns="68575" spcFirstLastPara="1" rIns="68575" wrap="square" tIns="685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29" name="Google Shape;29;p4"/>
          <p:cNvSpPr txBox="1"/>
          <p:nvPr>
            <p:ph idx="3" type="body"/>
          </p:nvPr>
        </p:nvSpPr>
        <p:spPr>
          <a:xfrm>
            <a:off x="4572002" y="1670050"/>
            <a:ext cx="3542100" cy="432300"/>
          </a:xfrm>
          <a:prstGeom prst="rect">
            <a:avLst/>
          </a:prstGeom>
          <a:noFill/>
          <a:ln>
            <a:noFill/>
          </a:ln>
        </p:spPr>
        <p:txBody>
          <a:bodyPr anchorCtr="0" anchor="b" bIns="68575" lIns="68575" spcFirstLastPara="1" rIns="68575" wrap="square" tIns="68575">
            <a:noAutofit/>
          </a:bodyPr>
          <a:lstStyle>
            <a:lvl1pPr indent="-228600" lvl="0" marL="457200" marR="0" rtl="0" algn="l">
              <a:spcBef>
                <a:spcPts val="0"/>
              </a:spcBef>
              <a:spcAft>
                <a:spcPts val="0"/>
              </a:spcAft>
              <a:buClr>
                <a:schemeClr val="lt1"/>
              </a:buClr>
              <a:buSzPts val="2100"/>
              <a:buFont typeface="Arial"/>
              <a:buNone/>
              <a:defRPr b="0" i="0" sz="21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1500"/>
              <a:buFont typeface="Arial"/>
              <a:buNone/>
              <a:defRPr b="1" i="0" sz="15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1400"/>
              <a:buFont typeface="Arial"/>
              <a:buNone/>
              <a:defRPr b="1" i="0" sz="14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1200"/>
              <a:buFont typeface="Arial"/>
              <a:buNone/>
              <a:defRPr b="1" i="0" sz="12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1200"/>
              <a:buFont typeface="Arial"/>
              <a:buNone/>
              <a:defRPr b="1" i="0" sz="1200" u="none" cap="none" strike="noStrike">
                <a:solidFill>
                  <a:schemeClr val="lt1"/>
                </a:solidFill>
                <a:latin typeface="Calibri"/>
                <a:ea typeface="Calibri"/>
                <a:cs typeface="Calibri"/>
                <a:sym typeface="Calibri"/>
              </a:defRPr>
            </a:lvl9pPr>
          </a:lstStyle>
          <a:p/>
        </p:txBody>
      </p:sp>
      <p:sp>
        <p:nvSpPr>
          <p:cNvPr id="30" name="Google Shape;30;p4"/>
          <p:cNvSpPr txBox="1"/>
          <p:nvPr>
            <p:ph idx="4" type="body"/>
          </p:nvPr>
        </p:nvSpPr>
        <p:spPr>
          <a:xfrm>
            <a:off x="4367612" y="2152651"/>
            <a:ext cx="3746400" cy="2190600"/>
          </a:xfrm>
          <a:prstGeom prst="rect">
            <a:avLst/>
          </a:prstGeom>
          <a:noFill/>
          <a:ln>
            <a:noFill/>
          </a:ln>
        </p:spPr>
        <p:txBody>
          <a:bodyPr anchorCtr="0" anchor="t" bIns="68575" lIns="68575" spcFirstLastPara="1" rIns="68575" wrap="square" tIns="685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31" name="Google Shape;31;p4"/>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32" name="Google Shape;32;p4"/>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33" name="Google Shape;33;p4"/>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pic>
        <p:nvPicPr>
          <p:cNvPr descr="Celestia-R1---OverlayContentHD.png" id="35" name="Google Shape;35;p5"/>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36" name="Google Shape;36;p5"/>
          <p:cNvSpPr txBox="1"/>
          <p:nvPr>
            <p:ph type="title"/>
          </p:nvPr>
        </p:nvSpPr>
        <p:spPr>
          <a:xfrm>
            <a:off x="514350" y="2481436"/>
            <a:ext cx="7598700" cy="1101600"/>
          </a:xfrm>
          <a:prstGeom prst="rect">
            <a:avLst/>
          </a:prstGeom>
          <a:noFill/>
          <a:ln>
            <a:noFill/>
          </a:ln>
        </p:spPr>
        <p:txBody>
          <a:bodyPr anchorCtr="0" anchor="b" bIns="68575" lIns="68575" spcFirstLastPara="1" rIns="68575" wrap="square" tIns="68575">
            <a:noAutofit/>
          </a:bodyPr>
          <a:lstStyle>
            <a:lvl1pPr lvl="0" marR="0" rtl="0" algn="l">
              <a:spcBef>
                <a:spcPts val="0"/>
              </a:spcBef>
              <a:spcAft>
                <a:spcPts val="0"/>
              </a:spcAft>
              <a:buClr>
                <a:schemeClr val="lt1"/>
              </a:buClr>
              <a:buSzPts val="3000"/>
              <a:buFont typeface="Calibri"/>
              <a:buNone/>
              <a:defRPr b="0" i="0" sz="30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7" name="Google Shape;37;p5"/>
          <p:cNvSpPr txBox="1"/>
          <p:nvPr>
            <p:ph idx="1" type="body"/>
          </p:nvPr>
        </p:nvSpPr>
        <p:spPr>
          <a:xfrm>
            <a:off x="514349" y="3583036"/>
            <a:ext cx="7598700" cy="645300"/>
          </a:xfrm>
          <a:prstGeom prst="rect">
            <a:avLst/>
          </a:prstGeom>
          <a:noFill/>
          <a:ln>
            <a:noFill/>
          </a:ln>
        </p:spPr>
        <p:txBody>
          <a:bodyPr anchorCtr="0" anchor="t" bIns="68575" lIns="68575" spcFirstLastPara="1" rIns="68575" wrap="square" tIns="68575">
            <a:noAutofit/>
          </a:bodyPr>
          <a:lstStyle>
            <a:lvl1pPr indent="-228600" lvl="0" marL="457200" marR="0" rtl="0" algn="l">
              <a:spcBef>
                <a:spcPts val="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1100"/>
              <a:buFont typeface="Arial"/>
              <a:buNone/>
              <a:defRPr b="0" i="0" sz="1100" u="none" cap="none" strike="noStrike">
                <a:solidFill>
                  <a:schemeClr val="lt1"/>
                </a:solidFill>
                <a:latin typeface="Calibri"/>
                <a:ea typeface="Calibri"/>
                <a:cs typeface="Calibri"/>
                <a:sym typeface="Calibri"/>
              </a:defRPr>
            </a:lvl9pPr>
          </a:lstStyle>
          <a:p/>
        </p:txBody>
      </p:sp>
      <p:sp>
        <p:nvSpPr>
          <p:cNvPr id="38" name="Google Shape;38;p5"/>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39" name="Google Shape;39;p5"/>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40" name="Google Shape;40;p5"/>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pic>
        <p:nvPicPr>
          <p:cNvPr descr="Celestia-R1---OverlayContentHD.png" id="42" name="Google Shape;42;p6"/>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43" name="Google Shape;43;p6"/>
          <p:cNvSpPr txBox="1"/>
          <p:nvPr>
            <p:ph type="title"/>
          </p:nvPr>
        </p:nvSpPr>
        <p:spPr>
          <a:xfrm>
            <a:off x="514351" y="457200"/>
            <a:ext cx="7598700" cy="10923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44" name="Google Shape;44;p6"/>
          <p:cNvSpPr txBox="1"/>
          <p:nvPr>
            <p:ph idx="1" type="body"/>
          </p:nvPr>
        </p:nvSpPr>
        <p:spPr>
          <a:xfrm>
            <a:off x="514352" y="1606550"/>
            <a:ext cx="3746400" cy="2736900"/>
          </a:xfrm>
          <a:prstGeom prst="rect">
            <a:avLst/>
          </a:prstGeom>
          <a:noFill/>
          <a:ln>
            <a:noFill/>
          </a:ln>
        </p:spPr>
        <p:txBody>
          <a:bodyPr anchorCtr="0" anchor="ctr" bIns="68575" lIns="68575" spcFirstLastPara="1" rIns="68575" wrap="square" tIns="685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45" name="Google Shape;45;p6"/>
          <p:cNvSpPr txBox="1"/>
          <p:nvPr>
            <p:ph idx="2" type="body"/>
          </p:nvPr>
        </p:nvSpPr>
        <p:spPr>
          <a:xfrm>
            <a:off x="4366421" y="1606550"/>
            <a:ext cx="3746400" cy="2736900"/>
          </a:xfrm>
          <a:prstGeom prst="rect">
            <a:avLst/>
          </a:prstGeom>
          <a:noFill/>
          <a:ln>
            <a:noFill/>
          </a:ln>
        </p:spPr>
        <p:txBody>
          <a:bodyPr anchorCtr="0" anchor="ctr" bIns="68575" lIns="68575" spcFirstLastPara="1" rIns="68575" wrap="square" tIns="685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46" name="Google Shape;46;p6"/>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47" name="Google Shape;47;p6"/>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48" name="Google Shape;48;p6"/>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1" name="Google Shape;51;p7"/>
          <p:cNvSpPr txBox="1"/>
          <p:nvPr>
            <p:ph type="title"/>
          </p:nvPr>
        </p:nvSpPr>
        <p:spPr>
          <a:xfrm>
            <a:off x="514351" y="457200"/>
            <a:ext cx="7598700" cy="10923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2" name="Google Shape;52;p7"/>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3" name="Google Shape;53;p7"/>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4" name="Google Shape;54;p7"/>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7" name="Google Shape;57;p8"/>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8" name="Google Shape;58;p8"/>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59" name="Google Shape;59;p8"/>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62" name="Google Shape;62;p9"/>
          <p:cNvSpPr txBox="1"/>
          <p:nvPr>
            <p:ph type="title"/>
          </p:nvPr>
        </p:nvSpPr>
        <p:spPr>
          <a:xfrm>
            <a:off x="514350" y="1555750"/>
            <a:ext cx="2760600" cy="1028700"/>
          </a:xfrm>
          <a:prstGeom prst="rect">
            <a:avLst/>
          </a:prstGeom>
          <a:noFill/>
          <a:ln>
            <a:noFill/>
          </a:ln>
        </p:spPr>
        <p:txBody>
          <a:bodyPr anchorCtr="0" anchor="b" bIns="68575" lIns="68575" spcFirstLastPara="1" rIns="68575" wrap="square" tIns="68575">
            <a:noAutofit/>
          </a:bodyPr>
          <a:lstStyle>
            <a:lvl1pPr lvl="0" marR="0" rtl="0" algn="l">
              <a:spcBef>
                <a:spcPts val="0"/>
              </a:spcBef>
              <a:spcAft>
                <a:spcPts val="0"/>
              </a:spcAft>
              <a:buClr>
                <a:schemeClr val="lt1"/>
              </a:buClr>
              <a:buSzPts val="1800"/>
              <a:buFont typeface="Calibri"/>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63" name="Google Shape;63;p9"/>
          <p:cNvSpPr txBox="1"/>
          <p:nvPr>
            <p:ph idx="1" type="body"/>
          </p:nvPr>
        </p:nvSpPr>
        <p:spPr>
          <a:xfrm>
            <a:off x="3486151" y="457201"/>
            <a:ext cx="4626900" cy="3886200"/>
          </a:xfrm>
          <a:prstGeom prst="rect">
            <a:avLst/>
          </a:prstGeom>
          <a:noFill/>
          <a:ln>
            <a:noFill/>
          </a:ln>
        </p:spPr>
        <p:txBody>
          <a:bodyPr anchorCtr="0" anchor="ctr" bIns="68575" lIns="68575" spcFirstLastPara="1" rIns="68575" wrap="square" tIns="685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64" name="Google Shape;64;p9"/>
          <p:cNvSpPr txBox="1"/>
          <p:nvPr>
            <p:ph idx="2" type="body"/>
          </p:nvPr>
        </p:nvSpPr>
        <p:spPr>
          <a:xfrm>
            <a:off x="514350" y="2584450"/>
            <a:ext cx="2760600" cy="1371600"/>
          </a:xfrm>
          <a:prstGeom prst="rect">
            <a:avLst/>
          </a:prstGeom>
          <a:noFill/>
          <a:ln>
            <a:noFill/>
          </a:ln>
        </p:spPr>
        <p:txBody>
          <a:bodyPr anchorCtr="0" anchor="t" bIns="68575" lIns="68575" spcFirstLastPara="1" rIns="68575" wrap="square" tIns="68575">
            <a:noAutofit/>
          </a:bodyPr>
          <a:lstStyle>
            <a:lvl1pPr indent="-228600" lvl="0" marL="457200" marR="0" rtl="0" algn="l">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700"/>
              <a:buFont typeface="Arial"/>
              <a:buNone/>
              <a:defRPr b="0" i="0" sz="700" u="none" cap="none" strike="noStrike">
                <a:solidFill>
                  <a:schemeClr val="lt1"/>
                </a:solidFill>
                <a:latin typeface="Calibri"/>
                <a:ea typeface="Calibri"/>
                <a:cs typeface="Calibri"/>
                <a:sym typeface="Calibri"/>
              </a:defRPr>
            </a:lvl9pPr>
          </a:lstStyle>
          <a:p/>
        </p:txBody>
      </p:sp>
      <p:sp>
        <p:nvSpPr>
          <p:cNvPr id="65" name="Google Shape;65;p9"/>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66" name="Google Shape;66;p9"/>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67" name="Google Shape;67;p9"/>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70" name="Google Shape;70;p10"/>
          <p:cNvSpPr txBox="1"/>
          <p:nvPr>
            <p:ph type="title"/>
          </p:nvPr>
        </p:nvSpPr>
        <p:spPr>
          <a:xfrm>
            <a:off x="514350" y="1200150"/>
            <a:ext cx="4623600" cy="1028700"/>
          </a:xfrm>
          <a:prstGeom prst="rect">
            <a:avLst/>
          </a:prstGeom>
          <a:noFill/>
          <a:ln>
            <a:noFill/>
          </a:ln>
        </p:spPr>
        <p:txBody>
          <a:bodyPr anchorCtr="0" anchor="b" bIns="68575" lIns="68575" spcFirstLastPara="1" rIns="68575" wrap="square" tIns="68575">
            <a:noAutofit/>
          </a:bodyPr>
          <a:lstStyle>
            <a:lvl1pPr lvl="0" marR="0" rtl="0" algn="l">
              <a:spcBef>
                <a:spcPts val="0"/>
              </a:spcBef>
              <a:spcAft>
                <a:spcPts val="0"/>
              </a:spcAft>
              <a:buClr>
                <a:schemeClr val="lt1"/>
              </a:buClr>
              <a:buSzPts val="2100"/>
              <a:buFont typeface="Calibri"/>
              <a:buNone/>
              <a:defRPr b="0" i="0" sz="21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71" name="Google Shape;71;p10"/>
          <p:cNvSpPr/>
          <p:nvPr>
            <p:ph idx="2" type="pic"/>
          </p:nvPr>
        </p:nvSpPr>
        <p:spPr>
          <a:xfrm>
            <a:off x="5652190" y="685800"/>
            <a:ext cx="2460600" cy="3429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68575" lIns="68575" spcFirstLastPara="1" rIns="68575" wrap="square" tIns="68575">
            <a:noAutofit/>
          </a:bodyPr>
          <a:lstStyle>
            <a:lvl1pPr lvl="0" marR="0" rtl="0" algn="ctr">
              <a:spcBef>
                <a:spcPts val="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1pPr>
            <a:lvl2pPr lvl="1"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lvl="3"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l">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l">
              <a:spcBef>
                <a:spcPts val="800"/>
              </a:spcBef>
              <a:spcAft>
                <a:spcPts val="8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72" name="Google Shape;72;p10"/>
          <p:cNvSpPr txBox="1"/>
          <p:nvPr>
            <p:ph idx="1" type="body"/>
          </p:nvPr>
        </p:nvSpPr>
        <p:spPr>
          <a:xfrm>
            <a:off x="514350" y="2228850"/>
            <a:ext cx="4623600" cy="1371600"/>
          </a:xfrm>
          <a:prstGeom prst="rect">
            <a:avLst/>
          </a:prstGeom>
          <a:noFill/>
          <a:ln>
            <a:noFill/>
          </a:ln>
        </p:spPr>
        <p:txBody>
          <a:bodyPr anchorCtr="0" anchor="t" bIns="68575" lIns="68575" spcFirstLastPara="1" rIns="68575" wrap="square" tIns="68575">
            <a:noAutofit/>
          </a:bodyPr>
          <a:lstStyle>
            <a:lvl1pPr indent="-228600" lvl="0" marL="457200" marR="0" rtl="0" algn="l">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2pPr>
            <a:lvl3pPr indent="-228600" lvl="2" marL="1371600" marR="0" rtl="0" algn="l">
              <a:spcBef>
                <a:spcPts val="80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3pPr>
            <a:lvl4pPr indent="-228600" lvl="3" marL="18288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4pPr>
            <a:lvl5pPr indent="-228600" lvl="4" marL="22860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5pPr>
            <a:lvl6pPr indent="-228600" lvl="5" marL="27432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6pPr>
            <a:lvl7pPr indent="-228600" lvl="6" marL="32004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7pPr>
            <a:lvl8pPr indent="-228600" lvl="7" marL="3657600" marR="0" rtl="0" algn="l">
              <a:spcBef>
                <a:spcPts val="8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8pPr>
            <a:lvl9pPr indent="-228600" lvl="8" marL="4114800" marR="0" rtl="0" algn="l">
              <a:spcBef>
                <a:spcPts val="800"/>
              </a:spcBef>
              <a:spcAft>
                <a:spcPts val="800"/>
              </a:spcAft>
              <a:buClr>
                <a:schemeClr val="lt1"/>
              </a:buClr>
              <a:buSzPts val="700"/>
              <a:buFont typeface="Arial"/>
              <a:buNone/>
              <a:defRPr b="0" i="0" sz="700" u="none" cap="none" strike="noStrike">
                <a:solidFill>
                  <a:schemeClr val="lt1"/>
                </a:solidFill>
                <a:latin typeface="Calibri"/>
                <a:ea typeface="Calibri"/>
                <a:cs typeface="Calibri"/>
                <a:sym typeface="Calibri"/>
              </a:defRPr>
            </a:lvl9pPr>
          </a:lstStyle>
          <a:p/>
        </p:txBody>
      </p:sp>
      <p:sp>
        <p:nvSpPr>
          <p:cNvPr id="73" name="Google Shape;73;p10"/>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74" name="Google Shape;74;p10"/>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75" name="Google Shape;75;p10"/>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chemeClr val="lt1"/>
                </a:solidFill>
                <a:latin typeface="Calibri"/>
                <a:ea typeface="Calibri"/>
                <a:cs typeface="Calibri"/>
                <a:sym typeface="Calibri"/>
              </a:defRPr>
            </a:lvl1pPr>
            <a:lvl2pPr indent="0" lvl="1" marL="0" marR="0" rtl="0" algn="r">
              <a:spcBef>
                <a:spcPts val="0"/>
              </a:spcBef>
              <a:buNone/>
              <a:defRPr b="0" i="0" sz="800">
                <a:solidFill>
                  <a:schemeClr val="lt1"/>
                </a:solidFill>
                <a:latin typeface="Calibri"/>
                <a:ea typeface="Calibri"/>
                <a:cs typeface="Calibri"/>
                <a:sym typeface="Calibri"/>
              </a:defRPr>
            </a:lvl2pPr>
            <a:lvl3pPr indent="0" lvl="2" marL="0" marR="0" rtl="0" algn="r">
              <a:spcBef>
                <a:spcPts val="0"/>
              </a:spcBef>
              <a:buNone/>
              <a:defRPr b="0" i="0" sz="800">
                <a:solidFill>
                  <a:schemeClr val="lt1"/>
                </a:solidFill>
                <a:latin typeface="Calibri"/>
                <a:ea typeface="Calibri"/>
                <a:cs typeface="Calibri"/>
                <a:sym typeface="Calibri"/>
              </a:defRPr>
            </a:lvl3pPr>
            <a:lvl4pPr indent="0" lvl="3" marL="0" marR="0" rtl="0" algn="r">
              <a:spcBef>
                <a:spcPts val="0"/>
              </a:spcBef>
              <a:buNone/>
              <a:defRPr b="0" i="0" sz="800">
                <a:solidFill>
                  <a:schemeClr val="lt1"/>
                </a:solidFill>
                <a:latin typeface="Calibri"/>
                <a:ea typeface="Calibri"/>
                <a:cs typeface="Calibri"/>
                <a:sym typeface="Calibri"/>
              </a:defRPr>
            </a:lvl4pPr>
            <a:lvl5pPr indent="0" lvl="4" marL="0" marR="0" rtl="0" algn="r">
              <a:spcBef>
                <a:spcPts val="0"/>
              </a:spcBef>
              <a:buNone/>
              <a:defRPr b="0" i="0" sz="800">
                <a:solidFill>
                  <a:schemeClr val="lt1"/>
                </a:solidFill>
                <a:latin typeface="Calibri"/>
                <a:ea typeface="Calibri"/>
                <a:cs typeface="Calibri"/>
                <a:sym typeface="Calibri"/>
              </a:defRPr>
            </a:lvl5pPr>
            <a:lvl6pPr indent="0" lvl="5" marL="0" marR="0" rtl="0" algn="r">
              <a:spcBef>
                <a:spcPts val="0"/>
              </a:spcBef>
              <a:buNone/>
              <a:defRPr b="0" i="0" sz="800">
                <a:solidFill>
                  <a:schemeClr val="lt1"/>
                </a:solidFill>
                <a:latin typeface="Calibri"/>
                <a:ea typeface="Calibri"/>
                <a:cs typeface="Calibri"/>
                <a:sym typeface="Calibri"/>
              </a:defRPr>
            </a:lvl6pPr>
            <a:lvl7pPr indent="0" lvl="6" marL="0" marR="0" rtl="0" algn="r">
              <a:spcBef>
                <a:spcPts val="0"/>
              </a:spcBef>
              <a:buNone/>
              <a:defRPr b="0" i="0" sz="800">
                <a:solidFill>
                  <a:schemeClr val="lt1"/>
                </a:solidFill>
                <a:latin typeface="Calibri"/>
                <a:ea typeface="Calibri"/>
                <a:cs typeface="Calibri"/>
                <a:sym typeface="Calibri"/>
              </a:defRPr>
            </a:lvl7pPr>
            <a:lvl8pPr indent="0" lvl="7" marL="0" marR="0" rtl="0" algn="r">
              <a:spcBef>
                <a:spcPts val="0"/>
              </a:spcBef>
              <a:buNone/>
              <a:defRPr b="0" i="0" sz="800">
                <a:solidFill>
                  <a:schemeClr val="lt1"/>
                </a:solidFill>
                <a:latin typeface="Calibri"/>
                <a:ea typeface="Calibri"/>
                <a:cs typeface="Calibri"/>
                <a:sym typeface="Calibri"/>
              </a:defRPr>
            </a:lvl8pPr>
            <a:lvl9pPr indent="0" lvl="8" marL="0" marR="0" rtl="0" algn="r">
              <a:spcBef>
                <a:spcPts val="0"/>
              </a:spcBef>
              <a:buNone/>
              <a:defRPr b="0" i="0" sz="8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51" y="457200"/>
            <a:ext cx="7598700" cy="10923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7" name="Google Shape;7;p1"/>
          <p:cNvSpPr txBox="1"/>
          <p:nvPr>
            <p:ph idx="1" type="body"/>
          </p:nvPr>
        </p:nvSpPr>
        <p:spPr>
          <a:xfrm>
            <a:off x="514351" y="1606550"/>
            <a:ext cx="7598700" cy="2736900"/>
          </a:xfrm>
          <a:prstGeom prst="rect">
            <a:avLst/>
          </a:prstGeom>
          <a:noFill/>
          <a:ln>
            <a:noFill/>
          </a:ln>
        </p:spPr>
        <p:txBody>
          <a:bodyPr anchorCtr="0" anchor="ctr" bIns="68575" lIns="68575" spcFirstLastPara="1" rIns="68575" wrap="square" tIns="68575">
            <a:noAutofit/>
          </a:bodyPr>
          <a:lstStyle>
            <a:lvl1pPr indent="-317500" lvl="0" marL="457200" marR="0" rtl="0" algn="l">
              <a:spcBef>
                <a:spcPts val="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indent="-304800" lvl="1" marL="914400" marR="0" rtl="0" algn="l">
              <a:spcBef>
                <a:spcPts val="8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2pPr>
            <a:lvl3pPr indent="-298450" lvl="2" marL="1371600" marR="0" rtl="0" algn="l">
              <a:spcBef>
                <a:spcPts val="800"/>
              </a:spcBef>
              <a:spcAft>
                <a:spcPts val="0"/>
              </a:spcAft>
              <a:buClr>
                <a:schemeClr val="lt1"/>
              </a:buClr>
              <a:buSzPts val="1100"/>
              <a:buFont typeface="Arial"/>
              <a:buChar char="•"/>
              <a:defRPr b="0" i="0" sz="1100" u="none" cap="none" strike="noStrike">
                <a:solidFill>
                  <a:schemeClr val="lt1"/>
                </a:solidFill>
                <a:latin typeface="Calibri"/>
                <a:ea typeface="Calibri"/>
                <a:cs typeface="Calibri"/>
                <a:sym typeface="Calibri"/>
              </a:defRPr>
            </a:lvl3pPr>
            <a:lvl4pPr indent="-285750" lvl="3" marL="18288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4pPr>
            <a:lvl5pPr indent="-285750" lvl="4" marL="22860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5pPr>
            <a:lvl6pPr indent="-285750" lvl="5" marL="27432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6pPr>
            <a:lvl7pPr indent="-285750" lvl="6" marL="32004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7pPr>
            <a:lvl8pPr indent="-285750" lvl="7" marL="3657600" marR="0" rtl="0" algn="l">
              <a:spcBef>
                <a:spcPts val="800"/>
              </a:spcBef>
              <a:spcAft>
                <a:spcPts val="0"/>
              </a:spcAft>
              <a:buClr>
                <a:schemeClr val="lt1"/>
              </a:buClr>
              <a:buSzPts val="900"/>
              <a:buFont typeface="Arial"/>
              <a:buChar char="•"/>
              <a:defRPr b="0" i="0" sz="900" u="none" cap="none" strike="noStrike">
                <a:solidFill>
                  <a:schemeClr val="lt1"/>
                </a:solidFill>
                <a:latin typeface="Calibri"/>
                <a:ea typeface="Calibri"/>
                <a:cs typeface="Calibri"/>
                <a:sym typeface="Calibri"/>
              </a:defRPr>
            </a:lvl8pPr>
            <a:lvl9pPr indent="-285750" lvl="8" marL="4114800" marR="0" rtl="0" algn="l">
              <a:spcBef>
                <a:spcPts val="800"/>
              </a:spcBef>
              <a:spcAft>
                <a:spcPts val="800"/>
              </a:spcAft>
              <a:buClr>
                <a:schemeClr val="lt1"/>
              </a:buClr>
              <a:buSzPts val="900"/>
              <a:buFont typeface="Arial"/>
              <a:buChar char="•"/>
              <a:defRPr b="0" i="0" sz="9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6442245" y="4402931"/>
            <a:ext cx="1200000" cy="283500"/>
          </a:xfrm>
          <a:prstGeom prst="rect">
            <a:avLst/>
          </a:prstGeom>
          <a:noFill/>
          <a:ln>
            <a:noFill/>
          </a:ln>
        </p:spPr>
        <p:txBody>
          <a:bodyPr anchorCtr="0" anchor="ctr" bIns="68575" lIns="68575" spcFirstLastPara="1" rIns="68575" wrap="square" tIns="68575">
            <a:noAutofit/>
          </a:bodyPr>
          <a:lstStyle>
            <a:lvl1pPr lvl="0" marR="0" rtl="0" algn="r">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514350" y="4402931"/>
            <a:ext cx="5870700" cy="2835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SzPts val="1100"/>
              <a:buNone/>
              <a:defRPr b="0" i="0" sz="8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alibri"/>
                <a:ea typeface="Calibri"/>
                <a:cs typeface="Calibri"/>
                <a:sym typeface="Calibri"/>
              </a:defRPr>
            </a:lvl1pPr>
            <a:lvl2pPr indent="0" lvl="1" marL="0" marR="0" rtl="0" algn="r">
              <a:spcBef>
                <a:spcPts val="0"/>
              </a:spcBef>
              <a:buNone/>
              <a:defRPr b="0" i="0" sz="800" u="none" cap="none" strike="noStrike">
                <a:solidFill>
                  <a:schemeClr val="lt1"/>
                </a:solidFill>
                <a:latin typeface="Calibri"/>
                <a:ea typeface="Calibri"/>
                <a:cs typeface="Calibri"/>
                <a:sym typeface="Calibri"/>
              </a:defRPr>
            </a:lvl2pPr>
            <a:lvl3pPr indent="0" lvl="2" marL="0" marR="0" rtl="0" algn="r">
              <a:spcBef>
                <a:spcPts val="0"/>
              </a:spcBef>
              <a:buNone/>
              <a:defRPr b="0" i="0" sz="800" u="none" cap="none" strike="noStrike">
                <a:solidFill>
                  <a:schemeClr val="lt1"/>
                </a:solidFill>
                <a:latin typeface="Calibri"/>
                <a:ea typeface="Calibri"/>
                <a:cs typeface="Calibri"/>
                <a:sym typeface="Calibri"/>
              </a:defRPr>
            </a:lvl3pPr>
            <a:lvl4pPr indent="0" lvl="3" marL="0" marR="0" rtl="0" algn="r">
              <a:spcBef>
                <a:spcPts val="0"/>
              </a:spcBef>
              <a:buNone/>
              <a:defRPr b="0" i="0" sz="800" u="none" cap="none" strike="noStrike">
                <a:solidFill>
                  <a:schemeClr val="lt1"/>
                </a:solidFill>
                <a:latin typeface="Calibri"/>
                <a:ea typeface="Calibri"/>
                <a:cs typeface="Calibri"/>
                <a:sym typeface="Calibri"/>
              </a:defRPr>
            </a:lvl4pPr>
            <a:lvl5pPr indent="0" lvl="4" marL="0" marR="0" rtl="0" algn="r">
              <a:spcBef>
                <a:spcPts val="0"/>
              </a:spcBef>
              <a:buNone/>
              <a:defRPr b="0" i="0" sz="800" u="none" cap="none" strike="noStrike">
                <a:solidFill>
                  <a:schemeClr val="lt1"/>
                </a:solidFill>
                <a:latin typeface="Calibri"/>
                <a:ea typeface="Calibri"/>
                <a:cs typeface="Calibri"/>
                <a:sym typeface="Calibri"/>
              </a:defRPr>
            </a:lvl5pPr>
            <a:lvl6pPr indent="0" lvl="5" marL="0" marR="0" rtl="0" algn="r">
              <a:spcBef>
                <a:spcPts val="0"/>
              </a:spcBef>
              <a:buNone/>
              <a:defRPr b="0" i="0" sz="800" u="none" cap="none" strike="noStrike">
                <a:solidFill>
                  <a:schemeClr val="lt1"/>
                </a:solidFill>
                <a:latin typeface="Calibri"/>
                <a:ea typeface="Calibri"/>
                <a:cs typeface="Calibri"/>
                <a:sym typeface="Calibri"/>
              </a:defRPr>
            </a:lvl6pPr>
            <a:lvl7pPr indent="0" lvl="6" marL="0" marR="0" rtl="0" algn="r">
              <a:spcBef>
                <a:spcPts val="0"/>
              </a:spcBef>
              <a:buNone/>
              <a:defRPr b="0" i="0" sz="800" u="none" cap="none" strike="noStrike">
                <a:solidFill>
                  <a:schemeClr val="lt1"/>
                </a:solidFill>
                <a:latin typeface="Calibri"/>
                <a:ea typeface="Calibri"/>
                <a:cs typeface="Calibri"/>
                <a:sym typeface="Calibri"/>
              </a:defRPr>
            </a:lvl7pPr>
            <a:lvl8pPr indent="0" lvl="7" marL="0" marR="0" rtl="0" algn="r">
              <a:spcBef>
                <a:spcPts val="0"/>
              </a:spcBef>
              <a:buNone/>
              <a:defRPr b="0" i="0" sz="800" u="none" cap="none" strike="noStrike">
                <a:solidFill>
                  <a:schemeClr val="lt1"/>
                </a:solidFill>
                <a:latin typeface="Calibri"/>
                <a:ea typeface="Calibri"/>
                <a:cs typeface="Calibri"/>
                <a:sym typeface="Calibri"/>
              </a:defRPr>
            </a:lvl8pPr>
            <a:lvl9pPr indent="0" lvl="8" marL="0" marR="0" rtl="0" algn="r">
              <a:spcBef>
                <a:spcPts val="0"/>
              </a:spcBef>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1865225" y="1201100"/>
            <a:ext cx="6504900" cy="2373900"/>
          </a:xfrm>
          <a:prstGeom prst="rect">
            <a:avLst/>
          </a:prstGeom>
        </p:spPr>
        <p:txBody>
          <a:bodyPr anchorCtr="0" anchor="b" bIns="68575" lIns="68575" spcFirstLastPara="1" rIns="68575" wrap="square" tIns="68575">
            <a:noAutofit/>
          </a:bodyPr>
          <a:lstStyle/>
          <a:p>
            <a:pPr indent="0" lvl="0" marL="0" rtl="0" algn="r">
              <a:spcBef>
                <a:spcPts val="0"/>
              </a:spcBef>
              <a:spcAft>
                <a:spcPts val="0"/>
              </a:spcAft>
              <a:buNone/>
            </a:pPr>
            <a:r>
              <a:rPr lang="en" sz="4800"/>
              <a:t>Interpreting the life-cycles of 20-50 solar mass stars</a:t>
            </a:r>
            <a:endParaRPr sz="4800"/>
          </a:p>
        </p:txBody>
      </p:sp>
      <p:sp>
        <p:nvSpPr>
          <p:cNvPr id="149" name="Google Shape;149;p20"/>
          <p:cNvSpPr txBox="1"/>
          <p:nvPr>
            <p:ph idx="1" type="subTitle"/>
          </p:nvPr>
        </p:nvSpPr>
        <p:spPr>
          <a:xfrm>
            <a:off x="2971924" y="3499974"/>
            <a:ext cx="5398200" cy="1054200"/>
          </a:xfrm>
          <a:prstGeom prst="rect">
            <a:avLst/>
          </a:prstGeom>
        </p:spPr>
        <p:txBody>
          <a:bodyPr anchorCtr="0" anchor="t" bIns="68575" lIns="68575" spcFirstLastPara="1" rIns="68575" wrap="square" tIns="68575">
            <a:noAutofit/>
          </a:bodyPr>
          <a:lstStyle/>
          <a:p>
            <a:pPr indent="0" lvl="0" marL="0" rtl="0" algn="r">
              <a:spcBef>
                <a:spcPts val="0"/>
              </a:spcBef>
              <a:spcAft>
                <a:spcPts val="800"/>
              </a:spcAft>
              <a:buNone/>
            </a:pPr>
            <a:r>
              <a:rPr lang="en" sz="1800">
                <a:solidFill>
                  <a:srgbClr val="FFFFFF"/>
                </a:solidFill>
                <a:latin typeface="Arial"/>
                <a:ea typeface="Arial"/>
                <a:cs typeface="Arial"/>
                <a:sym typeface="Arial"/>
              </a:rPr>
              <a:t>James Bell, Cameron Macfarlane,Hiro Mori, Liam Robertson, Etienne Sadeghpoor</a:t>
            </a:r>
            <a:r>
              <a:rPr lang="en" sz="1800">
                <a:solidFill>
                  <a:srgbClr val="FFFFFF"/>
                </a:solidFill>
                <a:highlight>
                  <a:srgbClr val="FFFFFF"/>
                </a:highlight>
                <a:latin typeface="Arial"/>
                <a:ea typeface="Arial"/>
                <a:cs typeface="Arial"/>
                <a:sym typeface="Arial"/>
              </a:rPr>
              <a:t> </a:t>
            </a:r>
            <a:r>
              <a:rPr lang="en" sz="950">
                <a:solidFill>
                  <a:srgbClr val="444444"/>
                </a:solidFill>
                <a:highlight>
                  <a:srgbClr val="FFFFFF"/>
                </a:highlight>
                <a:latin typeface="Arial"/>
                <a:ea typeface="Arial"/>
                <a:cs typeface="Arial"/>
                <a:sym typeface="Arial"/>
              </a:rPr>
              <a:t> </a:t>
            </a:r>
            <a:endParaRPr/>
          </a:p>
        </p:txBody>
      </p:sp>
      <p:pic>
        <p:nvPicPr>
          <p:cNvPr id="150" name="Google Shape;150;p20"/>
          <p:cNvPicPr preferRelativeResize="0"/>
          <p:nvPr/>
        </p:nvPicPr>
        <p:blipFill>
          <a:blip r:embed="rId3">
            <a:alphaModFix/>
          </a:blip>
          <a:stretch>
            <a:fillRect/>
          </a:stretch>
        </p:blipFill>
        <p:spPr>
          <a:xfrm>
            <a:off x="8160350" y="0"/>
            <a:ext cx="983650" cy="990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11700" y="208913"/>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600"/>
              <a:t>Horizontal</a:t>
            </a:r>
            <a:r>
              <a:rPr lang="en" sz="3600"/>
              <a:t> Branch (Core He burning)</a:t>
            </a:r>
            <a:endParaRPr sz="3600"/>
          </a:p>
        </p:txBody>
      </p:sp>
      <p:pic>
        <p:nvPicPr>
          <p:cNvPr id="225" name="Google Shape;225;p29"/>
          <p:cNvPicPr preferRelativeResize="0"/>
          <p:nvPr/>
        </p:nvPicPr>
        <p:blipFill>
          <a:blip r:embed="rId3">
            <a:alphaModFix/>
          </a:blip>
          <a:stretch>
            <a:fillRect/>
          </a:stretch>
        </p:blipFill>
        <p:spPr>
          <a:xfrm>
            <a:off x="8160350" y="0"/>
            <a:ext cx="983650" cy="990525"/>
          </a:xfrm>
          <a:prstGeom prst="rect">
            <a:avLst/>
          </a:prstGeom>
          <a:noFill/>
          <a:ln>
            <a:noFill/>
          </a:ln>
        </p:spPr>
      </p:pic>
      <p:sp>
        <p:nvSpPr>
          <p:cNvPr id="226" name="Google Shape;226;p29"/>
          <p:cNvSpPr txBox="1"/>
          <p:nvPr>
            <p:ph idx="1" type="body"/>
          </p:nvPr>
        </p:nvSpPr>
        <p:spPr>
          <a:xfrm>
            <a:off x="311700" y="781625"/>
            <a:ext cx="4188900" cy="4193700"/>
          </a:xfrm>
          <a:prstGeom prst="rect">
            <a:avLst/>
          </a:prstGeom>
        </p:spPr>
        <p:txBody>
          <a:bodyPr anchorCtr="0" anchor="ctr" bIns="68575" lIns="68575" spcFirstLastPara="1" rIns="68575" wrap="square" tIns="68575">
            <a:noAutofit/>
          </a:bodyPr>
          <a:lstStyle/>
          <a:p>
            <a:pPr indent="-400050" lvl="0" marL="457200" rtl="0" algn="l">
              <a:lnSpc>
                <a:spcPct val="115000"/>
              </a:lnSpc>
              <a:spcBef>
                <a:spcPts val="800"/>
              </a:spcBef>
              <a:spcAft>
                <a:spcPts val="0"/>
              </a:spcAft>
              <a:buClr>
                <a:srgbClr val="FFFFFF"/>
              </a:buClr>
              <a:buSzPts val="2700"/>
              <a:buChar char="●"/>
            </a:pPr>
            <a:r>
              <a:rPr lang="en" sz="2700">
                <a:solidFill>
                  <a:srgbClr val="FFFFFF"/>
                </a:solidFill>
              </a:rPr>
              <a:t>𝛕 ～10^5 years - fusion provides stability</a:t>
            </a:r>
            <a:endParaRPr sz="2700">
              <a:solidFill>
                <a:srgbClr val="FFFFFF"/>
              </a:solidFill>
              <a:latin typeface="Arial"/>
              <a:ea typeface="Arial"/>
              <a:cs typeface="Arial"/>
              <a:sym typeface="Arial"/>
            </a:endParaRPr>
          </a:p>
          <a:p>
            <a:pPr indent="-400050" lvl="0" marL="457200" rtl="0" algn="l">
              <a:lnSpc>
                <a:spcPct val="115000"/>
              </a:lnSpc>
              <a:spcBef>
                <a:spcPts val="0"/>
              </a:spcBef>
              <a:spcAft>
                <a:spcPts val="0"/>
              </a:spcAft>
              <a:buClr>
                <a:srgbClr val="FFFFFF"/>
              </a:buClr>
              <a:buSzPts val="2700"/>
              <a:buChar char="●"/>
            </a:pPr>
            <a:r>
              <a:rPr lang="en" sz="2700">
                <a:solidFill>
                  <a:srgbClr val="FFFFFF"/>
                </a:solidFill>
                <a:latin typeface="Arial"/>
                <a:ea typeface="Arial"/>
                <a:cs typeface="Arial"/>
                <a:sym typeface="Arial"/>
              </a:rPr>
              <a:t>He begins to fuse gradually with increasing core temp</a:t>
            </a:r>
            <a:endParaRPr sz="2700">
              <a:solidFill>
                <a:srgbClr val="FFFFFF"/>
              </a:solidFill>
              <a:latin typeface="Arial"/>
              <a:ea typeface="Arial"/>
              <a:cs typeface="Arial"/>
              <a:sym typeface="Arial"/>
            </a:endParaRPr>
          </a:p>
          <a:p>
            <a:pPr indent="-400050" lvl="0" marL="457200" rtl="0" algn="l">
              <a:lnSpc>
                <a:spcPct val="115000"/>
              </a:lnSpc>
              <a:spcBef>
                <a:spcPts val="0"/>
              </a:spcBef>
              <a:spcAft>
                <a:spcPts val="0"/>
              </a:spcAft>
              <a:buClr>
                <a:srgbClr val="FFFFFF"/>
              </a:buClr>
              <a:buSzPts val="2700"/>
              <a:buChar char="●"/>
            </a:pPr>
            <a:r>
              <a:rPr lang="en" sz="2700">
                <a:solidFill>
                  <a:srgbClr val="FFFFFF"/>
                </a:solidFill>
                <a:latin typeface="Arial"/>
                <a:ea typeface="Arial"/>
                <a:cs typeface="Arial"/>
                <a:sym typeface="Arial"/>
              </a:rPr>
              <a:t>Electrons in core do not become degenerate</a:t>
            </a:r>
            <a:endParaRPr sz="2700">
              <a:solidFill>
                <a:srgbClr val="FFFFFF"/>
              </a:solidFill>
              <a:latin typeface="Arial"/>
              <a:ea typeface="Arial"/>
              <a:cs typeface="Arial"/>
              <a:sym typeface="Arial"/>
            </a:endParaRPr>
          </a:p>
          <a:p>
            <a:pPr indent="-400050" lvl="0" marL="457200" rtl="0" algn="l">
              <a:lnSpc>
                <a:spcPct val="115000"/>
              </a:lnSpc>
              <a:spcBef>
                <a:spcPts val="0"/>
              </a:spcBef>
              <a:spcAft>
                <a:spcPts val="0"/>
              </a:spcAft>
              <a:buClr>
                <a:srgbClr val="FFFFFF"/>
              </a:buClr>
              <a:buSzPts val="2700"/>
              <a:buFont typeface="Arial"/>
              <a:buChar char="●"/>
            </a:pPr>
            <a:r>
              <a:rPr lang="en" sz="2700">
                <a:solidFill>
                  <a:srgbClr val="FFFFFF"/>
                </a:solidFill>
                <a:latin typeface="Arial"/>
                <a:ea typeface="Arial"/>
                <a:cs typeface="Arial"/>
                <a:sym typeface="Arial"/>
              </a:rPr>
              <a:t>No He flash</a:t>
            </a:r>
            <a:endParaRPr sz="2700">
              <a:solidFill>
                <a:srgbClr val="FFFFFF"/>
              </a:solidFill>
              <a:latin typeface="Arial"/>
              <a:ea typeface="Arial"/>
              <a:cs typeface="Arial"/>
              <a:sym typeface="Arial"/>
            </a:endParaRPr>
          </a:p>
        </p:txBody>
      </p:sp>
      <p:pic>
        <p:nvPicPr>
          <p:cNvPr id="227" name="Google Shape;227;p29"/>
          <p:cNvPicPr preferRelativeResize="0"/>
          <p:nvPr/>
        </p:nvPicPr>
        <p:blipFill>
          <a:blip r:embed="rId4">
            <a:alphaModFix/>
          </a:blip>
          <a:stretch>
            <a:fillRect/>
          </a:stretch>
        </p:blipFill>
        <p:spPr>
          <a:xfrm>
            <a:off x="4717775" y="1431075"/>
            <a:ext cx="4321374" cy="2894800"/>
          </a:xfrm>
          <a:prstGeom prst="rect">
            <a:avLst/>
          </a:prstGeom>
          <a:noFill/>
          <a:ln>
            <a:noFill/>
          </a:ln>
        </p:spPr>
      </p:pic>
      <p:sp>
        <p:nvSpPr>
          <p:cNvPr id="228" name="Google Shape;228;p29"/>
          <p:cNvSpPr txBox="1"/>
          <p:nvPr/>
        </p:nvSpPr>
        <p:spPr>
          <a:xfrm>
            <a:off x="7477050" y="2156275"/>
            <a:ext cx="446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HB</a:t>
            </a:r>
            <a:endParaRPr/>
          </a:p>
        </p:txBody>
      </p:sp>
      <p:sp>
        <p:nvSpPr>
          <p:cNvPr id="229" name="Google Shape;229;p29"/>
          <p:cNvSpPr txBox="1"/>
          <p:nvPr/>
        </p:nvSpPr>
        <p:spPr>
          <a:xfrm>
            <a:off x="7976275" y="1785625"/>
            <a:ext cx="5976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Asymptotic Giant Branch</a:t>
            </a:r>
            <a:endParaRPr/>
          </a:p>
        </p:txBody>
      </p:sp>
      <p:pic>
        <p:nvPicPr>
          <p:cNvPr id="235" name="Google Shape;235;p30"/>
          <p:cNvPicPr preferRelativeResize="0"/>
          <p:nvPr/>
        </p:nvPicPr>
        <p:blipFill>
          <a:blip r:embed="rId3">
            <a:alphaModFix/>
          </a:blip>
          <a:stretch>
            <a:fillRect/>
          </a:stretch>
        </p:blipFill>
        <p:spPr>
          <a:xfrm>
            <a:off x="311700" y="1108925"/>
            <a:ext cx="3820975" cy="3820975"/>
          </a:xfrm>
          <a:prstGeom prst="rect">
            <a:avLst/>
          </a:prstGeom>
          <a:noFill/>
          <a:ln>
            <a:noFill/>
          </a:ln>
        </p:spPr>
      </p:pic>
      <p:pic>
        <p:nvPicPr>
          <p:cNvPr id="236" name="Google Shape;236;p30"/>
          <p:cNvPicPr preferRelativeResize="0"/>
          <p:nvPr/>
        </p:nvPicPr>
        <p:blipFill>
          <a:blip r:embed="rId4">
            <a:alphaModFix/>
          </a:blip>
          <a:stretch>
            <a:fillRect/>
          </a:stretch>
        </p:blipFill>
        <p:spPr>
          <a:xfrm>
            <a:off x="8160350" y="0"/>
            <a:ext cx="983650" cy="990525"/>
          </a:xfrm>
          <a:prstGeom prst="rect">
            <a:avLst/>
          </a:prstGeom>
          <a:noFill/>
          <a:ln>
            <a:noFill/>
          </a:ln>
        </p:spPr>
      </p:pic>
      <p:sp>
        <p:nvSpPr>
          <p:cNvPr id="237" name="Google Shape;237;p30"/>
          <p:cNvSpPr txBox="1"/>
          <p:nvPr/>
        </p:nvSpPr>
        <p:spPr>
          <a:xfrm>
            <a:off x="4210300" y="1047813"/>
            <a:ext cx="4859100" cy="3943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Asymptotic branch timescale:</a:t>
            </a:r>
            <a:endParaRPr sz="2400">
              <a:solidFill>
                <a:schemeClr val="lt1"/>
              </a:solidFill>
            </a:endParaRPr>
          </a:p>
          <a:p>
            <a:pPr indent="0" lvl="0" marL="0" rtl="0" algn="l">
              <a:spcBef>
                <a:spcPts val="0"/>
              </a:spcBef>
              <a:spcAft>
                <a:spcPts val="0"/>
              </a:spcAft>
              <a:buNone/>
            </a:pPr>
            <a:r>
              <a:rPr lang="en" sz="2400">
                <a:solidFill>
                  <a:schemeClr val="lt1"/>
                </a:solidFill>
              </a:rPr>
              <a:t>	10^3 yrs</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Luminosity is almost at Eddington luminosity</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Progressive burning of heavier elements</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Each burning phase increases in speed.</a:t>
            </a:r>
            <a:endParaRPr sz="24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16867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End Product</a:t>
            </a:r>
            <a:endParaRPr/>
          </a:p>
        </p:txBody>
      </p:sp>
      <p:sp>
        <p:nvSpPr>
          <p:cNvPr id="243" name="Google Shape;243;p31"/>
          <p:cNvSpPr txBox="1"/>
          <p:nvPr>
            <p:ph idx="1" type="body"/>
          </p:nvPr>
        </p:nvSpPr>
        <p:spPr>
          <a:xfrm>
            <a:off x="375300" y="1498650"/>
            <a:ext cx="5054100" cy="3416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342900" lvl="0" marL="457200" rtl="0" algn="l">
              <a:spcBef>
                <a:spcPts val="800"/>
              </a:spcBef>
              <a:spcAft>
                <a:spcPts val="0"/>
              </a:spcAft>
              <a:buSzPts val="1800"/>
              <a:buChar char="●"/>
            </a:pPr>
            <a:r>
              <a:rPr lang="en" sz="1800"/>
              <a:t>Contraction of Iron core results in Supernova explosion.</a:t>
            </a:r>
            <a:endParaRPr sz="1800"/>
          </a:p>
          <a:p>
            <a:pPr indent="-342900" lvl="0" marL="457200" rtl="0" algn="l">
              <a:spcBef>
                <a:spcPts val="0"/>
              </a:spcBef>
              <a:spcAft>
                <a:spcPts val="0"/>
              </a:spcAft>
              <a:buSzPts val="1800"/>
              <a:buChar char="●"/>
            </a:pPr>
            <a:r>
              <a:rPr lang="en" sz="1800"/>
              <a:t>SN type 2 for this range (80 solar mass &gt;M)</a:t>
            </a:r>
            <a:endParaRPr sz="1800"/>
          </a:p>
          <a:p>
            <a:pPr indent="-342900" lvl="0" marL="457200" rtl="0" algn="l">
              <a:spcBef>
                <a:spcPts val="0"/>
              </a:spcBef>
              <a:spcAft>
                <a:spcPts val="0"/>
              </a:spcAft>
              <a:buSzPts val="1800"/>
              <a:buChar char="●"/>
            </a:pPr>
            <a:r>
              <a:rPr lang="en" sz="1800"/>
              <a:t>Polytrope n=3 model assumed </a:t>
            </a:r>
            <a:endParaRPr sz="1800"/>
          </a:p>
          <a:p>
            <a:pPr indent="-342900" lvl="0" marL="457200" rtl="0" algn="l">
              <a:spcBef>
                <a:spcPts val="0"/>
              </a:spcBef>
              <a:spcAft>
                <a:spcPts val="0"/>
              </a:spcAft>
              <a:buSzPts val="1800"/>
              <a:buChar char="●"/>
            </a:pPr>
            <a:r>
              <a:rPr lang="en" sz="1800"/>
              <a:t>Core mass &gt; 3 solar mass </a:t>
            </a:r>
            <a:r>
              <a:rPr lang="en" sz="1800"/>
              <a:t>→</a:t>
            </a:r>
            <a:r>
              <a:rPr lang="en" sz="1800"/>
              <a:t> BH in theory </a:t>
            </a:r>
            <a:endParaRPr sz="1800"/>
          </a:p>
          <a:p>
            <a:pPr indent="-342900" lvl="0" marL="457200" rtl="0" algn="l">
              <a:spcBef>
                <a:spcPts val="0"/>
              </a:spcBef>
              <a:spcAft>
                <a:spcPts val="0"/>
              </a:spcAft>
              <a:buSzPts val="1800"/>
              <a:buChar char="●"/>
            </a:pPr>
            <a:r>
              <a:rPr lang="en" sz="1800"/>
              <a:t>Mass loss rate M/M_dot exceed the MS time scale MQ/L</a:t>
            </a:r>
            <a:endParaRPr sz="1800"/>
          </a:p>
        </p:txBody>
      </p:sp>
      <p:graphicFrame>
        <p:nvGraphicFramePr>
          <p:cNvPr id="244" name="Google Shape;244;p31"/>
          <p:cNvGraphicFramePr/>
          <p:nvPr/>
        </p:nvGraphicFramePr>
        <p:xfrm>
          <a:off x="311700" y="741385"/>
          <a:ext cx="3000000" cy="3000000"/>
        </p:xfrm>
        <a:graphic>
          <a:graphicData uri="http://schemas.openxmlformats.org/drawingml/2006/table">
            <a:tbl>
              <a:tblPr>
                <a:noFill/>
                <a:tableStyleId>{2A601C01-178C-48E8-8CAF-520449C149A2}</a:tableStyleId>
              </a:tblPr>
              <a:tblGrid>
                <a:gridCol w="1720775"/>
                <a:gridCol w="898900"/>
                <a:gridCol w="898900"/>
                <a:gridCol w="898900"/>
                <a:gridCol w="898900"/>
              </a:tblGrid>
              <a:tr h="466100">
                <a:tc>
                  <a:txBody>
                    <a:bodyPr/>
                    <a:lstStyle/>
                    <a:p>
                      <a:pPr indent="0" lvl="0" marL="0" rtl="0" algn="l">
                        <a:spcBef>
                          <a:spcPts val="0"/>
                        </a:spcBef>
                        <a:spcAft>
                          <a:spcPts val="0"/>
                        </a:spcAft>
                        <a:buNone/>
                      </a:pPr>
                      <a:r>
                        <a:rPr lang="en"/>
                        <a:t>Initial mass </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20</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30</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40</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50</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r>
              <a:tr h="470625">
                <a:tc>
                  <a:txBody>
                    <a:bodyPr/>
                    <a:lstStyle/>
                    <a:p>
                      <a:pPr indent="0" lvl="0" marL="0" rtl="0" algn="l">
                        <a:spcBef>
                          <a:spcPts val="0"/>
                        </a:spcBef>
                        <a:spcAft>
                          <a:spcPts val="0"/>
                        </a:spcAft>
                        <a:buNone/>
                      </a:pPr>
                      <a:r>
                        <a:rPr lang="en"/>
                        <a:t>Final total mass before the simulation ends</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12.0</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15.9</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34.0</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39.2</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r>
              <a:tr h="470625">
                <a:tc>
                  <a:txBody>
                    <a:bodyPr/>
                    <a:lstStyle/>
                    <a:p>
                      <a:pPr indent="0" lvl="0" marL="0" rtl="0" algn="l">
                        <a:spcBef>
                          <a:spcPts val="0"/>
                        </a:spcBef>
                        <a:spcAft>
                          <a:spcPts val="0"/>
                        </a:spcAft>
                        <a:buNone/>
                      </a:pPr>
                      <a:r>
                        <a:rPr lang="en"/>
                        <a:t>Final core mass</a:t>
                      </a:r>
                      <a:endParaRPr/>
                    </a:p>
                  </a:txBody>
                  <a:tcPr marT="91425" marB="91425" marR="91425" marL="91425">
                    <a:lnL cap="flat" cmpd="sng" w="19050">
                      <a:solidFill>
                        <a:schemeClr val="accent5"/>
                      </a:solidFill>
                      <a:prstDash val="solid"/>
                      <a:round/>
                      <a:headEnd len="sm" w="sm" type="none"/>
                      <a:tailEnd len="sm" w="sm" type="none"/>
                    </a:lnL>
                    <a:lnR cap="flat" cmpd="sng" w="19050">
                      <a:solidFill>
                        <a:srgbClr val="FF9900"/>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4.8</a:t>
                      </a:r>
                      <a:r>
                        <a:rPr lang="en">
                          <a:solidFill>
                            <a:srgbClr val="222222"/>
                          </a:solidFill>
                          <a:highlight>
                            <a:schemeClr val="lt1"/>
                          </a:highlight>
                        </a:rPr>
                        <a:t>☉</a:t>
                      </a:r>
                      <a:endParaRPr/>
                    </a:p>
                  </a:txBody>
                  <a:tcPr marT="91425" marB="91425" marR="91425" marL="91425">
                    <a:lnL cap="flat" cmpd="sng" w="19050">
                      <a:solidFill>
                        <a:srgbClr val="FF9900"/>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6.4</a:t>
                      </a:r>
                      <a:r>
                        <a:rPr lang="en">
                          <a:solidFill>
                            <a:srgbClr val="222222"/>
                          </a:solidFill>
                          <a:highlight>
                            <a:schemeClr val="lt1"/>
                          </a:highlight>
                        </a:rPr>
                        <a:t>☉</a:t>
                      </a:r>
                      <a:endParaRPr b="1"/>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13.6</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15.6</a:t>
                      </a:r>
                      <a:r>
                        <a:rPr lang="en">
                          <a:solidFill>
                            <a:srgbClr val="222222"/>
                          </a:solidFill>
                          <a:highlight>
                            <a:schemeClr val="lt1"/>
                          </a:highlight>
                        </a:rPr>
                        <a:t>☉</a:t>
                      </a:r>
                      <a:endParaRPr/>
                    </a:p>
                  </a:txBody>
                  <a:tcPr marT="91425" marB="91425" marR="91425" marL="91425">
                    <a:lnL cap="flat" cmpd="sng" w="19050">
                      <a:solidFill>
                        <a:schemeClr val="accent5"/>
                      </a:solidFill>
                      <a:prstDash val="solid"/>
                      <a:round/>
                      <a:headEnd len="sm" w="sm" type="none"/>
                      <a:tailEnd len="sm" w="sm" type="none"/>
                    </a:lnL>
                    <a:lnR cap="flat" cmpd="sng" w="19050">
                      <a:solidFill>
                        <a:schemeClr val="accent5"/>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19050">
                      <a:solidFill>
                        <a:schemeClr val="accent5"/>
                      </a:solidFill>
                      <a:prstDash val="solid"/>
                      <a:round/>
                      <a:headEnd len="sm" w="sm" type="none"/>
                      <a:tailEnd len="sm" w="sm" type="none"/>
                    </a:lnB>
                    <a:solidFill>
                      <a:schemeClr val="lt1"/>
                    </a:solidFill>
                  </a:tcPr>
                </a:tc>
              </a:tr>
            </a:tbl>
          </a:graphicData>
        </a:graphic>
      </p:graphicFrame>
      <p:pic>
        <p:nvPicPr>
          <p:cNvPr id="245" name="Google Shape;245;p31"/>
          <p:cNvPicPr preferRelativeResize="0"/>
          <p:nvPr/>
        </p:nvPicPr>
        <p:blipFill>
          <a:blip r:embed="rId3">
            <a:alphaModFix/>
          </a:blip>
          <a:stretch>
            <a:fillRect/>
          </a:stretch>
        </p:blipFill>
        <p:spPr>
          <a:xfrm>
            <a:off x="5429400" y="2544700"/>
            <a:ext cx="3534024" cy="2499874"/>
          </a:xfrm>
          <a:prstGeom prst="rect">
            <a:avLst/>
          </a:prstGeom>
          <a:noFill/>
          <a:ln>
            <a:noFill/>
          </a:ln>
        </p:spPr>
      </p:pic>
      <p:pic>
        <p:nvPicPr>
          <p:cNvPr id="246" name="Google Shape;246;p31"/>
          <p:cNvPicPr preferRelativeResize="0"/>
          <p:nvPr/>
        </p:nvPicPr>
        <p:blipFill>
          <a:blip r:embed="rId4">
            <a:alphaModFix/>
          </a:blip>
          <a:stretch>
            <a:fillRect/>
          </a:stretch>
        </p:blipFill>
        <p:spPr>
          <a:xfrm>
            <a:off x="8160350" y="0"/>
            <a:ext cx="983650" cy="990525"/>
          </a:xfrm>
          <a:prstGeom prst="rect">
            <a:avLst/>
          </a:prstGeom>
          <a:noFill/>
          <a:ln>
            <a:noFill/>
          </a:ln>
        </p:spPr>
      </p:pic>
      <p:sp>
        <p:nvSpPr>
          <p:cNvPr id="247" name="Google Shape;247;p31"/>
          <p:cNvSpPr txBox="1"/>
          <p:nvPr/>
        </p:nvSpPr>
        <p:spPr>
          <a:xfrm>
            <a:off x="5760000" y="4395200"/>
            <a:ext cx="4536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a:t>
            </a:r>
            <a:endParaRPr/>
          </a:p>
        </p:txBody>
      </p:sp>
      <p:sp>
        <p:nvSpPr>
          <p:cNvPr id="248" name="Google Shape;248;p31"/>
          <p:cNvSpPr txBox="1"/>
          <p:nvPr/>
        </p:nvSpPr>
        <p:spPr>
          <a:xfrm>
            <a:off x="5927525" y="3993325"/>
            <a:ext cx="4536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GB</a:t>
            </a:r>
            <a:endParaRPr/>
          </a:p>
        </p:txBody>
      </p:sp>
      <p:sp>
        <p:nvSpPr>
          <p:cNvPr id="249" name="Google Shape;249;p31"/>
          <p:cNvSpPr txBox="1"/>
          <p:nvPr/>
        </p:nvSpPr>
        <p:spPr>
          <a:xfrm>
            <a:off x="7138900" y="4215900"/>
            <a:ext cx="4536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311700" y="0"/>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Summary</a:t>
            </a:r>
            <a:endParaRPr/>
          </a:p>
        </p:txBody>
      </p:sp>
      <p:sp>
        <p:nvSpPr>
          <p:cNvPr id="255" name="Google Shape;255;p32"/>
          <p:cNvSpPr txBox="1"/>
          <p:nvPr>
            <p:ph idx="1" type="body"/>
          </p:nvPr>
        </p:nvSpPr>
        <p:spPr>
          <a:xfrm>
            <a:off x="311700" y="613275"/>
            <a:ext cx="8640000" cy="4352100"/>
          </a:xfrm>
          <a:prstGeom prst="rect">
            <a:avLst/>
          </a:prstGeom>
        </p:spPr>
        <p:txBody>
          <a:bodyPr anchorCtr="0" anchor="ctr" bIns="68575" lIns="68575" spcFirstLastPara="1" rIns="68575" wrap="square" tIns="68575">
            <a:noAutofit/>
          </a:bodyPr>
          <a:lstStyle/>
          <a:p>
            <a:pPr indent="-342900" lvl="0" marL="457200" rtl="0" algn="l">
              <a:spcBef>
                <a:spcPts val="0"/>
              </a:spcBef>
              <a:spcAft>
                <a:spcPts val="0"/>
              </a:spcAft>
              <a:buSzPts val="1800"/>
              <a:buChar char="●"/>
            </a:pPr>
            <a:r>
              <a:rPr lang="en" sz="1800"/>
              <a:t>Pre MS - 10^4 yr (cf solar mass 10^7 yr)</a:t>
            </a:r>
            <a:endParaRPr sz="1800"/>
          </a:p>
          <a:p>
            <a:pPr indent="-342900" lvl="0" marL="457200" rtl="0" algn="l">
              <a:spcBef>
                <a:spcPts val="0"/>
              </a:spcBef>
              <a:spcAft>
                <a:spcPts val="0"/>
              </a:spcAft>
              <a:buSzPts val="1800"/>
              <a:buChar char="●"/>
            </a:pPr>
            <a:r>
              <a:rPr lang="en" sz="1800"/>
              <a:t>MS - 10^6</a:t>
            </a:r>
            <a:endParaRPr sz="1800"/>
          </a:p>
          <a:p>
            <a:pPr indent="-342900" lvl="1" marL="914400" rtl="0" algn="l">
              <a:spcBef>
                <a:spcPts val="0"/>
              </a:spcBef>
              <a:spcAft>
                <a:spcPts val="0"/>
              </a:spcAft>
              <a:buSzPts val="1800"/>
              <a:buChar char="○"/>
            </a:pPr>
            <a:r>
              <a:rPr lang="en" sz="1800"/>
              <a:t>H → He via CNO cycle</a:t>
            </a:r>
            <a:endParaRPr sz="1800"/>
          </a:p>
          <a:p>
            <a:pPr indent="-342900" lvl="1" marL="914400" rtl="0" algn="l">
              <a:spcBef>
                <a:spcPts val="0"/>
              </a:spcBef>
              <a:spcAft>
                <a:spcPts val="0"/>
              </a:spcAft>
              <a:buSzPts val="1800"/>
              <a:buChar char="○"/>
            </a:pPr>
            <a:r>
              <a:rPr lang="en" sz="1800"/>
              <a:t>Convective core, radiative envelope</a:t>
            </a:r>
            <a:endParaRPr sz="1800"/>
          </a:p>
          <a:p>
            <a:pPr indent="-342900" lvl="0" marL="457200" rtl="0" algn="l">
              <a:spcBef>
                <a:spcPts val="0"/>
              </a:spcBef>
              <a:spcAft>
                <a:spcPts val="0"/>
              </a:spcAft>
              <a:buSzPts val="1800"/>
              <a:buChar char="●"/>
            </a:pPr>
            <a:r>
              <a:rPr lang="en" sz="1800"/>
              <a:t>GB - 10^4 yr</a:t>
            </a:r>
            <a:endParaRPr sz="1800"/>
          </a:p>
          <a:p>
            <a:pPr indent="-342900" lvl="1" marL="914400" rtl="0" algn="l">
              <a:spcBef>
                <a:spcPts val="0"/>
              </a:spcBef>
              <a:spcAft>
                <a:spcPts val="0"/>
              </a:spcAft>
              <a:buSzPts val="1800"/>
              <a:buChar char="○"/>
            </a:pPr>
            <a:r>
              <a:rPr lang="en" sz="1800"/>
              <a:t>Constant luminosity, decreasing T → moves to right on HR</a:t>
            </a:r>
            <a:endParaRPr sz="1800"/>
          </a:p>
          <a:p>
            <a:pPr indent="-342900" lvl="0" marL="457200" rtl="0" algn="l">
              <a:spcBef>
                <a:spcPts val="0"/>
              </a:spcBef>
              <a:spcAft>
                <a:spcPts val="0"/>
              </a:spcAft>
              <a:buSzPts val="1800"/>
              <a:buChar char="●"/>
            </a:pPr>
            <a:r>
              <a:rPr lang="en" sz="1800"/>
              <a:t>HB - 10^5 yr</a:t>
            </a:r>
            <a:endParaRPr sz="1800"/>
          </a:p>
          <a:p>
            <a:pPr indent="-342900" lvl="1" marL="914400" rtl="0" algn="l">
              <a:spcBef>
                <a:spcPts val="0"/>
              </a:spcBef>
              <a:spcAft>
                <a:spcPts val="0"/>
              </a:spcAft>
              <a:buSzPts val="1800"/>
              <a:buChar char="○"/>
            </a:pPr>
            <a:r>
              <a:rPr lang="en" sz="1800"/>
              <a:t>He fusion begins gradually via triple alpha → NO He FLASH!</a:t>
            </a:r>
            <a:endParaRPr sz="1800"/>
          </a:p>
          <a:p>
            <a:pPr indent="-342900" lvl="0" marL="457200" rtl="0" algn="l">
              <a:spcBef>
                <a:spcPts val="0"/>
              </a:spcBef>
              <a:spcAft>
                <a:spcPts val="0"/>
              </a:spcAft>
              <a:buSzPts val="1800"/>
              <a:buChar char="●"/>
            </a:pPr>
            <a:r>
              <a:rPr lang="en" sz="1800"/>
              <a:t>AGB - 10^3 yr</a:t>
            </a:r>
            <a:endParaRPr sz="1800"/>
          </a:p>
          <a:p>
            <a:pPr indent="-342900" lvl="1" marL="914400" rtl="0" algn="l">
              <a:spcBef>
                <a:spcPts val="0"/>
              </a:spcBef>
              <a:spcAft>
                <a:spcPts val="0"/>
              </a:spcAft>
              <a:buSzPts val="1800"/>
              <a:buChar char="○"/>
            </a:pPr>
            <a:r>
              <a:rPr lang="en" sz="1800">
                <a:latin typeface="Arial"/>
                <a:ea typeface="Arial"/>
                <a:cs typeface="Arial"/>
                <a:sym typeface="Arial"/>
              </a:rPr>
              <a:t>Progressive burning of heavier elements - each burning phase increases in speed</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Onion structure</a:t>
            </a:r>
            <a:endParaRPr sz="1800">
              <a:latin typeface="Arial"/>
              <a:ea typeface="Arial"/>
              <a:cs typeface="Arial"/>
              <a:sym typeface="Arial"/>
            </a:endParaRPr>
          </a:p>
          <a:p>
            <a:pPr indent="-342900" lvl="0" marL="457200" rtl="0" algn="l">
              <a:spcBef>
                <a:spcPts val="0"/>
              </a:spcBef>
              <a:spcAft>
                <a:spcPts val="0"/>
              </a:spcAft>
              <a:buSzPts val="1800"/>
              <a:buChar char="●"/>
            </a:pPr>
            <a:r>
              <a:rPr lang="en" sz="1800"/>
              <a:t>End product</a:t>
            </a:r>
            <a:endParaRPr sz="1800"/>
          </a:p>
          <a:p>
            <a:pPr indent="-342900" lvl="1" marL="914400" rtl="0" algn="l">
              <a:spcBef>
                <a:spcPts val="0"/>
              </a:spcBef>
              <a:spcAft>
                <a:spcPts val="0"/>
              </a:spcAft>
              <a:buSzPts val="1800"/>
              <a:buChar char="○"/>
            </a:pPr>
            <a:r>
              <a:rPr lang="en" sz="1800"/>
              <a:t>SN II → BH</a:t>
            </a:r>
            <a:endParaRPr sz="1800"/>
          </a:p>
          <a:p>
            <a:pPr indent="0" lvl="0" marL="0" rtl="0" algn="l">
              <a:spcBef>
                <a:spcPts val="800"/>
              </a:spcBef>
              <a:spcAft>
                <a:spcPts val="8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Nuclear Core Fuel </a:t>
            </a:r>
            <a:endParaRPr/>
          </a:p>
        </p:txBody>
      </p:sp>
      <p:sp>
        <p:nvSpPr>
          <p:cNvPr id="261" name="Google Shape;261;p33"/>
          <p:cNvSpPr txBox="1"/>
          <p:nvPr>
            <p:ph idx="1" type="body"/>
          </p:nvPr>
        </p:nvSpPr>
        <p:spPr>
          <a:xfrm>
            <a:off x="311700" y="1152475"/>
            <a:ext cx="8520600" cy="3416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400"/>
              <a:t>PMS: no nuclear fusion</a:t>
            </a:r>
            <a:endParaRPr sz="2400"/>
          </a:p>
          <a:p>
            <a:pPr indent="0" lvl="0" marL="0" rtl="0" algn="l">
              <a:spcBef>
                <a:spcPts val="800"/>
              </a:spcBef>
              <a:spcAft>
                <a:spcPts val="0"/>
              </a:spcAft>
              <a:buNone/>
            </a:pPr>
            <a:r>
              <a:rPr lang="en" sz="2400"/>
              <a:t>MS: H core fusion. CNO dominate over p-p chain as T is high</a:t>
            </a:r>
            <a:endParaRPr sz="2400"/>
          </a:p>
          <a:p>
            <a:pPr indent="0" lvl="0" marL="0" rtl="0" algn="l">
              <a:spcBef>
                <a:spcPts val="800"/>
              </a:spcBef>
              <a:spcAft>
                <a:spcPts val="0"/>
              </a:spcAft>
              <a:buNone/>
            </a:pPr>
            <a:r>
              <a:rPr lang="en" sz="2400"/>
              <a:t>RGB: H shell fusion. No core fusion </a:t>
            </a:r>
            <a:endParaRPr sz="2400"/>
          </a:p>
          <a:p>
            <a:pPr indent="0" lvl="0" marL="0" rtl="0" algn="l">
              <a:spcBef>
                <a:spcPts val="800"/>
              </a:spcBef>
              <a:spcAft>
                <a:spcPts val="0"/>
              </a:spcAft>
              <a:buNone/>
            </a:pPr>
            <a:r>
              <a:rPr lang="en" sz="2400"/>
              <a:t>HB:He core fusion, triple alpha</a:t>
            </a:r>
            <a:endParaRPr sz="2400"/>
          </a:p>
          <a:p>
            <a:pPr indent="0" lvl="0" marL="0" rtl="0" algn="l">
              <a:spcBef>
                <a:spcPts val="800"/>
              </a:spcBef>
              <a:spcAft>
                <a:spcPts val="0"/>
              </a:spcAft>
              <a:buNone/>
            </a:pPr>
            <a:r>
              <a:rPr lang="en" sz="2400"/>
              <a:t>AGB: He and other shell burning until Fe is reached at the core-&gt; SN</a:t>
            </a:r>
            <a:endParaRPr sz="2400"/>
          </a:p>
          <a:p>
            <a:pPr indent="0" lvl="0" marL="0" rtl="0" algn="l">
              <a:spcBef>
                <a:spcPts val="800"/>
              </a:spcBef>
              <a:spcAft>
                <a:spcPts val="0"/>
              </a:spcAft>
              <a:buNone/>
            </a:pPr>
            <a:r>
              <a:rPr lang="en" sz="2400"/>
              <a:t>BH: No nuclear fusion(As far as we know)</a:t>
            </a:r>
            <a:br>
              <a:rPr lang="en"/>
            </a:br>
            <a:endParaRPr/>
          </a:p>
          <a:p>
            <a:pPr indent="0" lvl="0" marL="0" rtl="0" algn="l">
              <a:spcBef>
                <a:spcPts val="800"/>
              </a:spcBef>
              <a:spcAft>
                <a:spcPts val="800"/>
              </a:spcAft>
              <a:buNone/>
            </a:pPr>
            <a:r>
              <a:t/>
            </a:r>
            <a:endParaRPr/>
          </a:p>
        </p:txBody>
      </p:sp>
      <p:pic>
        <p:nvPicPr>
          <p:cNvPr id="262" name="Google Shape;262;p33"/>
          <p:cNvPicPr preferRelativeResize="0"/>
          <p:nvPr/>
        </p:nvPicPr>
        <p:blipFill>
          <a:blip r:embed="rId3">
            <a:alphaModFix/>
          </a:blip>
          <a:stretch>
            <a:fillRect/>
          </a:stretch>
        </p:blipFill>
        <p:spPr>
          <a:xfrm>
            <a:off x="8160350" y="0"/>
            <a:ext cx="983650" cy="99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Pre-Main Sequence</a:t>
            </a:r>
            <a:endParaRPr/>
          </a:p>
          <a:p>
            <a:pPr indent="0" lvl="0" marL="0" rtl="0" algn="l">
              <a:spcBef>
                <a:spcPts val="0"/>
              </a:spcBef>
              <a:spcAft>
                <a:spcPts val="0"/>
              </a:spcAft>
              <a:buNone/>
            </a:pPr>
            <a:r>
              <a:t/>
            </a:r>
            <a:endParaRPr/>
          </a:p>
        </p:txBody>
      </p:sp>
      <p:pic>
        <p:nvPicPr>
          <p:cNvPr id="156" name="Google Shape;156;p21"/>
          <p:cNvPicPr preferRelativeResize="0"/>
          <p:nvPr/>
        </p:nvPicPr>
        <p:blipFill>
          <a:blip r:embed="rId3">
            <a:alphaModFix/>
          </a:blip>
          <a:stretch>
            <a:fillRect/>
          </a:stretch>
        </p:blipFill>
        <p:spPr>
          <a:xfrm>
            <a:off x="8160350" y="0"/>
            <a:ext cx="983650" cy="990525"/>
          </a:xfrm>
          <a:prstGeom prst="rect">
            <a:avLst/>
          </a:prstGeom>
          <a:noFill/>
          <a:ln>
            <a:noFill/>
          </a:ln>
        </p:spPr>
      </p:pic>
      <p:pic>
        <p:nvPicPr>
          <p:cNvPr id="157" name="Google Shape;157;p21"/>
          <p:cNvPicPr preferRelativeResize="0"/>
          <p:nvPr/>
        </p:nvPicPr>
        <p:blipFill>
          <a:blip r:embed="rId4">
            <a:alphaModFix/>
          </a:blip>
          <a:stretch>
            <a:fillRect/>
          </a:stretch>
        </p:blipFill>
        <p:spPr>
          <a:xfrm>
            <a:off x="4535325" y="1022475"/>
            <a:ext cx="4114800" cy="2743200"/>
          </a:xfrm>
          <a:prstGeom prst="rect">
            <a:avLst/>
          </a:prstGeom>
          <a:noFill/>
          <a:ln>
            <a:noFill/>
          </a:ln>
        </p:spPr>
      </p:pic>
      <p:pic>
        <p:nvPicPr>
          <p:cNvPr id="158" name="Google Shape;158;p21"/>
          <p:cNvPicPr preferRelativeResize="0"/>
          <p:nvPr/>
        </p:nvPicPr>
        <p:blipFill>
          <a:blip r:embed="rId5">
            <a:alphaModFix/>
          </a:blip>
          <a:stretch>
            <a:fillRect/>
          </a:stretch>
        </p:blipFill>
        <p:spPr>
          <a:xfrm>
            <a:off x="420525" y="1017725"/>
            <a:ext cx="4114800" cy="2743200"/>
          </a:xfrm>
          <a:prstGeom prst="rect">
            <a:avLst/>
          </a:prstGeom>
          <a:noFill/>
          <a:ln>
            <a:noFill/>
          </a:ln>
        </p:spPr>
      </p:pic>
      <p:sp>
        <p:nvSpPr>
          <p:cNvPr id="159" name="Google Shape;159;p21"/>
          <p:cNvSpPr txBox="1"/>
          <p:nvPr/>
        </p:nvSpPr>
        <p:spPr>
          <a:xfrm>
            <a:off x="624075" y="3979150"/>
            <a:ext cx="8070900" cy="809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As radius decreases, temperature increases</a:t>
            </a:r>
            <a:endParaRPr sz="2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000"/>
              <a:t>Pre-Main Sequence </a:t>
            </a:r>
            <a:endParaRPr sz="3000"/>
          </a:p>
        </p:txBody>
      </p:sp>
      <p:pic>
        <p:nvPicPr>
          <p:cNvPr id="165" name="Google Shape;165;p22"/>
          <p:cNvPicPr preferRelativeResize="0"/>
          <p:nvPr/>
        </p:nvPicPr>
        <p:blipFill>
          <a:blip r:embed="rId3">
            <a:alphaModFix/>
          </a:blip>
          <a:stretch>
            <a:fillRect/>
          </a:stretch>
        </p:blipFill>
        <p:spPr>
          <a:xfrm>
            <a:off x="8160350" y="0"/>
            <a:ext cx="983650" cy="990525"/>
          </a:xfrm>
          <a:prstGeom prst="rect">
            <a:avLst/>
          </a:prstGeom>
          <a:noFill/>
          <a:ln>
            <a:noFill/>
          </a:ln>
        </p:spPr>
      </p:pic>
      <p:pic>
        <p:nvPicPr>
          <p:cNvPr id="166" name="Google Shape;166;p22"/>
          <p:cNvPicPr preferRelativeResize="0"/>
          <p:nvPr/>
        </p:nvPicPr>
        <p:blipFill>
          <a:blip r:embed="rId4">
            <a:alphaModFix/>
          </a:blip>
          <a:stretch>
            <a:fillRect/>
          </a:stretch>
        </p:blipFill>
        <p:spPr>
          <a:xfrm>
            <a:off x="523838" y="1372400"/>
            <a:ext cx="8096324" cy="1067450"/>
          </a:xfrm>
          <a:prstGeom prst="rect">
            <a:avLst/>
          </a:prstGeom>
          <a:noFill/>
          <a:ln>
            <a:noFill/>
          </a:ln>
        </p:spPr>
      </p:pic>
      <p:sp>
        <p:nvSpPr>
          <p:cNvPr id="167" name="Google Shape;167;p22"/>
          <p:cNvSpPr txBox="1"/>
          <p:nvPr/>
        </p:nvSpPr>
        <p:spPr>
          <a:xfrm>
            <a:off x="523850" y="3056375"/>
            <a:ext cx="8458500" cy="1157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Calibri"/>
              <a:buChar char="●"/>
            </a:pPr>
            <a:r>
              <a:rPr lang="en" sz="2400">
                <a:solidFill>
                  <a:schemeClr val="lt1"/>
                </a:solidFill>
                <a:latin typeface="Calibri"/>
                <a:ea typeface="Calibri"/>
                <a:cs typeface="Calibri"/>
                <a:sym typeface="Calibri"/>
              </a:rPr>
              <a:t>Pre-Main sequence lifetime decreases with mass</a:t>
            </a:r>
            <a:endParaRPr sz="2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000"/>
              <a:t>Zero Age Main Sequence</a:t>
            </a:r>
            <a:endParaRPr sz="3000"/>
          </a:p>
        </p:txBody>
      </p:sp>
      <p:sp>
        <p:nvSpPr>
          <p:cNvPr id="173" name="Google Shape;173;p23"/>
          <p:cNvSpPr txBox="1"/>
          <p:nvPr>
            <p:ph idx="1" type="body"/>
          </p:nvPr>
        </p:nvSpPr>
        <p:spPr>
          <a:xfrm>
            <a:off x="311700" y="1152475"/>
            <a:ext cx="8376300" cy="3416400"/>
          </a:xfrm>
          <a:prstGeom prst="rect">
            <a:avLst/>
          </a:prstGeom>
        </p:spPr>
        <p:txBody>
          <a:bodyPr anchorCtr="0" anchor="ctr" bIns="68575" lIns="68575" spcFirstLastPara="1" rIns="68575" wrap="square" tIns="68575">
            <a:noAutofit/>
          </a:bodyPr>
          <a:lstStyle/>
          <a:p>
            <a:pPr indent="-381000" lvl="0" marL="457200" rtl="0" algn="l">
              <a:spcBef>
                <a:spcPts val="0"/>
              </a:spcBef>
              <a:spcAft>
                <a:spcPts val="0"/>
              </a:spcAft>
              <a:buSzPts val="2400"/>
              <a:buChar char="●"/>
            </a:pPr>
            <a:r>
              <a:rPr lang="en" sz="2400"/>
              <a:t>Time when star first joins main sequence</a:t>
            </a:r>
            <a:endParaRPr sz="2400"/>
          </a:p>
          <a:p>
            <a:pPr indent="-381000" lvl="0" marL="457200" rtl="0" algn="l">
              <a:spcBef>
                <a:spcPts val="0"/>
              </a:spcBef>
              <a:spcAft>
                <a:spcPts val="0"/>
              </a:spcAft>
              <a:buSzPts val="2400"/>
              <a:buChar char="●"/>
            </a:pPr>
            <a:r>
              <a:rPr lang="en" sz="2400"/>
              <a:t>Massive stars reach ZAMS whilst still accreting gas</a:t>
            </a:r>
            <a:endParaRPr sz="2400"/>
          </a:p>
          <a:p>
            <a:pPr indent="-381000" lvl="0" marL="457200" rtl="0" algn="l">
              <a:spcBef>
                <a:spcPts val="0"/>
              </a:spcBef>
              <a:spcAft>
                <a:spcPts val="0"/>
              </a:spcAft>
              <a:buSzPts val="2400"/>
              <a:buChar char="●"/>
            </a:pPr>
            <a:r>
              <a:rPr lang="en" sz="2400"/>
              <a:t>Core temperature is high enough to initiate hydrogen fusion to helium</a:t>
            </a:r>
            <a:endParaRPr sz="2400"/>
          </a:p>
          <a:p>
            <a:pPr indent="-381000" lvl="0" marL="457200" rtl="0" algn="l">
              <a:spcBef>
                <a:spcPts val="0"/>
              </a:spcBef>
              <a:spcAft>
                <a:spcPts val="0"/>
              </a:spcAft>
              <a:buSzPts val="2400"/>
              <a:buChar char="●"/>
            </a:pPr>
            <a:r>
              <a:rPr lang="en" sz="2400"/>
              <a:t>Star becomes quite stable</a:t>
            </a:r>
            <a:endParaRPr sz="2400"/>
          </a:p>
        </p:txBody>
      </p:sp>
      <p:pic>
        <p:nvPicPr>
          <p:cNvPr id="174" name="Google Shape;174;p23"/>
          <p:cNvPicPr preferRelativeResize="0"/>
          <p:nvPr/>
        </p:nvPicPr>
        <p:blipFill>
          <a:blip r:embed="rId3">
            <a:alphaModFix/>
          </a:blip>
          <a:stretch>
            <a:fillRect/>
          </a:stretch>
        </p:blipFill>
        <p:spPr>
          <a:xfrm>
            <a:off x="8160350" y="0"/>
            <a:ext cx="983650" cy="99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255100" y="13727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000"/>
              <a:t>Main Sequence</a:t>
            </a:r>
            <a:endParaRPr sz="3000"/>
          </a:p>
        </p:txBody>
      </p:sp>
      <p:sp>
        <p:nvSpPr>
          <p:cNvPr id="180" name="Google Shape;180;p24"/>
          <p:cNvSpPr txBox="1"/>
          <p:nvPr>
            <p:ph idx="1" type="body"/>
          </p:nvPr>
        </p:nvSpPr>
        <p:spPr>
          <a:xfrm>
            <a:off x="311700" y="1152475"/>
            <a:ext cx="4101300" cy="3416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400"/>
              <a:t> </a:t>
            </a:r>
            <a:endParaRPr sz="2400"/>
          </a:p>
          <a:p>
            <a:pPr indent="-381000" lvl="0" marL="457200" rtl="0" algn="l">
              <a:lnSpc>
                <a:spcPct val="115000"/>
              </a:lnSpc>
              <a:spcBef>
                <a:spcPts val="800"/>
              </a:spcBef>
              <a:spcAft>
                <a:spcPts val="0"/>
              </a:spcAft>
              <a:buSzPts val="2400"/>
              <a:buChar char="●"/>
            </a:pPr>
            <a:r>
              <a:rPr lang="en" sz="2700"/>
              <a:t>𝛕 ～10^6 years</a:t>
            </a:r>
            <a:endParaRPr sz="2400"/>
          </a:p>
          <a:p>
            <a:pPr indent="-381000" lvl="0" marL="457200" rtl="0" algn="l">
              <a:spcBef>
                <a:spcPts val="0"/>
              </a:spcBef>
              <a:spcAft>
                <a:spcPts val="0"/>
              </a:spcAft>
              <a:buSzPts val="2400"/>
              <a:buChar char="●"/>
            </a:pPr>
            <a:r>
              <a:rPr lang="en" sz="2400"/>
              <a:t>Longest stage of stars life</a:t>
            </a:r>
            <a:endParaRPr sz="2400"/>
          </a:p>
          <a:p>
            <a:pPr indent="-381000" lvl="0" marL="457200" rtl="0" algn="l">
              <a:spcBef>
                <a:spcPts val="0"/>
              </a:spcBef>
              <a:spcAft>
                <a:spcPts val="0"/>
              </a:spcAft>
              <a:buSzPts val="2400"/>
              <a:buChar char="●"/>
            </a:pPr>
            <a:r>
              <a:rPr lang="en" sz="2400"/>
              <a:t>More massive stars spend less time on main sequence</a:t>
            </a:r>
            <a:endParaRPr sz="2400"/>
          </a:p>
        </p:txBody>
      </p:sp>
      <p:pic>
        <p:nvPicPr>
          <p:cNvPr id="181" name="Google Shape;181;p24"/>
          <p:cNvPicPr preferRelativeResize="0"/>
          <p:nvPr/>
        </p:nvPicPr>
        <p:blipFill>
          <a:blip r:embed="rId3">
            <a:alphaModFix/>
          </a:blip>
          <a:stretch>
            <a:fillRect/>
          </a:stretch>
        </p:blipFill>
        <p:spPr>
          <a:xfrm>
            <a:off x="8160350" y="0"/>
            <a:ext cx="983650" cy="990525"/>
          </a:xfrm>
          <a:prstGeom prst="rect">
            <a:avLst/>
          </a:prstGeom>
          <a:noFill/>
          <a:ln>
            <a:noFill/>
          </a:ln>
        </p:spPr>
      </p:pic>
      <p:pic>
        <p:nvPicPr>
          <p:cNvPr id="182" name="Google Shape;182;p24"/>
          <p:cNvPicPr preferRelativeResize="0"/>
          <p:nvPr/>
        </p:nvPicPr>
        <p:blipFill>
          <a:blip r:embed="rId4">
            <a:alphaModFix/>
          </a:blip>
          <a:stretch>
            <a:fillRect/>
          </a:stretch>
        </p:blipFill>
        <p:spPr>
          <a:xfrm>
            <a:off x="4412925" y="2083610"/>
            <a:ext cx="4388274" cy="2939615"/>
          </a:xfrm>
          <a:prstGeom prst="rect">
            <a:avLst/>
          </a:prstGeom>
          <a:noFill/>
          <a:ln>
            <a:noFill/>
          </a:ln>
        </p:spPr>
      </p:pic>
      <p:graphicFrame>
        <p:nvGraphicFramePr>
          <p:cNvPr id="183" name="Google Shape;183;p24"/>
          <p:cNvGraphicFramePr/>
          <p:nvPr/>
        </p:nvGraphicFramePr>
        <p:xfrm>
          <a:off x="229575" y="948725"/>
          <a:ext cx="3000000" cy="3000000"/>
        </p:xfrm>
        <a:graphic>
          <a:graphicData uri="http://schemas.openxmlformats.org/drawingml/2006/table">
            <a:tbl>
              <a:tblPr>
                <a:noFill/>
                <a:tableStyleId>{2A601C01-178C-48E8-8CAF-520449C149A2}</a:tableStyleId>
              </a:tblPr>
              <a:tblGrid>
                <a:gridCol w="1714325"/>
                <a:gridCol w="1714325"/>
                <a:gridCol w="1714325"/>
                <a:gridCol w="1714325"/>
                <a:gridCol w="1714325"/>
              </a:tblGrid>
              <a:tr h="396200">
                <a:tc>
                  <a:txBody>
                    <a:bodyPr/>
                    <a:lstStyle/>
                    <a:p>
                      <a:pPr indent="0" lvl="0" marL="0" rtl="0" algn="ctr">
                        <a:spcBef>
                          <a:spcPts val="0"/>
                        </a:spcBef>
                        <a:spcAft>
                          <a:spcPts val="0"/>
                        </a:spcAft>
                        <a:buNone/>
                      </a:pPr>
                      <a:r>
                        <a:rPr lang="en">
                          <a:solidFill>
                            <a:schemeClr val="dk1"/>
                          </a:solidFill>
                        </a:rPr>
                        <a:t>Mass of star</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rPr>
                        <a:t>20M</a:t>
                      </a:r>
                      <a:r>
                        <a:rPr lang="en">
                          <a:solidFill>
                            <a:srgbClr val="222222"/>
                          </a:solidFill>
                          <a:highlight>
                            <a:srgbClr val="FFFFFF"/>
                          </a:highlight>
                        </a:rPr>
                        <a: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rPr>
                        <a:t>30M</a:t>
                      </a:r>
                      <a:r>
                        <a:rPr lang="en">
                          <a:solidFill>
                            <a:srgbClr val="222222"/>
                          </a:solidFill>
                          <a:highlight>
                            <a:schemeClr val="lt1"/>
                          </a:highlight>
                        </a:rPr>
                        <a: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rPr>
                        <a:t>40M</a:t>
                      </a:r>
                      <a:r>
                        <a:rPr lang="en">
                          <a:solidFill>
                            <a:srgbClr val="222222"/>
                          </a:solidFill>
                          <a:highlight>
                            <a:schemeClr val="lt1"/>
                          </a:highlight>
                        </a:rPr>
                        <a: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rPr>
                        <a:t>50M</a:t>
                      </a:r>
                      <a:r>
                        <a:rPr lang="en">
                          <a:solidFill>
                            <a:srgbClr val="222222"/>
                          </a:solidFill>
                          <a:highlight>
                            <a:schemeClr val="lt1"/>
                          </a:highlight>
                        </a:rPr>
                        <a: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a:solidFill>
                            <a:schemeClr val="dk1"/>
                          </a:solidFill>
                        </a:rPr>
                        <a:t>Lifetime of Main Sequence (years)</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rPr>
                        <a:t>8.9E+06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rPr>
                        <a:t>6.1E+06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rPr>
                        <a:t>5.0E+06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rPr>
                        <a:t>4.3E+06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184" name="Google Shape;184;p24"/>
          <p:cNvSpPr txBox="1"/>
          <p:nvPr/>
        </p:nvSpPr>
        <p:spPr>
          <a:xfrm>
            <a:off x="5285000" y="2723850"/>
            <a:ext cx="552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a:t>
            </a:r>
            <a:endParaRPr/>
          </a:p>
        </p:txBody>
      </p:sp>
      <p:sp>
        <p:nvSpPr>
          <p:cNvPr id="185" name="Google Shape;185;p24"/>
          <p:cNvSpPr txBox="1"/>
          <p:nvPr/>
        </p:nvSpPr>
        <p:spPr>
          <a:xfrm>
            <a:off x="5979375" y="3631250"/>
            <a:ext cx="8697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311700" y="290850"/>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000"/>
              <a:t>Main Sequence</a:t>
            </a:r>
            <a:endParaRPr sz="3000"/>
          </a:p>
        </p:txBody>
      </p:sp>
      <p:sp>
        <p:nvSpPr>
          <p:cNvPr id="191" name="Google Shape;191;p25"/>
          <p:cNvSpPr txBox="1"/>
          <p:nvPr>
            <p:ph idx="1" type="body"/>
          </p:nvPr>
        </p:nvSpPr>
        <p:spPr>
          <a:xfrm>
            <a:off x="115600" y="990525"/>
            <a:ext cx="3549600" cy="3416400"/>
          </a:xfrm>
          <a:prstGeom prst="rect">
            <a:avLst/>
          </a:prstGeom>
        </p:spPr>
        <p:txBody>
          <a:bodyPr anchorCtr="0" anchor="ctr" bIns="68575" lIns="68575" spcFirstLastPara="1" rIns="68575" wrap="square" tIns="68575">
            <a:noAutofit/>
          </a:bodyPr>
          <a:lstStyle/>
          <a:p>
            <a:pPr indent="-381000" lvl="0" marL="457200" rtl="0" algn="l">
              <a:spcBef>
                <a:spcPts val="0"/>
              </a:spcBef>
              <a:spcAft>
                <a:spcPts val="0"/>
              </a:spcAft>
              <a:buSzPts val="2400"/>
              <a:buChar char="●"/>
            </a:pPr>
            <a:r>
              <a:rPr lang="en" sz="2400"/>
              <a:t>Hydrogen core burning </a:t>
            </a:r>
            <a:endParaRPr sz="2400"/>
          </a:p>
          <a:p>
            <a:pPr indent="-381000" lvl="0" marL="457200" rtl="0" algn="l">
              <a:spcBef>
                <a:spcPts val="0"/>
              </a:spcBef>
              <a:spcAft>
                <a:spcPts val="0"/>
              </a:spcAft>
              <a:buSzPts val="2400"/>
              <a:buChar char="●"/>
            </a:pPr>
            <a:r>
              <a:rPr lang="en" sz="2400"/>
              <a:t>H to He via predominantly CNO cycle</a:t>
            </a:r>
            <a:endParaRPr sz="2400"/>
          </a:p>
          <a:p>
            <a:pPr indent="-381000" lvl="0" marL="457200" rtl="0" algn="l">
              <a:spcBef>
                <a:spcPts val="0"/>
              </a:spcBef>
              <a:spcAft>
                <a:spcPts val="0"/>
              </a:spcAft>
              <a:buSzPts val="2400"/>
              <a:buChar char="●"/>
            </a:pPr>
            <a:r>
              <a:rPr lang="en" sz="2400"/>
              <a:t>Stellar Winds greatly affect high mass stars</a:t>
            </a:r>
            <a:endParaRPr sz="2400"/>
          </a:p>
        </p:txBody>
      </p:sp>
      <p:pic>
        <p:nvPicPr>
          <p:cNvPr id="192" name="Google Shape;192;p25"/>
          <p:cNvPicPr preferRelativeResize="0"/>
          <p:nvPr/>
        </p:nvPicPr>
        <p:blipFill>
          <a:blip r:embed="rId3">
            <a:alphaModFix/>
          </a:blip>
          <a:stretch>
            <a:fillRect/>
          </a:stretch>
        </p:blipFill>
        <p:spPr>
          <a:xfrm>
            <a:off x="8160350" y="0"/>
            <a:ext cx="983650" cy="990525"/>
          </a:xfrm>
          <a:prstGeom prst="rect">
            <a:avLst/>
          </a:prstGeom>
          <a:noFill/>
          <a:ln>
            <a:noFill/>
          </a:ln>
        </p:spPr>
      </p:pic>
      <p:pic>
        <p:nvPicPr>
          <p:cNvPr id="193" name="Google Shape;193;p25"/>
          <p:cNvPicPr preferRelativeResize="0"/>
          <p:nvPr/>
        </p:nvPicPr>
        <p:blipFill>
          <a:blip r:embed="rId4">
            <a:alphaModFix/>
          </a:blip>
          <a:stretch>
            <a:fillRect/>
          </a:stretch>
        </p:blipFill>
        <p:spPr>
          <a:xfrm>
            <a:off x="3772900" y="1323450"/>
            <a:ext cx="512460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000"/>
              <a:t>Main Sequence</a:t>
            </a:r>
            <a:endParaRPr sz="3000"/>
          </a:p>
        </p:txBody>
      </p:sp>
      <p:sp>
        <p:nvSpPr>
          <p:cNvPr id="199" name="Google Shape;199;p26"/>
          <p:cNvSpPr txBox="1"/>
          <p:nvPr>
            <p:ph idx="1" type="body"/>
          </p:nvPr>
        </p:nvSpPr>
        <p:spPr>
          <a:xfrm>
            <a:off x="236300" y="1017725"/>
            <a:ext cx="3263100" cy="2217300"/>
          </a:xfrm>
          <a:prstGeom prst="rect">
            <a:avLst/>
          </a:prstGeom>
        </p:spPr>
        <p:txBody>
          <a:bodyPr anchorCtr="0" anchor="ctr" bIns="68575" lIns="68575" spcFirstLastPara="1" rIns="68575" wrap="square" tIns="68575">
            <a:noAutofit/>
          </a:bodyPr>
          <a:lstStyle/>
          <a:p>
            <a:pPr indent="-381000" lvl="0" marL="457200" rtl="0" algn="l">
              <a:spcBef>
                <a:spcPts val="0"/>
              </a:spcBef>
              <a:spcAft>
                <a:spcPts val="0"/>
              </a:spcAft>
              <a:buSzPts val="2400"/>
              <a:buChar char="●"/>
            </a:pPr>
            <a:r>
              <a:rPr lang="en" sz="2400"/>
              <a:t>Convective Core</a:t>
            </a:r>
            <a:endParaRPr sz="2400"/>
          </a:p>
          <a:p>
            <a:pPr indent="-381000" lvl="0" marL="457200" rtl="0" algn="l">
              <a:spcBef>
                <a:spcPts val="0"/>
              </a:spcBef>
              <a:spcAft>
                <a:spcPts val="0"/>
              </a:spcAft>
              <a:buSzPts val="2400"/>
              <a:buChar char="●"/>
            </a:pPr>
            <a:r>
              <a:rPr lang="en" sz="2400"/>
              <a:t>Radiative Envelope</a:t>
            </a:r>
            <a:endParaRPr sz="2400"/>
          </a:p>
        </p:txBody>
      </p:sp>
      <p:pic>
        <p:nvPicPr>
          <p:cNvPr id="200" name="Google Shape;200;p26"/>
          <p:cNvPicPr preferRelativeResize="0"/>
          <p:nvPr/>
        </p:nvPicPr>
        <p:blipFill>
          <a:blip r:embed="rId3">
            <a:alphaModFix/>
          </a:blip>
          <a:stretch>
            <a:fillRect/>
          </a:stretch>
        </p:blipFill>
        <p:spPr>
          <a:xfrm>
            <a:off x="8160350" y="0"/>
            <a:ext cx="983650" cy="990525"/>
          </a:xfrm>
          <a:prstGeom prst="rect">
            <a:avLst/>
          </a:prstGeom>
          <a:noFill/>
          <a:ln>
            <a:noFill/>
          </a:ln>
        </p:spPr>
      </p:pic>
      <p:pic>
        <p:nvPicPr>
          <p:cNvPr id="201" name="Google Shape;201;p26"/>
          <p:cNvPicPr preferRelativeResize="0"/>
          <p:nvPr/>
        </p:nvPicPr>
        <p:blipFill>
          <a:blip r:embed="rId4">
            <a:alphaModFix/>
          </a:blip>
          <a:stretch>
            <a:fillRect/>
          </a:stretch>
        </p:blipFill>
        <p:spPr>
          <a:xfrm>
            <a:off x="4113046" y="1273150"/>
            <a:ext cx="4719255" cy="3563499"/>
          </a:xfrm>
          <a:prstGeom prst="rect">
            <a:avLst/>
          </a:prstGeom>
          <a:noFill/>
          <a:ln>
            <a:noFill/>
          </a:ln>
        </p:spPr>
      </p:pic>
      <p:sp>
        <p:nvSpPr>
          <p:cNvPr id="202" name="Google Shape;202;p26"/>
          <p:cNvSpPr txBox="1"/>
          <p:nvPr/>
        </p:nvSpPr>
        <p:spPr>
          <a:xfrm>
            <a:off x="589900" y="2907700"/>
            <a:ext cx="3000000" cy="19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rPr>
              <a:t>Right - </a:t>
            </a:r>
            <a:r>
              <a:rPr lang="en" sz="1800">
                <a:solidFill>
                  <a:schemeClr val="lt1"/>
                </a:solidFill>
              </a:rPr>
              <a:t>Kippenhahn diagram for MS star with varying stellar mass from </a:t>
            </a:r>
            <a:r>
              <a:rPr b="1" lang="en" sz="1800">
                <a:solidFill>
                  <a:schemeClr val="lt1"/>
                </a:solidFill>
              </a:rPr>
              <a:t>Prialnik </a:t>
            </a:r>
            <a:r>
              <a:rPr lang="en" sz="1800">
                <a:solidFill>
                  <a:schemeClr val="lt1"/>
                </a:solidFill>
              </a:rPr>
              <a:t>Chapter 9</a:t>
            </a:r>
            <a:endParaRPr sz="1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311700" y="208913"/>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600"/>
              <a:t>Giant Branch</a:t>
            </a:r>
            <a:endParaRPr sz="3600"/>
          </a:p>
        </p:txBody>
      </p:sp>
      <p:sp>
        <p:nvSpPr>
          <p:cNvPr id="208" name="Google Shape;208;p27"/>
          <p:cNvSpPr txBox="1"/>
          <p:nvPr>
            <p:ph idx="1" type="body"/>
          </p:nvPr>
        </p:nvSpPr>
        <p:spPr>
          <a:xfrm>
            <a:off x="311700" y="781625"/>
            <a:ext cx="8520600" cy="4173900"/>
          </a:xfrm>
          <a:prstGeom prst="rect">
            <a:avLst/>
          </a:prstGeom>
        </p:spPr>
        <p:txBody>
          <a:bodyPr anchorCtr="0" anchor="ctr" bIns="68575" lIns="68575" spcFirstLastPara="1" rIns="68575" wrap="square" tIns="68575">
            <a:noAutofit/>
          </a:bodyPr>
          <a:lstStyle/>
          <a:p>
            <a:pPr indent="-400050" lvl="0" marL="457200" rtl="0" algn="l">
              <a:lnSpc>
                <a:spcPct val="115000"/>
              </a:lnSpc>
              <a:spcBef>
                <a:spcPts val="800"/>
              </a:spcBef>
              <a:spcAft>
                <a:spcPts val="0"/>
              </a:spcAft>
              <a:buClr>
                <a:srgbClr val="FFFFFF"/>
              </a:buClr>
              <a:buSzPts val="2700"/>
              <a:buChar char="●"/>
            </a:pPr>
            <a:r>
              <a:rPr lang="en" sz="2700">
                <a:solidFill>
                  <a:srgbClr val="FFFFFF"/>
                </a:solidFill>
              </a:rPr>
              <a:t>H is exhausted in core</a:t>
            </a:r>
            <a:endParaRPr sz="2700">
              <a:solidFill>
                <a:srgbClr val="FFFFFF"/>
              </a:solidFill>
            </a:endParaRPr>
          </a:p>
          <a:p>
            <a:pPr indent="-400050" lvl="0" marL="457200" rtl="0" algn="l">
              <a:lnSpc>
                <a:spcPct val="115000"/>
              </a:lnSpc>
              <a:spcBef>
                <a:spcPts val="0"/>
              </a:spcBef>
              <a:spcAft>
                <a:spcPts val="0"/>
              </a:spcAft>
              <a:buClr>
                <a:srgbClr val="FFFFFF"/>
              </a:buClr>
              <a:buSzPts val="2700"/>
              <a:buChar char="●"/>
            </a:pPr>
            <a:r>
              <a:rPr lang="en" sz="2700">
                <a:solidFill>
                  <a:srgbClr val="FFFFFF"/>
                </a:solidFill>
              </a:rPr>
              <a:t>Core mass &gt; Schonberg-Chandrasekhar limit</a:t>
            </a:r>
            <a:endParaRPr sz="2700">
              <a:solidFill>
                <a:srgbClr val="FFFFFF"/>
              </a:solidFill>
            </a:endParaRPr>
          </a:p>
          <a:p>
            <a:pPr indent="457200" lvl="0" marL="457200" rtl="0" algn="l">
              <a:lnSpc>
                <a:spcPct val="115000"/>
              </a:lnSpc>
              <a:spcBef>
                <a:spcPts val="800"/>
              </a:spcBef>
              <a:spcAft>
                <a:spcPts val="0"/>
              </a:spcAft>
              <a:buClr>
                <a:schemeClr val="dk1"/>
              </a:buClr>
              <a:buSzPts val="1100"/>
              <a:buFont typeface="Arial"/>
              <a:buNone/>
            </a:pPr>
            <a:r>
              <a:rPr lang="en" sz="2700">
                <a:solidFill>
                  <a:srgbClr val="FFFFFF"/>
                </a:solidFill>
              </a:rPr>
              <a:t>→ core collapses and heats up</a:t>
            </a:r>
            <a:endParaRPr sz="2700">
              <a:solidFill>
                <a:srgbClr val="FFFFFF"/>
              </a:solidFill>
            </a:endParaRPr>
          </a:p>
          <a:p>
            <a:pPr indent="-400050" lvl="0" marL="457200" rtl="0" algn="l">
              <a:lnSpc>
                <a:spcPct val="115000"/>
              </a:lnSpc>
              <a:spcBef>
                <a:spcPts val="800"/>
              </a:spcBef>
              <a:spcAft>
                <a:spcPts val="0"/>
              </a:spcAft>
              <a:buSzPts val="2700"/>
              <a:buChar char="●"/>
            </a:pPr>
            <a:r>
              <a:rPr lang="en" sz="2700"/>
              <a:t>H fusion shifted to shell surrounding core (still via CNO)</a:t>
            </a:r>
            <a:endParaRPr sz="2700">
              <a:solidFill>
                <a:srgbClr val="FFFFFF"/>
              </a:solidFill>
            </a:endParaRPr>
          </a:p>
          <a:p>
            <a:pPr indent="-400050" lvl="0" marL="457200" rtl="0" algn="l">
              <a:lnSpc>
                <a:spcPct val="115000"/>
              </a:lnSpc>
              <a:spcBef>
                <a:spcPts val="0"/>
              </a:spcBef>
              <a:spcAft>
                <a:spcPts val="0"/>
              </a:spcAft>
              <a:buSzPts val="2700"/>
              <a:buChar char="●"/>
            </a:pPr>
            <a:r>
              <a:rPr lang="en" sz="2700"/>
              <a:t>𝛕 ～10^4 years - ‘Transition’ phases where no core fusion occurs are rapid</a:t>
            </a:r>
            <a:endParaRPr sz="2700"/>
          </a:p>
          <a:p>
            <a:pPr indent="0" lvl="0" marL="0" rtl="0" algn="l">
              <a:spcBef>
                <a:spcPts val="0"/>
              </a:spcBef>
              <a:spcAft>
                <a:spcPts val="800"/>
              </a:spcAft>
              <a:buNone/>
            </a:pPr>
            <a:r>
              <a:t/>
            </a:r>
            <a:endParaRPr/>
          </a:p>
        </p:txBody>
      </p:sp>
      <p:pic>
        <p:nvPicPr>
          <p:cNvPr id="209" name="Google Shape;209;p27"/>
          <p:cNvPicPr preferRelativeResize="0"/>
          <p:nvPr/>
        </p:nvPicPr>
        <p:blipFill>
          <a:blip r:embed="rId3">
            <a:alphaModFix/>
          </a:blip>
          <a:stretch>
            <a:fillRect/>
          </a:stretch>
        </p:blipFill>
        <p:spPr>
          <a:xfrm>
            <a:off x="8160350" y="0"/>
            <a:ext cx="983650" cy="99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208913"/>
            <a:ext cx="8520600" cy="5727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3600"/>
              <a:t>Giant Branch</a:t>
            </a:r>
            <a:endParaRPr sz="3600"/>
          </a:p>
        </p:txBody>
      </p:sp>
      <p:pic>
        <p:nvPicPr>
          <p:cNvPr id="215" name="Google Shape;215;p28"/>
          <p:cNvPicPr preferRelativeResize="0"/>
          <p:nvPr/>
        </p:nvPicPr>
        <p:blipFill>
          <a:blip r:embed="rId3">
            <a:alphaModFix/>
          </a:blip>
          <a:stretch>
            <a:fillRect/>
          </a:stretch>
        </p:blipFill>
        <p:spPr>
          <a:xfrm>
            <a:off x="8160350" y="0"/>
            <a:ext cx="983650" cy="990525"/>
          </a:xfrm>
          <a:prstGeom prst="rect">
            <a:avLst/>
          </a:prstGeom>
          <a:noFill/>
          <a:ln>
            <a:noFill/>
          </a:ln>
        </p:spPr>
      </p:pic>
      <p:sp>
        <p:nvSpPr>
          <p:cNvPr id="216" name="Google Shape;216;p28"/>
          <p:cNvSpPr txBox="1"/>
          <p:nvPr>
            <p:ph idx="1" type="body"/>
          </p:nvPr>
        </p:nvSpPr>
        <p:spPr>
          <a:xfrm>
            <a:off x="0" y="1107825"/>
            <a:ext cx="8382900" cy="3867600"/>
          </a:xfrm>
          <a:prstGeom prst="rect">
            <a:avLst/>
          </a:prstGeom>
        </p:spPr>
        <p:txBody>
          <a:bodyPr anchorCtr="0" anchor="ctr" bIns="68575" lIns="68575" spcFirstLastPara="1" rIns="68575" wrap="square" tIns="68575">
            <a:noAutofit/>
          </a:bodyPr>
          <a:lstStyle/>
          <a:p>
            <a:pPr indent="-400050" lvl="0" marL="457200" rtl="0" algn="l">
              <a:lnSpc>
                <a:spcPct val="115000"/>
              </a:lnSpc>
              <a:spcBef>
                <a:spcPts val="800"/>
              </a:spcBef>
              <a:spcAft>
                <a:spcPts val="0"/>
              </a:spcAft>
              <a:buClr>
                <a:srgbClr val="FFFFFF"/>
              </a:buClr>
              <a:buSzPts val="2700"/>
              <a:buChar char="●"/>
            </a:pPr>
            <a:r>
              <a:rPr lang="en" sz="2700">
                <a:solidFill>
                  <a:srgbClr val="FFFFFF"/>
                </a:solidFill>
              </a:rPr>
              <a:t>Virial theorem still holds</a:t>
            </a:r>
            <a:endParaRPr sz="2700">
              <a:solidFill>
                <a:srgbClr val="FFFFFF"/>
              </a:solidFill>
            </a:endParaRPr>
          </a:p>
          <a:p>
            <a:pPr indent="0" lvl="0" marL="457200" rtl="0" algn="l">
              <a:lnSpc>
                <a:spcPct val="115000"/>
              </a:lnSpc>
              <a:spcBef>
                <a:spcPts val="800"/>
              </a:spcBef>
              <a:spcAft>
                <a:spcPts val="0"/>
              </a:spcAft>
              <a:buClr>
                <a:srgbClr val="000000"/>
              </a:buClr>
              <a:buSzPts val="1100"/>
              <a:buFont typeface="Arial"/>
              <a:buNone/>
            </a:pPr>
            <a:r>
              <a:rPr lang="en" sz="2700">
                <a:solidFill>
                  <a:srgbClr val="FFFFFF"/>
                </a:solidFill>
              </a:rPr>
              <a:t>1) envelope expands - E_grav</a:t>
            </a:r>
            <a:endParaRPr sz="2700">
              <a:solidFill>
                <a:srgbClr val="FFFFFF"/>
              </a:solidFill>
            </a:endParaRPr>
          </a:p>
          <a:p>
            <a:pPr indent="0" lvl="0" marL="457200" rtl="0" algn="l">
              <a:lnSpc>
                <a:spcPct val="115000"/>
              </a:lnSpc>
              <a:spcBef>
                <a:spcPts val="800"/>
              </a:spcBef>
              <a:spcAft>
                <a:spcPts val="0"/>
              </a:spcAft>
              <a:buNone/>
            </a:pPr>
            <a:r>
              <a:rPr lang="en" sz="2700">
                <a:solidFill>
                  <a:srgbClr val="FFFFFF"/>
                </a:solidFill>
              </a:rPr>
              <a:t>2) envelope cools - E_thermal</a:t>
            </a:r>
            <a:endParaRPr sz="2700">
              <a:solidFill>
                <a:srgbClr val="FFFFFF"/>
              </a:solidFill>
            </a:endParaRPr>
          </a:p>
          <a:p>
            <a:pPr indent="0" lvl="0" marL="914400" rtl="0" algn="l">
              <a:lnSpc>
                <a:spcPct val="115000"/>
              </a:lnSpc>
              <a:spcBef>
                <a:spcPts val="800"/>
              </a:spcBef>
              <a:spcAft>
                <a:spcPts val="0"/>
              </a:spcAft>
              <a:buClr>
                <a:srgbClr val="000000"/>
              </a:buClr>
              <a:buSzPts val="1100"/>
              <a:buFont typeface="Arial"/>
              <a:buNone/>
            </a:pPr>
            <a:r>
              <a:rPr lang="en" sz="2700">
                <a:solidFill>
                  <a:srgbClr val="FFFFFF"/>
                </a:solidFill>
              </a:rPr>
              <a:t>T_eff decreases → moves to right on HR diagram</a:t>
            </a:r>
            <a:endParaRPr sz="2700">
              <a:solidFill>
                <a:srgbClr val="FFFFFF"/>
              </a:solidFill>
            </a:endParaRPr>
          </a:p>
          <a:p>
            <a:pPr indent="-400050" lvl="0" marL="457200" rtl="0" algn="l">
              <a:lnSpc>
                <a:spcPct val="115000"/>
              </a:lnSpc>
              <a:spcBef>
                <a:spcPts val="800"/>
              </a:spcBef>
              <a:spcAft>
                <a:spcPts val="0"/>
              </a:spcAft>
              <a:buClr>
                <a:srgbClr val="FFFFFF"/>
              </a:buClr>
              <a:buSzPts val="2700"/>
              <a:buFont typeface="Arial"/>
              <a:buChar char="●"/>
            </a:pPr>
            <a:r>
              <a:rPr lang="en" sz="2700">
                <a:solidFill>
                  <a:srgbClr val="FFFFFF"/>
                </a:solidFill>
                <a:latin typeface="Arial"/>
                <a:ea typeface="Arial"/>
                <a:cs typeface="Arial"/>
                <a:sym typeface="Arial"/>
              </a:rPr>
              <a:t>L is close to L_edd </a:t>
            </a:r>
            <a:r>
              <a:rPr lang="en" sz="2700">
                <a:solidFill>
                  <a:srgbClr val="FFFFFF"/>
                </a:solidFill>
              </a:rPr>
              <a:t>→ L remains constant</a:t>
            </a:r>
            <a:endParaRPr sz="2700">
              <a:solidFill>
                <a:srgbClr val="FFFFFF"/>
              </a:solidFill>
            </a:endParaRPr>
          </a:p>
        </p:txBody>
      </p:sp>
      <p:grpSp>
        <p:nvGrpSpPr>
          <p:cNvPr id="217" name="Google Shape;217;p28"/>
          <p:cNvGrpSpPr/>
          <p:nvPr/>
        </p:nvGrpSpPr>
        <p:grpSpPr>
          <a:xfrm>
            <a:off x="4885125" y="138475"/>
            <a:ext cx="4075101" cy="2729825"/>
            <a:chOff x="4885125" y="138475"/>
            <a:chExt cx="4075101" cy="2729825"/>
          </a:xfrm>
        </p:grpSpPr>
        <p:pic>
          <p:nvPicPr>
            <p:cNvPr id="218" name="Google Shape;218;p28"/>
            <p:cNvPicPr preferRelativeResize="0"/>
            <p:nvPr/>
          </p:nvPicPr>
          <p:blipFill>
            <a:blip r:embed="rId4">
              <a:alphaModFix/>
            </a:blip>
            <a:stretch>
              <a:fillRect/>
            </a:stretch>
          </p:blipFill>
          <p:spPr>
            <a:xfrm>
              <a:off x="4885125" y="138475"/>
              <a:ext cx="4075101" cy="2729825"/>
            </a:xfrm>
            <a:prstGeom prst="rect">
              <a:avLst/>
            </a:prstGeom>
            <a:noFill/>
            <a:ln>
              <a:noFill/>
            </a:ln>
          </p:spPr>
        </p:pic>
        <p:sp>
          <p:nvSpPr>
            <p:cNvPr id="219" name="Google Shape;219;p28"/>
            <p:cNvSpPr txBox="1"/>
            <p:nvPr/>
          </p:nvSpPr>
          <p:spPr>
            <a:xfrm>
              <a:off x="6670525" y="476175"/>
              <a:ext cx="5043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GB</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