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lack And White Pictur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4CB460-30A4-4B61-BC92-2A941AFA9CDB}">
  <a:tblStyle styleId="{FC4CB460-30A4-4B61-BC92-2A941AFA9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lackAndWhitePictur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aba62d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aba62d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aba62d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aba62d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aba62d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aba62d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aba62d6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aba62d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aba62d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aba62d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aba62d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aba62d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aba62d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aba62d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aba62d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aba62d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aba62d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aba62d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aba62d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aba62d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aba62d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aba62d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aba62d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aba62d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게임기획서</a:t>
            </a:r>
            <a:endParaRPr sz="6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Trick or Treat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경일 14기 이세혁</a:t>
            </a:r>
            <a:endParaRPr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2 - 5. 맵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맵툴을 통해 구현되며, save 와 load 기능이 가능합니다.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아이템, NPC, 집, 장애물 또한 배치 할 수 있습니다.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5550"/>
            <a:ext cx="3999900" cy="199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3. 플로우 차트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89275" y="2385325"/>
            <a:ext cx="950700" cy="950700"/>
          </a:xfrm>
          <a:prstGeom prst="diamond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564275" y="1267150"/>
            <a:ext cx="800700" cy="800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564275" y="3616350"/>
            <a:ext cx="800700" cy="800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64275" y="14621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시작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48825" y="2697925"/>
            <a:ext cx="83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선택화면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64275" y="38113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맵툴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245225" y="2373500"/>
            <a:ext cx="950700" cy="950700"/>
          </a:xfrm>
          <a:prstGeom prst="diamond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3304775" y="2559925"/>
            <a:ext cx="83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현재 남은시간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2" name="Google Shape;132;p23"/>
          <p:cNvCxnSpPr>
            <a:stCxn id="125" idx="2"/>
            <a:endCxn id="124" idx="0"/>
          </p:cNvCxnSpPr>
          <p:nvPr/>
        </p:nvCxnSpPr>
        <p:spPr>
          <a:xfrm>
            <a:off x="964625" y="2067850"/>
            <a:ext cx="0" cy="3174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>
            <a:stCxn id="124" idx="2"/>
            <a:endCxn id="126" idx="0"/>
          </p:cNvCxnSpPr>
          <p:nvPr/>
        </p:nvCxnSpPr>
        <p:spPr>
          <a:xfrm>
            <a:off x="964625" y="3336025"/>
            <a:ext cx="0" cy="280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>
            <a:endCxn id="135" idx="1"/>
          </p:cNvCxnSpPr>
          <p:nvPr/>
        </p:nvCxnSpPr>
        <p:spPr>
          <a:xfrm>
            <a:off x="1440050" y="2860675"/>
            <a:ext cx="502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/>
          <p:nvPr/>
        </p:nvSpPr>
        <p:spPr>
          <a:xfrm>
            <a:off x="1942250" y="2460325"/>
            <a:ext cx="800700" cy="800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942250" y="26143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스테이지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선택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 rot="10800000">
            <a:off x="156575" y="2860675"/>
            <a:ext cx="3327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9" name="Google Shape;139;p23"/>
          <p:cNvCxnSpPr>
            <a:stCxn id="129" idx="1"/>
          </p:cNvCxnSpPr>
          <p:nvPr/>
        </p:nvCxnSpPr>
        <p:spPr>
          <a:xfrm rot="10800000">
            <a:off x="156575" y="2868300"/>
            <a:ext cx="407700" cy="1148400"/>
          </a:xfrm>
          <a:prstGeom prst="bentConnector2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/>
          <p:nvPr/>
        </p:nvSpPr>
        <p:spPr>
          <a:xfrm>
            <a:off x="7594550" y="2419350"/>
            <a:ext cx="800700" cy="800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7594550" y="246660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다음 스테이지 언락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698200" y="2372300"/>
            <a:ext cx="950700" cy="950700"/>
          </a:xfrm>
          <a:prstGeom prst="diamond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757750" y="2558725"/>
            <a:ext cx="83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현재 코인갯수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727638" y="3195775"/>
            <a:ext cx="502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= 0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4196000" y="2848850"/>
            <a:ext cx="502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4166175" y="2596525"/>
            <a:ext cx="332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&gt; 0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209450" y="3617550"/>
            <a:ext cx="800700" cy="800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209450" y="38125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클리어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>
            <a:off x="5648900" y="2847650"/>
            <a:ext cx="467400" cy="3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3720575" y="3324200"/>
            <a:ext cx="0" cy="280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5163350" y="2077550"/>
            <a:ext cx="502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부족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630525" y="2600900"/>
            <a:ext cx="407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모두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3720425" y="2114325"/>
            <a:ext cx="0" cy="259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>
            <a:stCxn id="142" idx="0"/>
          </p:cNvCxnSpPr>
          <p:nvPr/>
        </p:nvCxnSpPr>
        <p:spPr>
          <a:xfrm flipH="1" rot="5400000">
            <a:off x="4304300" y="1503050"/>
            <a:ext cx="270900" cy="1467600"/>
          </a:xfrm>
          <a:prstGeom prst="bentConnector2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/>
          <p:nvPr/>
        </p:nvSpPr>
        <p:spPr>
          <a:xfrm>
            <a:off x="6134450" y="2385325"/>
            <a:ext cx="950700" cy="950700"/>
          </a:xfrm>
          <a:prstGeom prst="diamond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6193988" y="2545175"/>
            <a:ext cx="83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마지막 스테이지 인가?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7058975" y="2860675"/>
            <a:ext cx="502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 txBox="1"/>
          <p:nvPr/>
        </p:nvSpPr>
        <p:spPr>
          <a:xfrm>
            <a:off x="7085154" y="2575825"/>
            <a:ext cx="407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616875" y="3215650"/>
            <a:ext cx="502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Y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>
            <a:off x="6609788" y="3312050"/>
            <a:ext cx="0" cy="280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/>
          <p:nvPr/>
        </p:nvSpPr>
        <p:spPr>
          <a:xfrm>
            <a:off x="3311150" y="3616350"/>
            <a:ext cx="800700" cy="800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311150" y="38113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게임오버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63" name="Google Shape;163;p23"/>
          <p:cNvCxnSpPr>
            <a:stCxn id="136" idx="2"/>
          </p:cNvCxnSpPr>
          <p:nvPr/>
        </p:nvCxnSpPr>
        <p:spPr>
          <a:xfrm>
            <a:off x="2342600" y="3261025"/>
            <a:ext cx="0" cy="1484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23"/>
          <p:cNvCxnSpPr>
            <a:stCxn id="140" idx="2"/>
          </p:cNvCxnSpPr>
          <p:nvPr/>
        </p:nvCxnSpPr>
        <p:spPr>
          <a:xfrm rot="5400000">
            <a:off x="4407950" y="1167600"/>
            <a:ext cx="1534500" cy="5639400"/>
          </a:xfrm>
          <a:prstGeom prst="bentConnector2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3"/>
          <p:cNvSpPr/>
          <p:nvPr/>
        </p:nvSpPr>
        <p:spPr>
          <a:xfrm>
            <a:off x="1945788" y="1267150"/>
            <a:ext cx="800700" cy="800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945788" y="14621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게임시작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67" name="Google Shape;167;p23"/>
          <p:cNvCxnSpPr>
            <a:stCxn id="165" idx="2"/>
            <a:endCxn id="136" idx="0"/>
          </p:cNvCxnSpPr>
          <p:nvPr/>
        </p:nvCxnSpPr>
        <p:spPr>
          <a:xfrm flipH="1">
            <a:off x="2342538" y="2067850"/>
            <a:ext cx="3600" cy="392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3"/>
          <p:cNvCxnSpPr>
            <a:endCxn id="130" idx="1"/>
          </p:cNvCxnSpPr>
          <p:nvPr/>
        </p:nvCxnSpPr>
        <p:spPr>
          <a:xfrm>
            <a:off x="2770025" y="2009450"/>
            <a:ext cx="475200" cy="83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760300" y="3617550"/>
            <a:ext cx="800700" cy="800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760300" y="3812550"/>
            <a:ext cx="800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메인화면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71" name="Google Shape;171;p23"/>
          <p:cNvCxnSpPr>
            <a:stCxn id="162" idx="3"/>
            <a:endCxn id="170" idx="1"/>
          </p:cNvCxnSpPr>
          <p:nvPr/>
        </p:nvCxnSpPr>
        <p:spPr>
          <a:xfrm>
            <a:off x="4111850" y="4016700"/>
            <a:ext cx="648600" cy="1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stCxn id="148" idx="1"/>
            <a:endCxn id="170" idx="3"/>
          </p:cNvCxnSpPr>
          <p:nvPr/>
        </p:nvCxnSpPr>
        <p:spPr>
          <a:xfrm rot="10800000">
            <a:off x="5561150" y="4017900"/>
            <a:ext cx="6483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4. 클래스 다이어그램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22550" y="2239450"/>
            <a:ext cx="1755900" cy="18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200800" y="2292214"/>
            <a:ext cx="15732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sceneManager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soundManager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038000" y="1377050"/>
            <a:ext cx="1216800" cy="3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5098850" y="1344300"/>
            <a:ext cx="1112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gameNode</a:t>
            </a:r>
            <a:endParaRPr u="sng"/>
          </a:p>
        </p:txBody>
      </p:sp>
      <p:sp>
        <p:nvSpPr>
          <p:cNvPr id="182" name="Google Shape;182;p24"/>
          <p:cNvSpPr/>
          <p:nvPr/>
        </p:nvSpPr>
        <p:spPr>
          <a:xfrm>
            <a:off x="7314775" y="2313550"/>
            <a:ext cx="1216800" cy="3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7375625" y="2280800"/>
            <a:ext cx="1112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mainGame</a:t>
            </a:r>
            <a:endParaRPr u="sng"/>
          </a:p>
        </p:txBody>
      </p:sp>
      <p:sp>
        <p:nvSpPr>
          <p:cNvPr id="184" name="Google Shape;184;p24"/>
          <p:cNvSpPr/>
          <p:nvPr/>
        </p:nvSpPr>
        <p:spPr>
          <a:xfrm>
            <a:off x="5019600" y="3146950"/>
            <a:ext cx="1284600" cy="183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5076850" y="3181700"/>
            <a:ext cx="11508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2846350" y="3178025"/>
            <a:ext cx="1284600" cy="17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903600" y="3223951"/>
            <a:ext cx="11508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r>
              <a:rPr lang="ko"/>
              <a:t>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5038000" y="2309450"/>
            <a:ext cx="1216800" cy="3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098850" y="2276700"/>
            <a:ext cx="1112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Object</a:t>
            </a:r>
            <a:endParaRPr u="sng"/>
          </a:p>
        </p:txBody>
      </p:sp>
      <p:sp>
        <p:nvSpPr>
          <p:cNvPr id="190" name="Google Shape;190;p24"/>
          <p:cNvSpPr/>
          <p:nvPr/>
        </p:nvSpPr>
        <p:spPr>
          <a:xfrm>
            <a:off x="2851150" y="2305775"/>
            <a:ext cx="1216800" cy="3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2912000" y="2273025"/>
            <a:ext cx="1112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Scene</a:t>
            </a:r>
            <a:endParaRPr u="sng"/>
          </a:p>
        </p:txBody>
      </p:sp>
      <p:cxnSp>
        <p:nvCxnSpPr>
          <p:cNvPr id="192" name="Google Shape;192;p24"/>
          <p:cNvCxnSpPr>
            <a:stCxn id="188" idx="2"/>
          </p:cNvCxnSpPr>
          <p:nvPr/>
        </p:nvCxnSpPr>
        <p:spPr>
          <a:xfrm>
            <a:off x="5646400" y="2657150"/>
            <a:ext cx="15600" cy="48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" name="Google Shape;193;p24"/>
          <p:cNvCxnSpPr>
            <a:stCxn id="190" idx="2"/>
          </p:cNvCxnSpPr>
          <p:nvPr/>
        </p:nvCxnSpPr>
        <p:spPr>
          <a:xfrm>
            <a:off x="3459550" y="2653475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4" name="Google Shape;194;p24"/>
          <p:cNvSpPr/>
          <p:nvPr/>
        </p:nvSpPr>
        <p:spPr>
          <a:xfrm>
            <a:off x="200800" y="1361625"/>
            <a:ext cx="1573200" cy="3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79467" y="1328875"/>
            <a:ext cx="1438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singletonBase</a:t>
            </a:r>
            <a:endParaRPr u="sng"/>
          </a:p>
        </p:txBody>
      </p:sp>
      <p:cxnSp>
        <p:nvCxnSpPr>
          <p:cNvPr id="196" name="Google Shape;196;p24"/>
          <p:cNvCxnSpPr>
            <a:stCxn id="194" idx="2"/>
          </p:cNvCxnSpPr>
          <p:nvPr/>
        </p:nvCxnSpPr>
        <p:spPr>
          <a:xfrm>
            <a:off x="987400" y="1709325"/>
            <a:ext cx="90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7" name="Google Shape;197;p24"/>
          <p:cNvCxnSpPr>
            <a:stCxn id="191" idx="0"/>
          </p:cNvCxnSpPr>
          <p:nvPr/>
        </p:nvCxnSpPr>
        <p:spPr>
          <a:xfrm rot="10800000">
            <a:off x="3468350" y="2051325"/>
            <a:ext cx="0" cy="2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 rot="10800000">
            <a:off x="5646400" y="2068600"/>
            <a:ext cx="0" cy="2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 rot="10800000">
            <a:off x="7923175" y="2071575"/>
            <a:ext cx="0" cy="2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3452825" y="2051325"/>
            <a:ext cx="448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4"/>
          <p:cNvCxnSpPr>
            <a:stCxn id="180" idx="2"/>
          </p:cNvCxnSpPr>
          <p:nvPr/>
        </p:nvCxnSpPr>
        <p:spPr>
          <a:xfrm>
            <a:off x="5646400" y="1724750"/>
            <a:ext cx="0" cy="3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7786350" y="4921025"/>
            <a:ext cx="110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>
            <a:off x="7964550" y="4590725"/>
            <a:ext cx="747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public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5. 작업일정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311688" y="1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{FC4CB460-30A4-4B61-BC92-2A941AFA9CDB}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WEEK 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WEEK 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player / obstacle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skill / effect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scene / camera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maptool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UI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debug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목차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lack And White Picture"/>
              <a:buAutoNum type="arabicPeriod"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개요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lack And White Picture"/>
              <a:buAutoNum type="arabicPeriod"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구성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lack And White Picture"/>
              <a:buAutoNum type="arabicPeriod"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플로우차트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lack And White Picture"/>
              <a:buAutoNum type="arabicPeriod"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클래스 다이어그램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lack And White Picture"/>
              <a:buAutoNum type="arabicPeriod"/>
            </a:pPr>
            <a:r>
              <a:rPr lang="ko" sz="3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작업일정</a:t>
            </a:r>
            <a:endParaRPr sz="3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1. 개요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이름 :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Trick or Treat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장르 : 퍼즐 어드벤처</a:t>
            </a:r>
            <a:endParaRPr sz="2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출시일 : 2007년</a:t>
            </a:r>
            <a:endParaRPr sz="2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게임방법 : 각각 코스튬 마다  있는 각기 다른 기술을 활용하여 스테이지 내 모든 코인을 모으는 것을 목적으로 하는 게임입니다.</a:t>
            </a:r>
            <a:endParaRPr sz="20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2. 구성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플레이어는 바닥에 있는 코인이나, NPC 혹은 집과 상호작용을 하여  스테이지 내 모든 코인을 모아야 다음스테이지로 진행 할 수 있습니다.</a:t>
            </a:r>
            <a:endParaRPr sz="17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17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스테이지 내 아이템을 통해 다양한 코스튬으로 변신 할 수 있으며, 변신 후 코스튬 마다 다른 스킬을 사용하여 장애물들을 없애거나 극복 할 수 있습니다.</a:t>
            </a:r>
            <a:endParaRPr sz="17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시간안에 모든 코인을 획득하지 못했을 시 게임오버가 됩니다.</a:t>
            </a:r>
            <a:endParaRPr sz="17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0113"/>
            <a:ext cx="3999900" cy="308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2 - 1. 플레이어 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이동키를 이용해서 상하좌우로 이동 가능하며, 스페이스바를 통해 스킬을 사용 할 수 있습니다.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2 - 2. 아이템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아이템과의 RECT 충돌을 통해 상호작용을 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코스튬의 경우 switch 문과 bool 값을 이용해 캐릭터 이미지와 스킬을 변경해주며, 나머지 아이템의 수치는 1 씩 증가됩니다.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588"/>
            <a:ext cx="3999900" cy="222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2 - 6. 카메라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back buffer를 통해 전체맵에서 플레이어가 이동합니다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전체맵의 좌표는 고정되어 있고, 카메라의 좌표가 이동하여 플레이어를 중심으로 화면에 출력이 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713"/>
            <a:ext cx="3999900" cy="30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2 - 3. NPC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NPC와 집 역시 플레이어와의 RECT 충돌을 통해 상호작용 하며, 충돌시 프레임렌더를 통해 이미지가 변환됩니다.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한번 변환된 NPC와는 다시 상호작용이 불가 하도록 bool 값이 변경됩니다.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963"/>
            <a:ext cx="3999900" cy="290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323" y="3815375"/>
            <a:ext cx="2177600" cy="75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2 - 4. 유령 (움직이는 장애물)</a:t>
            </a:r>
            <a:endParaRPr sz="36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지정된 구간에서만 왕복으로 반복하여 움직이며, 플레이어와 RECT 충돌시 가던 길과 반대로 움직입니다.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▶ </a:t>
            </a:r>
            <a:r>
              <a:rPr lang="ko" sz="2400">
                <a:solidFill>
                  <a:srgbClr val="FFFFFF"/>
                </a:solidFill>
                <a:latin typeface="Black And White Picture"/>
                <a:ea typeface="Black And White Picture"/>
                <a:cs typeface="Black And White Picture"/>
                <a:sym typeface="Black And White Picture"/>
              </a:rPr>
              <a:t>플레이어는 유령을 지나갈 수 없으며, 마녀 코스튬 스킬로 개구리로 변신시킨 후 지나 갈 수 있습니다.</a:t>
            </a:r>
            <a:endParaRPr sz="2400">
              <a:solidFill>
                <a:srgbClr val="FFFFFF"/>
              </a:solidFill>
              <a:latin typeface="Black And White Picture"/>
              <a:ea typeface="Black And White Picture"/>
              <a:cs typeface="Black And White Picture"/>
              <a:sym typeface="Black And White Picture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588"/>
            <a:ext cx="3999900" cy="222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