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8" r:id="rId5"/>
    <p:sldId id="281" r:id="rId6"/>
    <p:sldId id="260" r:id="rId7"/>
    <p:sldId id="264" r:id="rId8"/>
    <p:sldId id="266" r:id="rId9"/>
    <p:sldId id="259" r:id="rId10"/>
    <p:sldId id="265" r:id="rId11"/>
    <p:sldId id="274" r:id="rId12"/>
    <p:sldId id="279" r:id="rId13"/>
    <p:sldId id="277" r:id="rId14"/>
    <p:sldId id="276" r:id="rId15"/>
    <p:sldId id="282" r:id="rId16"/>
    <p:sldId id="268" r:id="rId17"/>
    <p:sldId id="269" r:id="rId18"/>
    <p:sldId id="272" r:id="rId19"/>
    <p:sldId id="273" r:id="rId20"/>
    <p:sldId id="263" r:id="rId21"/>
    <p:sldId id="278" r:id="rId22"/>
    <p:sldId id="267" r:id="rId23"/>
    <p:sldId id="270" r:id="rId24"/>
    <p:sldId id="271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FF" id="{9A0A4AC9-448E-4927-9243-1C3CFDA48D90}">
          <p14:sldIdLst>
            <p14:sldId id="258"/>
            <p14:sldId id="281"/>
            <p14:sldId id="260"/>
            <p14:sldId id="264"/>
            <p14:sldId id="266"/>
            <p14:sldId id="259"/>
            <p14:sldId id="265"/>
            <p14:sldId id="274"/>
            <p14:sldId id="279"/>
            <p14:sldId id="277"/>
            <p14:sldId id="276"/>
            <p14:sldId id="282"/>
            <p14:sldId id="268"/>
            <p14:sldId id="269"/>
            <p14:sldId id="272"/>
            <p14:sldId id="273"/>
            <p14:sldId id="263"/>
          </p14:sldIdLst>
        </p14:section>
        <p14:section name="Unused" id="{09975BE9-0166-40C2-A3C8-56856EDDB8DF}">
          <p14:sldIdLst>
            <p14:sldId id="278"/>
            <p14:sldId id="267"/>
            <p14:sldId id="270"/>
            <p14:sldId id="271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2721" autoAdjust="0"/>
  </p:normalViewPr>
  <p:slideViewPr>
    <p:cSldViewPr snapToGrid="0">
      <p:cViewPr varScale="1">
        <p:scale>
          <a:sx n="77" d="100"/>
          <a:sy n="77" d="100"/>
        </p:scale>
        <p:origin x="2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BBINGTON, Liam (CAMBRIDGE UNIVERSITY HOSPITALS NHS FOUNDATION TRUST)" userId="e75c1bb3-8bb7-4936-8b7c-b61580e0353d" providerId="ADAL" clId="{6151CF3D-B1DE-1348-BA32-08B37D37C264}"/>
    <pc:docChg chg="modSld">
      <pc:chgData name="STUBBINGTON, Liam (CAMBRIDGE UNIVERSITY HOSPITALS NHS FOUNDATION TRUST)" userId="e75c1bb3-8bb7-4936-8b7c-b61580e0353d" providerId="ADAL" clId="{6151CF3D-B1DE-1348-BA32-08B37D37C264}" dt="2022-12-10T18:45:37.109" v="0" actId="1076"/>
      <pc:docMkLst>
        <pc:docMk/>
      </pc:docMkLst>
      <pc:sldChg chg="modSp mod">
        <pc:chgData name="STUBBINGTON, Liam (CAMBRIDGE UNIVERSITY HOSPITALS NHS FOUNDATION TRUST)" userId="e75c1bb3-8bb7-4936-8b7c-b61580e0353d" providerId="ADAL" clId="{6151CF3D-B1DE-1348-BA32-08B37D37C264}" dt="2022-12-10T18:45:37.109" v="0" actId="1076"/>
        <pc:sldMkLst>
          <pc:docMk/>
          <pc:sldMk cId="835877774" sldId="266"/>
        </pc:sldMkLst>
        <pc:picChg chg="mod">
          <ac:chgData name="STUBBINGTON, Liam (CAMBRIDGE UNIVERSITY HOSPITALS NHS FOUNDATION TRUST)" userId="e75c1bb3-8bb7-4936-8b7c-b61580e0353d" providerId="ADAL" clId="{6151CF3D-B1DE-1348-BA32-08B37D37C264}" dt="2022-12-10T18:45:37.109" v="0" actId="1076"/>
          <ac:picMkLst>
            <pc:docMk/>
            <pc:sldMk cId="835877774" sldId="266"/>
            <ac:picMk id="5" creationId="{00000000-0000-0000-0000-000000000000}"/>
          </ac:picMkLst>
        </pc:picChg>
      </pc:sldChg>
    </pc:docChg>
  </pc:docChgLst>
  <pc:docChgLst>
    <pc:chgData name="Eva McClean" userId="456e48a1-f64a-4f2b-964c-fde6b0883566" providerId="ADAL" clId="{C589B27F-96A1-43D7-B8A2-EF009771B401}"/>
    <pc:docChg chg="custSel delSld modSld">
      <pc:chgData name="Eva McClean" userId="456e48a1-f64a-4f2b-964c-fde6b0883566" providerId="ADAL" clId="{C589B27F-96A1-43D7-B8A2-EF009771B401}" dt="2021-09-02T11:25:45.319" v="4" actId="47"/>
      <pc:docMkLst>
        <pc:docMk/>
      </pc:docMkLst>
      <pc:sldChg chg="modSp mod">
        <pc:chgData name="Eva McClean" userId="456e48a1-f64a-4f2b-964c-fde6b0883566" providerId="ADAL" clId="{C589B27F-96A1-43D7-B8A2-EF009771B401}" dt="2021-09-02T11:25:29.303" v="0" actId="6549"/>
        <pc:sldMkLst>
          <pc:docMk/>
          <pc:sldMk cId="1340943831" sldId="256"/>
        </pc:sldMkLst>
        <pc:spChg chg="mod">
          <ac:chgData name="Eva McClean" userId="456e48a1-f64a-4f2b-964c-fde6b0883566" providerId="ADAL" clId="{C589B27F-96A1-43D7-B8A2-EF009771B401}" dt="2021-09-02T11:25:29.303" v="0" actId="6549"/>
          <ac:spMkLst>
            <pc:docMk/>
            <pc:sldMk cId="1340943831" sldId="256"/>
            <ac:spMk id="2" creationId="{D4B1BB40-5865-C540-82CD-D3F98E4AB4DF}"/>
          </ac:spMkLst>
        </pc:spChg>
      </pc:sldChg>
      <pc:sldChg chg="modSp mod">
        <pc:chgData name="Eva McClean" userId="456e48a1-f64a-4f2b-964c-fde6b0883566" providerId="ADAL" clId="{C589B27F-96A1-43D7-B8A2-EF009771B401}" dt="2021-09-02T11:25:37.689" v="3" actId="6549"/>
        <pc:sldMkLst>
          <pc:docMk/>
          <pc:sldMk cId="3415904688" sldId="257"/>
        </pc:sldMkLst>
        <pc:spChg chg="mod">
          <ac:chgData name="Eva McClean" userId="456e48a1-f64a-4f2b-964c-fde6b0883566" providerId="ADAL" clId="{C589B27F-96A1-43D7-B8A2-EF009771B401}" dt="2021-09-02T11:25:37.689" v="3" actId="6549"/>
          <ac:spMkLst>
            <pc:docMk/>
            <pc:sldMk cId="3415904688" sldId="257"/>
            <ac:spMk id="2" creationId="{09577F2C-1F69-0A4F-9E5B-17FC40E3A6C3}"/>
          </ac:spMkLst>
        </pc:spChg>
        <pc:spChg chg="mod">
          <ac:chgData name="Eva McClean" userId="456e48a1-f64a-4f2b-964c-fde6b0883566" providerId="ADAL" clId="{C589B27F-96A1-43D7-B8A2-EF009771B401}" dt="2021-09-02T11:25:34.868" v="2" actId="27636"/>
          <ac:spMkLst>
            <pc:docMk/>
            <pc:sldMk cId="3415904688" sldId="257"/>
            <ac:spMk id="3" creationId="{53C52B08-5948-E44F-9640-614C5D6F04A2}"/>
          </ac:spMkLst>
        </pc:spChg>
      </pc:sldChg>
      <pc:sldChg chg="del">
        <pc:chgData name="Eva McClean" userId="456e48a1-f64a-4f2b-964c-fde6b0883566" providerId="ADAL" clId="{C589B27F-96A1-43D7-B8A2-EF009771B401}" dt="2021-09-02T11:25:45.319" v="4" actId="47"/>
        <pc:sldMkLst>
          <pc:docMk/>
          <pc:sldMk cId="2652712336" sldId="258"/>
        </pc:sldMkLst>
      </pc:sldChg>
      <pc:sldChg chg="del">
        <pc:chgData name="Eva McClean" userId="456e48a1-f64a-4f2b-964c-fde6b0883566" providerId="ADAL" clId="{C589B27F-96A1-43D7-B8A2-EF009771B401}" dt="2021-09-02T11:25:45.319" v="4" actId="47"/>
        <pc:sldMkLst>
          <pc:docMk/>
          <pc:sldMk cId="2911473990" sldId="260"/>
        </pc:sldMkLst>
      </pc:sldChg>
      <pc:sldChg chg="del">
        <pc:chgData name="Eva McClean" userId="456e48a1-f64a-4f2b-964c-fde6b0883566" providerId="ADAL" clId="{C589B27F-96A1-43D7-B8A2-EF009771B401}" dt="2021-09-02T11:25:45.319" v="4" actId="47"/>
        <pc:sldMkLst>
          <pc:docMk/>
          <pc:sldMk cId="4292324904" sldId="261"/>
        </pc:sldMkLst>
      </pc:sldChg>
      <pc:sldChg chg="del">
        <pc:chgData name="Eva McClean" userId="456e48a1-f64a-4f2b-964c-fde6b0883566" providerId="ADAL" clId="{C589B27F-96A1-43D7-B8A2-EF009771B401}" dt="2021-09-02T11:25:45.319" v="4" actId="47"/>
        <pc:sldMkLst>
          <pc:docMk/>
          <pc:sldMk cId="3580027137" sldId="262"/>
        </pc:sldMkLst>
      </pc:sldChg>
      <pc:sldChg chg="del">
        <pc:chgData name="Eva McClean" userId="456e48a1-f64a-4f2b-964c-fde6b0883566" providerId="ADAL" clId="{C589B27F-96A1-43D7-B8A2-EF009771B401}" dt="2021-09-02T11:25:45.319" v="4" actId="47"/>
        <pc:sldMkLst>
          <pc:docMk/>
          <pc:sldMk cId="585799058" sldId="263"/>
        </pc:sldMkLst>
      </pc:sldChg>
      <pc:sldChg chg="del">
        <pc:chgData name="Eva McClean" userId="456e48a1-f64a-4f2b-964c-fde6b0883566" providerId="ADAL" clId="{C589B27F-96A1-43D7-B8A2-EF009771B401}" dt="2021-09-02T11:25:45.319" v="4" actId="47"/>
        <pc:sldMkLst>
          <pc:docMk/>
          <pc:sldMk cId="2090302570" sldId="264"/>
        </pc:sldMkLst>
      </pc:sldChg>
      <pc:sldChg chg="del">
        <pc:chgData name="Eva McClean" userId="456e48a1-f64a-4f2b-964c-fde6b0883566" providerId="ADAL" clId="{C589B27F-96A1-43D7-B8A2-EF009771B401}" dt="2021-09-02T11:25:45.319" v="4" actId="47"/>
        <pc:sldMkLst>
          <pc:docMk/>
          <pc:sldMk cId="1483128205" sldId="265"/>
        </pc:sldMkLst>
      </pc:sldChg>
      <pc:sldChg chg="del">
        <pc:chgData name="Eva McClean" userId="456e48a1-f64a-4f2b-964c-fde6b0883566" providerId="ADAL" clId="{C589B27F-96A1-43D7-B8A2-EF009771B401}" dt="2021-09-02T11:25:45.319" v="4" actId="47"/>
        <pc:sldMkLst>
          <pc:docMk/>
          <pc:sldMk cId="1639905506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24B-B68E-BE48-A22C-C935011FA9BB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AF065-5804-AA42-9E85-7CED5A4CE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the main reason</a:t>
            </a:r>
            <a:r>
              <a:rPr lang="en-GB" baseline="0" dirty="0"/>
              <a:t> for this, I think is that a Varian 10FFF is basically and </a:t>
            </a:r>
            <a:r>
              <a:rPr lang="en-GB" baseline="0" dirty="0" err="1"/>
              <a:t>Elekta</a:t>
            </a:r>
            <a:r>
              <a:rPr lang="en-GB" baseline="0" dirty="0"/>
              <a:t> 6FFF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6FFF </a:t>
            </a:r>
            <a:r>
              <a:rPr lang="en-GB" baseline="0" dirty="0" err="1"/>
              <a:t>Elekta</a:t>
            </a:r>
            <a:r>
              <a:rPr lang="en-GB" baseline="0" dirty="0"/>
              <a:t> could replace </a:t>
            </a:r>
            <a:r>
              <a:rPr lang="en-GB" u="sng" baseline="0" dirty="0"/>
              <a:t>both</a:t>
            </a:r>
            <a:r>
              <a:rPr lang="en-GB" u="none" baseline="0" dirty="0"/>
              <a:t> 10X and 6X, </a:t>
            </a:r>
            <a:r>
              <a:rPr lang="en-GB" u="none" baseline="0" dirty="0" err="1"/>
              <a:t>Elekta</a:t>
            </a:r>
            <a:r>
              <a:rPr lang="en-GB" u="none" baseline="0" dirty="0"/>
              <a:t> 10FFF could not </a:t>
            </a: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It is also consistent with </a:t>
            </a:r>
            <a:r>
              <a:rPr lang="en-GB" baseline="0" dirty="0" err="1"/>
              <a:t>Tomo</a:t>
            </a:r>
            <a:r>
              <a:rPr lang="en-GB" baseline="0" dirty="0"/>
              <a:t> machines and Varian SRS work.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63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0" dirty="0"/>
              <a:t>Effective treatment time for a VMAT delivery depends on MLC and gantry movement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1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Broadly</a:t>
            </a:r>
            <a:r>
              <a:rPr lang="en-GB" baseline="0" dirty="0"/>
              <a:t> in line with UK study,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8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8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I crossed out shielding requirements, have you ever heard of anybody retro actively adjusting shielding because of FFF commissioning?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Dose-rates – TADR 2000 may be adjusted by occupancy and use factors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IMRT energies usually reduced with respect to 3D-CRT for example 18MV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3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the main reason</a:t>
            </a:r>
            <a:r>
              <a:rPr lang="en-GB" baseline="0" dirty="0"/>
              <a:t> for this, I think is that a Varian 10FFF is basically and </a:t>
            </a:r>
            <a:r>
              <a:rPr lang="en-GB" baseline="0" dirty="0" err="1"/>
              <a:t>Elekta</a:t>
            </a:r>
            <a:r>
              <a:rPr lang="en-GB" baseline="0" dirty="0"/>
              <a:t> 6FFF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6FFF </a:t>
            </a:r>
            <a:r>
              <a:rPr lang="en-GB" baseline="0" dirty="0" err="1"/>
              <a:t>Elekta</a:t>
            </a:r>
            <a:r>
              <a:rPr lang="en-GB" baseline="0" dirty="0"/>
              <a:t> could replace </a:t>
            </a:r>
            <a:r>
              <a:rPr lang="en-GB" u="sng" baseline="0" dirty="0"/>
              <a:t>both</a:t>
            </a:r>
            <a:r>
              <a:rPr lang="en-GB" u="none" baseline="0" dirty="0"/>
              <a:t> 10X and 6X, </a:t>
            </a:r>
            <a:r>
              <a:rPr lang="en-GB" u="none" baseline="0" dirty="0" err="1"/>
              <a:t>Elekta</a:t>
            </a:r>
            <a:r>
              <a:rPr lang="en-GB" u="none" baseline="0" dirty="0"/>
              <a:t> 10FFF could not </a:t>
            </a: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It is also consistent with </a:t>
            </a:r>
            <a:r>
              <a:rPr lang="en-GB" baseline="0" dirty="0" err="1"/>
              <a:t>Tomo</a:t>
            </a:r>
            <a:r>
              <a:rPr lang="en-GB" baseline="0" dirty="0"/>
              <a:t> machines and Varian SRS work.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Shorter fractions</a:t>
            </a:r>
            <a:r>
              <a:rPr lang="en-GB" baseline="0" dirty="0"/>
              <a:t> are good for intra-fractional motion and patient comfort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Dose-rates </a:t>
            </a:r>
          </a:p>
          <a:p>
            <a:pPr lvl="1"/>
            <a:r>
              <a:rPr lang="en-GB" dirty="0"/>
              <a:t>10FFF 2400 MU/min</a:t>
            </a:r>
          </a:p>
          <a:p>
            <a:pPr lvl="1"/>
            <a:r>
              <a:rPr lang="en-GB" dirty="0"/>
              <a:t>6FFF 1400 MU/min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Dose-rates </a:t>
            </a:r>
          </a:p>
          <a:p>
            <a:pPr lvl="1"/>
            <a:r>
              <a:rPr lang="en-GB" dirty="0"/>
              <a:t>10FFF 2400 MU/min</a:t>
            </a:r>
          </a:p>
          <a:p>
            <a:pPr lvl="1"/>
            <a:r>
              <a:rPr lang="en-GB" dirty="0"/>
              <a:t>6FFF 1400 MU/min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Elekta</a:t>
            </a:r>
            <a:r>
              <a:rPr lang="en-GB" baseline="0" dirty="0"/>
              <a:t> 6FFF is a bit </a:t>
            </a:r>
            <a:r>
              <a:rPr lang="en-GB" i="1" baseline="0" dirty="0"/>
              <a:t>like</a:t>
            </a:r>
            <a:r>
              <a:rPr lang="en-GB" baseline="0" dirty="0"/>
              <a:t> Varian 10FFF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6FFF </a:t>
            </a:r>
            <a:r>
              <a:rPr lang="en-GB" baseline="0" dirty="0" err="1"/>
              <a:t>Elekta</a:t>
            </a:r>
            <a:r>
              <a:rPr lang="en-GB" baseline="0" dirty="0"/>
              <a:t> could replace </a:t>
            </a:r>
            <a:r>
              <a:rPr lang="en-GB" u="sng" baseline="0" dirty="0"/>
              <a:t>both</a:t>
            </a:r>
            <a:r>
              <a:rPr lang="en-GB" u="none" baseline="0" dirty="0"/>
              <a:t> 10X and 6X, </a:t>
            </a:r>
            <a:r>
              <a:rPr lang="en-GB" u="none" baseline="0" dirty="0" err="1"/>
              <a:t>Elekta</a:t>
            </a:r>
            <a:r>
              <a:rPr lang="en-GB" u="none" baseline="0" dirty="0"/>
              <a:t> 10FFF could not 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Interestingly,</a:t>
            </a:r>
            <a:r>
              <a:rPr lang="en-GB" baseline="0" dirty="0"/>
              <a:t> I cannot find a Varian centre that uses only 6FFF…?</a:t>
            </a:r>
          </a:p>
          <a:p>
            <a:r>
              <a:rPr lang="en-GB" baseline="0" dirty="0"/>
              <a:t>Thou not an exhaustive search.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Lower</a:t>
            </a:r>
            <a:r>
              <a:rPr lang="en-GB" baseline="0" dirty="0"/>
              <a:t> energy beams are less impacted by interfacial phenomena – width of lateral charged particle equilibrium is less for 6FFF than for 10FFF </a:t>
            </a:r>
          </a:p>
          <a:p>
            <a:endParaRPr lang="en-GB" baseline="0" dirty="0"/>
          </a:p>
          <a:p>
            <a:r>
              <a:rPr lang="en-GB" baseline="0" dirty="0"/>
              <a:t>Lower MLC transmission is something that I couldn’t find written or reported, but may be assumed? Ideally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0" dirty="0"/>
              <a:t>Effective treatment time for a VMAT delivery depends on MLC and gantry movement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guys actually come to the opposite conclusion – but this is</a:t>
            </a:r>
            <a:r>
              <a:rPr lang="en-GB" baseline="0" dirty="0"/>
              <a:t> mostly dealing with SABR – I wonder if we could use 6FFF to replace everything?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4F16-F5E7-7E41-B794-F7F1707CF5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5769" y="1438857"/>
            <a:ext cx="9144000" cy="1084881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Title of presentation</a:t>
            </a:r>
            <a:br>
              <a:rPr lang="en-GB"/>
            </a:br>
            <a:r>
              <a:rPr lang="en-GB"/>
              <a:t>Date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F3884E-8AEC-834B-A795-96A4EB343511}"/>
              </a:ext>
            </a:extLst>
          </p:cNvPr>
          <p:cNvSpPr txBox="1">
            <a:spLocks/>
          </p:cNvSpPr>
          <p:nvPr userDrawn="1"/>
        </p:nvSpPr>
        <p:spPr>
          <a:xfrm>
            <a:off x="1345769" y="2322211"/>
            <a:ext cx="9144000" cy="2213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4000" b="1"/>
              <a:t>Welcome</a:t>
            </a:r>
            <a:endParaRPr lang="en-US" sz="14000" b="1"/>
          </a:p>
        </p:txBody>
      </p:sp>
    </p:spTree>
    <p:extLst>
      <p:ext uri="{BB962C8B-B14F-4D97-AF65-F5344CB8AC3E}">
        <p14:creationId xmlns:p14="http://schemas.microsoft.com/office/powerpoint/2010/main" val="15195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85F2-82F9-2E4D-835F-77362701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37" y="495946"/>
            <a:ext cx="10957301" cy="573438"/>
          </a:xfrm>
        </p:spPr>
        <p:txBody>
          <a:bodyPr lIns="0" tIns="0" rIns="0" bIns="0" anchor="t" anchorCtr="0">
            <a:normAutofit/>
          </a:bodyPr>
          <a:lstStyle>
            <a:lvl1pPr>
              <a:defRPr sz="3000" b="1" i="0">
                <a:solidFill>
                  <a:srgbClr val="2B28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0F0AE3B-EAA3-8B4D-9AB2-5EB51B4B28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436" y="1859105"/>
            <a:ext cx="10957301" cy="33405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62C50-FC32-9B4C-AE6B-B6074181CD1A}"/>
              </a:ext>
            </a:extLst>
          </p:cNvPr>
          <p:cNvCxnSpPr/>
          <p:nvPr userDrawn="1"/>
        </p:nvCxnSpPr>
        <p:spPr>
          <a:xfrm>
            <a:off x="573436" y="1162372"/>
            <a:ext cx="10957301" cy="0"/>
          </a:xfrm>
          <a:prstGeom prst="line">
            <a:avLst/>
          </a:prstGeom>
          <a:ln w="19050">
            <a:solidFill>
              <a:srgbClr val="2B28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3B15F-B866-7645-A6D4-B5DCFF97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8044-97BE-A343-822A-F0035F118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0315-BC2E-A240-816F-08AC3F0FB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8F27-EA24-954F-A592-6E555C43C4D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2D21-AE1A-8E4B-9E6F-0117012B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994B-2835-C143-8A84-9143C4DB1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58AC-F75E-6D45-91B9-C27D632D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rgoncology.org/Clinical-Trials/Protocol/rtog-0915?filter=rtog-091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2057-1976/2/6/0650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/cuh_nas120/Medical%20Physics%20&amp;%20Clinical%20Engineering/Userdata/Radiotherapy/Liam%20Stubbington/FF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7F2C-1F69-0A4F-9E5B-17FC40E3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6FFF vs 10FFF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2B08-5948-E44F-9640-614C5D6F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0" b="1" dirty="0"/>
              <a:t>10FFF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375005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6FFF vs 10FFF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15 6MV lung SABR plans, </a:t>
            </a:r>
            <a:r>
              <a:rPr lang="en-GB" dirty="0" err="1"/>
              <a:t>replanned</a:t>
            </a:r>
            <a:r>
              <a:rPr lang="en-GB" dirty="0"/>
              <a:t> at 6FFF and 10FFF </a:t>
            </a:r>
          </a:p>
          <a:p>
            <a:pPr lvl="1"/>
            <a:r>
              <a:rPr lang="en-GB" dirty="0"/>
              <a:t>2 half arcs, MU objective, Eclipse™, </a:t>
            </a:r>
            <a:r>
              <a:rPr lang="en-GB" dirty="0" err="1"/>
              <a:t>TrueBeams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DQA - Compass™ dosimetry system </a:t>
            </a:r>
          </a:p>
          <a:p>
            <a:r>
              <a:rPr lang="en-GB" dirty="0"/>
              <a:t>Of note</a:t>
            </a:r>
          </a:p>
          <a:p>
            <a:pPr lvl="1"/>
            <a:r>
              <a:rPr lang="en-GB" dirty="0"/>
              <a:t>6FFF </a:t>
            </a:r>
            <a:r>
              <a:rPr lang="en-GB" i="1" dirty="0"/>
              <a:t>statistically significantly</a:t>
            </a:r>
            <a:r>
              <a:rPr lang="en-GB" dirty="0"/>
              <a:t> better organ sparing </a:t>
            </a:r>
            <a:r>
              <a:rPr lang="en-GB" dirty="0" err="1"/>
              <a:t>wrt</a:t>
            </a:r>
            <a:r>
              <a:rPr lang="en-GB" dirty="0"/>
              <a:t> 10FFF &amp; 6wFF </a:t>
            </a:r>
          </a:p>
          <a:p>
            <a:pPr lvl="1"/>
            <a:r>
              <a:rPr lang="en-GB" dirty="0"/>
              <a:t>Skin sparring superior in 10FFF plans </a:t>
            </a:r>
          </a:p>
          <a:p>
            <a:pPr lvl="1"/>
            <a:r>
              <a:rPr lang="en-GB" dirty="0"/>
              <a:t>Beam on time (adjusted for gating duty cycle) </a:t>
            </a:r>
          </a:p>
          <a:p>
            <a:pPr lvl="2"/>
            <a:r>
              <a:rPr lang="en-GB" dirty="0"/>
              <a:t>61%, 51% reduction in </a:t>
            </a:r>
            <a:r>
              <a:rPr lang="en-GB" dirty="0" err="1"/>
              <a:t>BoT</a:t>
            </a:r>
            <a:r>
              <a:rPr lang="en-GB" dirty="0"/>
              <a:t> 10FFF, 6FFF vs 6wFF </a:t>
            </a:r>
          </a:p>
          <a:p>
            <a:pPr lvl="2"/>
            <a:r>
              <a:rPr lang="en-GB" dirty="0"/>
              <a:t>15% reduction in average treatment time 10FFF vs 6FFF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2380" y="563921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/>
              <a:t>Tambe</a:t>
            </a:r>
            <a:r>
              <a:rPr lang="en-GB" sz="1200" dirty="0"/>
              <a:t>, N. S., A. Fryer, J. E. Marsden, C. Moore, and A. W. Beavis. “Determination of Clinically Appropriate Flattening Filter Free (FFF) Energy for Treating Lung SABR Using Treatment Plans and Delivery Measurements.” </a:t>
            </a:r>
            <a:r>
              <a:rPr lang="en-GB" sz="1200" i="1" dirty="0"/>
              <a:t>Biomedical Physics &amp; Engineering Express</a:t>
            </a:r>
            <a:r>
              <a:rPr lang="en-GB" sz="1200" dirty="0"/>
              <a:t> 2, no. 6 (December 2016): 065016. https://doi.org/10.1088/2057-1976/2/6/065016.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6557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6FFF vs 10FFF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2380" y="55739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/>
              <a:t>Tambe</a:t>
            </a:r>
            <a:r>
              <a:rPr lang="en-GB" sz="1200" dirty="0"/>
              <a:t>, N. S., A. Fryer, J. E. Marsden, C. Moore, and A. W. Beavis. “Determination of Clinically Appropriate Flattening Filter Free (FFF) Energy for Treating Lung SABR Using Treatment Plans and Delivery Measurements.” </a:t>
            </a:r>
            <a:r>
              <a:rPr lang="en-GB" sz="1200" i="1" dirty="0"/>
              <a:t>Biomedical Physics &amp; Engineering Express</a:t>
            </a:r>
            <a:r>
              <a:rPr lang="en-GB" sz="1200" dirty="0"/>
              <a:t> 2, no. 6 (December 2016): 065016. https://doi.org/10.1088/2057-1976/2/6/065016.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endParaRPr lang="en-GB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42" y="1287142"/>
            <a:ext cx="9533090" cy="40690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910970" y="914400"/>
            <a:ext cx="105167" cy="6662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530839" y="850219"/>
            <a:ext cx="441961" cy="563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1920" y="278187"/>
            <a:ext cx="270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Big win in terms of </a:t>
            </a:r>
            <a:r>
              <a:rPr lang="en-GB" dirty="0" err="1"/>
              <a:t>BoT</a:t>
            </a:r>
            <a:r>
              <a:rPr lang="en-GB" dirty="0"/>
              <a:t> is from </a:t>
            </a:r>
            <a:r>
              <a:rPr lang="en-GB" dirty="0" err="1"/>
              <a:t>wFF</a:t>
            </a:r>
            <a:r>
              <a:rPr lang="en-GB" dirty="0"/>
              <a:t> to FFF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78834" y="151338"/>
            <a:ext cx="270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#MU/</a:t>
            </a:r>
            <a:r>
              <a:rPr lang="en-GB" dirty="0" err="1"/>
              <a:t>Gy</a:t>
            </a:r>
            <a:r>
              <a:rPr lang="en-GB" dirty="0"/>
              <a:t> ~ uniform for fraction dose &lt; 8Gy </a:t>
            </a:r>
            <a:r>
              <a:rPr lang="en-GB" dirty="0">
                <a:sym typeface="Wingdings" panose="05000000000000000000" pitchFamily="2" charset="2"/>
              </a:rPr>
              <a:t> MU objective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16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6FFF vs 10FFF (</a:t>
            </a:r>
            <a:r>
              <a:rPr lang="en-GB" i="1" dirty="0"/>
              <a:t>USA) 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35" y="1518362"/>
            <a:ext cx="10957301" cy="3340576"/>
          </a:xfrm>
        </p:spPr>
        <p:txBody>
          <a:bodyPr>
            <a:normAutofit/>
          </a:bodyPr>
          <a:lstStyle/>
          <a:p>
            <a:r>
              <a:rPr lang="en-US" dirty="0"/>
              <a:t>Varian center</a:t>
            </a:r>
          </a:p>
          <a:p>
            <a:pPr lvl="1"/>
            <a:r>
              <a:rPr lang="en-US" dirty="0"/>
              <a:t>11 characteristic cases – </a:t>
            </a:r>
            <a:r>
              <a:rPr lang="en-US" i="1" dirty="0"/>
              <a:t>various clinical sites </a:t>
            </a:r>
          </a:p>
          <a:p>
            <a:pPr lvl="1"/>
            <a:r>
              <a:rPr lang="en-US" dirty="0"/>
              <a:t>6MV DMLC IMRT vs VMAT 6FFF &amp; VMAT 10FFF</a:t>
            </a:r>
          </a:p>
          <a:p>
            <a:pPr lvl="1"/>
            <a:r>
              <a:rPr lang="en-US" dirty="0"/>
              <a:t>Measured</a:t>
            </a:r>
          </a:p>
          <a:p>
            <a:pPr lvl="2"/>
            <a:r>
              <a:rPr lang="en-US" dirty="0"/>
              <a:t>Beam on time, delivery time, </a:t>
            </a:r>
            <a:r>
              <a:rPr lang="en-US" dirty="0" err="1"/>
              <a:t>MUs,Integral</a:t>
            </a:r>
            <a:r>
              <a:rPr lang="en-US" dirty="0"/>
              <a:t> dose </a:t>
            </a:r>
          </a:p>
          <a:p>
            <a:r>
              <a:rPr lang="en-US" dirty="0"/>
              <a:t>Conclusion: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4086" y="57585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Thomas, E. M. </a:t>
            </a:r>
            <a:r>
              <a:rPr lang="en-US" sz="1200" i="1" dirty="0"/>
              <a:t>et al.</a:t>
            </a:r>
            <a:r>
              <a:rPr lang="en-US" sz="1200" dirty="0"/>
              <a:t> Effects of flattening filter-free and volumetric-modulated arc therapy delivery on treatment efficiency. </a:t>
            </a:r>
            <a:r>
              <a:rPr lang="en-US" sz="1200" i="1" dirty="0"/>
              <a:t>J </a:t>
            </a:r>
            <a:r>
              <a:rPr lang="en-US" sz="1200" i="1" dirty="0" err="1"/>
              <a:t>Appl</a:t>
            </a:r>
            <a:r>
              <a:rPr lang="en-US" sz="1200" i="1" dirty="0"/>
              <a:t> </a:t>
            </a:r>
            <a:r>
              <a:rPr lang="en-US" sz="1200" i="1" dirty="0" err="1"/>
              <a:t>Clin</a:t>
            </a:r>
            <a:r>
              <a:rPr lang="en-US" sz="1200" i="1" dirty="0"/>
              <a:t> Med </a:t>
            </a:r>
            <a:r>
              <a:rPr lang="en-US" sz="1200" i="1" dirty="0" err="1"/>
              <a:t>Phys</a:t>
            </a:r>
            <a:r>
              <a:rPr lang="en-US" sz="1200" dirty="0"/>
              <a:t> </a:t>
            </a:r>
            <a:r>
              <a:rPr lang="en-US" sz="1200" b="1" dirty="0"/>
              <a:t>14</a:t>
            </a:r>
            <a:r>
              <a:rPr lang="en-US" sz="1200" dirty="0"/>
              <a:t>, 4328 (2013).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435" y="3973823"/>
            <a:ext cx="7644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1" dirty="0">
                <a:solidFill>
                  <a:schemeClr val="accent3"/>
                </a:solidFill>
              </a:rPr>
              <a:t>“FFF beams significantly reduced treatment delivery time.”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435" y="4430878"/>
            <a:ext cx="10743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1" dirty="0">
                <a:solidFill>
                  <a:schemeClr val="accent3"/>
                </a:solidFill>
              </a:rPr>
              <a:t>“In cases that benefit from respiratory motion management, beam-on/field was reduced to a time for which most patients can comfortably maintain deep inspiratory breath hold.”</a:t>
            </a:r>
          </a:p>
        </p:txBody>
      </p:sp>
    </p:spTree>
    <p:extLst>
      <p:ext uri="{BB962C8B-B14F-4D97-AF65-F5344CB8AC3E}">
        <p14:creationId xmlns:p14="http://schemas.microsoft.com/office/powerpoint/2010/main" val="46727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6FFF vs 10FFF stage 1 NSCLC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 = 11 patients, 6FFF, 10FFF vs 6FF VMAT plans for NSCLC </a:t>
            </a:r>
          </a:p>
          <a:p>
            <a:pPr lvl="1"/>
            <a:r>
              <a:rPr lang="en-GB" dirty="0">
                <a:hlinkClick r:id="rId2"/>
              </a:rPr>
              <a:t>RTOG-0915 protocol </a:t>
            </a:r>
            <a:endParaRPr lang="en-GB" dirty="0"/>
          </a:p>
          <a:p>
            <a:pPr lvl="1"/>
            <a:r>
              <a:rPr lang="en-GB" dirty="0"/>
              <a:t>Delta</a:t>
            </a:r>
            <a:r>
              <a:rPr lang="en-GB" baseline="30000" dirty="0"/>
              <a:t>4</a:t>
            </a:r>
            <a:r>
              <a:rPr lang="en-GB" dirty="0"/>
              <a:t>, </a:t>
            </a:r>
            <a:r>
              <a:rPr lang="en-GB" dirty="0" err="1"/>
              <a:t>Gafchromic</a:t>
            </a:r>
            <a:r>
              <a:rPr lang="en-GB" dirty="0"/>
              <a:t> film in a thorax phantom</a:t>
            </a:r>
          </a:p>
          <a:p>
            <a:r>
              <a:rPr lang="en-GB" dirty="0"/>
              <a:t>Integral lung dose </a:t>
            </a:r>
          </a:p>
          <a:p>
            <a:pPr lvl="1"/>
            <a:r>
              <a:rPr lang="en-GB" dirty="0"/>
              <a:t>V20Gy, V12.5Gy reduced by 5.5% &amp; 4.5%, 6FFF vs 6wFF </a:t>
            </a:r>
          </a:p>
          <a:p>
            <a:pPr lvl="2"/>
            <a:r>
              <a:rPr lang="en-GB" dirty="0"/>
              <a:t>Not seen with 10FFF</a:t>
            </a:r>
          </a:p>
          <a:p>
            <a:pPr lvl="1"/>
            <a:r>
              <a:rPr lang="en-GB" dirty="0"/>
              <a:t>Mean beam on times: 111±11s 10FFF, 128±19s for 6FFF vs 269±71s for 6wFF 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40505" y="54815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/>
              <a:t>Hrbacek</a:t>
            </a:r>
            <a:r>
              <a:rPr lang="en-GB" sz="1200" dirty="0"/>
              <a:t>, Jan, Stephanie Lang, Shaun N. </a:t>
            </a:r>
            <a:r>
              <a:rPr lang="en-GB" sz="1200" dirty="0" err="1"/>
              <a:t>Graydon</a:t>
            </a:r>
            <a:r>
              <a:rPr lang="en-GB" sz="1200" dirty="0"/>
              <a:t>, Stephan </a:t>
            </a:r>
            <a:r>
              <a:rPr lang="en-GB" sz="1200" dirty="0" err="1"/>
              <a:t>Klöck</a:t>
            </a:r>
            <a:r>
              <a:rPr lang="en-GB" sz="1200" dirty="0"/>
              <a:t>, and Oliver </a:t>
            </a:r>
            <a:r>
              <a:rPr lang="en-GB" sz="1200" dirty="0" err="1"/>
              <a:t>Riesterer</a:t>
            </a:r>
            <a:r>
              <a:rPr lang="en-GB" sz="1200" dirty="0"/>
              <a:t>. “</a:t>
            </a:r>
            <a:r>
              <a:rPr lang="en-GB" sz="1200" dirty="0" err="1"/>
              <a:t>Dosimetric</a:t>
            </a:r>
            <a:r>
              <a:rPr lang="en-GB" sz="1200" dirty="0"/>
              <a:t> Comparison of Flattened and </a:t>
            </a:r>
            <a:r>
              <a:rPr lang="en-GB" sz="1200" dirty="0" err="1"/>
              <a:t>Unflattened</a:t>
            </a:r>
            <a:r>
              <a:rPr lang="en-GB" sz="1200" dirty="0"/>
              <a:t> Beams for Stereotactic Ablative Radiotherapy of Stage I Non-Small Cell Lung Cancer.” </a:t>
            </a:r>
            <a:r>
              <a:rPr lang="en-GB" sz="1200" i="1" dirty="0"/>
              <a:t>Medical Physics</a:t>
            </a:r>
            <a:r>
              <a:rPr lang="en-GB" sz="1200" dirty="0"/>
              <a:t> 41, no. 3 (2014): 031709. https://doi.org/10.1118/1.4866231.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422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6FFF vs 10FFF stage 1 NSCLC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0505" y="54815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/>
              <a:t>Hrbacek</a:t>
            </a:r>
            <a:r>
              <a:rPr lang="en-GB" sz="1200" dirty="0"/>
              <a:t>, Jan, Stephanie Lang, Shaun N. </a:t>
            </a:r>
            <a:r>
              <a:rPr lang="en-GB" sz="1200" dirty="0" err="1"/>
              <a:t>Graydon</a:t>
            </a:r>
            <a:r>
              <a:rPr lang="en-GB" sz="1200" dirty="0"/>
              <a:t>, Stephan </a:t>
            </a:r>
            <a:r>
              <a:rPr lang="en-GB" sz="1200" dirty="0" err="1"/>
              <a:t>Klöck</a:t>
            </a:r>
            <a:r>
              <a:rPr lang="en-GB" sz="1200" dirty="0"/>
              <a:t>, and Oliver </a:t>
            </a:r>
            <a:r>
              <a:rPr lang="en-GB" sz="1200" dirty="0" err="1"/>
              <a:t>Riesterer</a:t>
            </a:r>
            <a:r>
              <a:rPr lang="en-GB" sz="1200" dirty="0"/>
              <a:t>. “</a:t>
            </a:r>
            <a:r>
              <a:rPr lang="en-GB" sz="1200" dirty="0" err="1"/>
              <a:t>Dosimetric</a:t>
            </a:r>
            <a:r>
              <a:rPr lang="en-GB" sz="1200" dirty="0"/>
              <a:t> Comparison of Flattened and </a:t>
            </a:r>
            <a:r>
              <a:rPr lang="en-GB" sz="1200" dirty="0" err="1"/>
              <a:t>Unflattened</a:t>
            </a:r>
            <a:r>
              <a:rPr lang="en-GB" sz="1200" dirty="0"/>
              <a:t> Beams for Stereotactic Ablative Radiotherapy of Stage I Non-Small Cell Lung Cancer.” </a:t>
            </a:r>
            <a:r>
              <a:rPr lang="en-GB" sz="1200" i="1" dirty="0"/>
              <a:t>Medical Physics</a:t>
            </a:r>
            <a:r>
              <a:rPr lang="en-GB" sz="1200" dirty="0"/>
              <a:t> 41, no. 3 (2014): 031709. https://doi.org/10.1118/1.4866231.</a:t>
            </a:r>
            <a:endParaRPr lang="en-GB" sz="12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437" y="1751983"/>
            <a:ext cx="109573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“The use of FFF beams for stereotactic radiation therapy of non-small cell lung cancer patients yielded dose distributions qualitatively comparable to flattened beams and significantly reduced treatment delivery time. 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Utilizing the 6XFFF beam improved conformity of dose distribution. 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On the other hand, 10XFFF beam offered a slight improvement in treatment efficiency, and lower skin and peripheral dose. All effects were relatively small.”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7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FFF beam model would be good! </a:t>
            </a:r>
          </a:p>
          <a:p>
            <a:pPr lvl="1"/>
            <a:r>
              <a:rPr lang="en-GB" dirty="0"/>
              <a:t>Get rid of </a:t>
            </a:r>
            <a:r>
              <a:rPr lang="en-GB" dirty="0" err="1"/>
              <a:t>brainlab</a:t>
            </a:r>
            <a:endParaRPr lang="en-GB" dirty="0"/>
          </a:p>
          <a:p>
            <a:pPr lvl="1"/>
            <a:r>
              <a:rPr lang="en-GB" dirty="0"/>
              <a:t>Reduced treatment times </a:t>
            </a:r>
          </a:p>
          <a:p>
            <a:pPr lvl="1"/>
            <a:r>
              <a:rPr lang="en-GB" dirty="0"/>
              <a:t>Comparable inverse treatment plans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UK </a:t>
            </a:r>
          </a:p>
          <a:p>
            <a:pPr lvl="1"/>
            <a:r>
              <a:rPr lang="en-GB" dirty="0" err="1"/>
              <a:t>Elekta</a:t>
            </a:r>
            <a:r>
              <a:rPr lang="en-GB" dirty="0"/>
              <a:t> consensus is 6FFF, Varian is 10FFF </a:t>
            </a:r>
          </a:p>
          <a:p>
            <a:pPr lvl="1"/>
            <a:r>
              <a:rPr lang="en-GB" i="1" dirty="0" err="1"/>
              <a:t>Elekta</a:t>
            </a:r>
            <a:r>
              <a:rPr lang="en-GB" i="1" dirty="0"/>
              <a:t> 6FFF is something like a Varian 10FFF anyway</a:t>
            </a:r>
            <a:r>
              <a:rPr lang="en-GB" dirty="0"/>
              <a:t> </a:t>
            </a:r>
            <a:br>
              <a:rPr lang="en-GB" i="1" dirty="0"/>
            </a:br>
            <a:endParaRPr lang="en-GB" i="1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01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36" y="1859105"/>
            <a:ext cx="10957302" cy="3340576"/>
          </a:xfrm>
        </p:spPr>
        <p:txBody>
          <a:bodyPr>
            <a:normAutofit fontScale="85000" lnSpcReduction="20000"/>
          </a:bodyPr>
          <a:lstStyle/>
          <a:p>
            <a:r>
              <a:rPr lang="en-GB" sz="3000" dirty="0"/>
              <a:t>Some </a:t>
            </a:r>
            <a:r>
              <a:rPr lang="en-GB" sz="3000" i="1" dirty="0"/>
              <a:t>evidence</a:t>
            </a:r>
            <a:r>
              <a:rPr lang="en-GB" sz="3000" dirty="0"/>
              <a:t> of better normal tissue sparring with 6FFF </a:t>
            </a:r>
          </a:p>
          <a:p>
            <a:pPr lvl="1"/>
            <a:r>
              <a:rPr lang="en-GB" sz="3000" dirty="0"/>
              <a:t>SRS work </a:t>
            </a:r>
          </a:p>
          <a:p>
            <a:pPr lvl="1"/>
            <a:r>
              <a:rPr lang="en-GB" sz="3000" dirty="0"/>
              <a:t>NSCLC</a:t>
            </a:r>
          </a:p>
          <a:p>
            <a:pPr lvl="1"/>
            <a:r>
              <a:rPr lang="en-GB" sz="3000" dirty="0"/>
              <a:t>Narrower penumbra </a:t>
            </a:r>
          </a:p>
          <a:p>
            <a:pPr lvl="1"/>
            <a:endParaRPr lang="en-GB" sz="3000" dirty="0"/>
          </a:p>
          <a:p>
            <a:r>
              <a:rPr lang="en-GB" sz="3000" dirty="0"/>
              <a:t>10FFF leads to shorter treatment times </a:t>
            </a:r>
          </a:p>
          <a:p>
            <a:pPr lvl="1"/>
            <a:r>
              <a:rPr lang="en-GB" sz="3000" u="sng" dirty="0"/>
              <a:t>Biggest</a:t>
            </a:r>
            <a:r>
              <a:rPr lang="en-GB" sz="3000" dirty="0"/>
              <a:t> reduction is with respect to </a:t>
            </a:r>
            <a:r>
              <a:rPr lang="en-GB" sz="3000" dirty="0" err="1"/>
              <a:t>wFF</a:t>
            </a:r>
            <a:r>
              <a:rPr lang="en-GB" sz="3000" dirty="0"/>
              <a:t> beams </a:t>
            </a:r>
          </a:p>
          <a:p>
            <a:pPr lvl="1"/>
            <a:endParaRPr lang="en-GB" dirty="0"/>
          </a:p>
          <a:p>
            <a:pPr marL="0" indent="0">
              <a:buNone/>
            </a:pPr>
            <a:br>
              <a:rPr lang="en-GB" i="1" dirty="0"/>
            </a:br>
            <a:endParaRPr lang="en-GB" i="1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04087" y="556351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/>
              <a:t>Tambe</a:t>
            </a:r>
            <a:r>
              <a:rPr lang="en-GB" sz="1200" dirty="0"/>
              <a:t>, N. S., A. Fryer, J. E. Marsden, C. Moore, and A. W. Beavis. “Determination of Clinically Appropriate Flattening Filter Free (FFF) Energy for Treating Lung SABR Using Treatment Plans and Delivery Measurements.” </a:t>
            </a:r>
            <a:r>
              <a:rPr lang="en-GB" sz="1200" i="1" dirty="0"/>
              <a:t>Biomedical Physics &amp; Engineering Express</a:t>
            </a:r>
            <a:r>
              <a:rPr lang="en-GB" sz="1200" dirty="0"/>
              <a:t> 2, no. 6 (December 2016): 065016. https://doi.org/10.1088/2057-1976/2/6/065016.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6066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376297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Bunker shielding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/>
              <a:t>LINAC bunker shielding requirements…?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MC simulation </a:t>
            </a:r>
          </a:p>
          <a:p>
            <a:pPr lvl="1"/>
            <a:r>
              <a:rPr lang="en-US" dirty="0"/>
              <a:t>FFF reduced required primary &amp; secondary barriers by 10–20%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Translates into a reduction in occupational exposure and/or the cost and space of shielding.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09258" y="56662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>
                <a:solidFill>
                  <a:srgbClr val="212121"/>
                </a:solidFill>
                <a:latin typeface="BlinkMacSystemFont"/>
              </a:rPr>
              <a:t>Kry</a:t>
            </a:r>
            <a:r>
              <a:rPr lang="en-GB" sz="1200" dirty="0">
                <a:solidFill>
                  <a:srgbClr val="212121"/>
                </a:solidFill>
                <a:latin typeface="BlinkMacSystemFont"/>
              </a:rPr>
              <a:t> SF, Howell RM, </a:t>
            </a:r>
            <a:r>
              <a:rPr lang="en-GB" sz="1200" dirty="0" err="1">
                <a:solidFill>
                  <a:srgbClr val="212121"/>
                </a:solidFill>
                <a:latin typeface="BlinkMacSystemFont"/>
              </a:rPr>
              <a:t>Polf</a:t>
            </a:r>
            <a:r>
              <a:rPr lang="en-GB" sz="1200" dirty="0">
                <a:solidFill>
                  <a:srgbClr val="212121"/>
                </a:solidFill>
                <a:latin typeface="BlinkMacSystemFont"/>
              </a:rPr>
              <a:t> J, Mohan R, </a:t>
            </a:r>
            <a:r>
              <a:rPr lang="en-GB" sz="1200" dirty="0" err="1">
                <a:solidFill>
                  <a:srgbClr val="212121"/>
                </a:solidFill>
                <a:latin typeface="BlinkMacSystemFont"/>
              </a:rPr>
              <a:t>Vassiliev</a:t>
            </a:r>
            <a:r>
              <a:rPr lang="en-GB" sz="1200" dirty="0">
                <a:solidFill>
                  <a:srgbClr val="212121"/>
                </a:solidFill>
                <a:latin typeface="BlinkMacSystemFont"/>
              </a:rPr>
              <a:t> ON. Treatment vault shielding for a flattening filter-free medical linear accelerator. </a:t>
            </a:r>
            <a:r>
              <a:rPr lang="en-GB" sz="1200" dirty="0" err="1">
                <a:solidFill>
                  <a:srgbClr val="212121"/>
                </a:solidFill>
                <a:latin typeface="BlinkMacSystemFont"/>
              </a:rPr>
              <a:t>Phys</a:t>
            </a:r>
            <a:r>
              <a:rPr lang="en-GB" sz="1200" dirty="0">
                <a:solidFill>
                  <a:srgbClr val="212121"/>
                </a:solidFill>
                <a:latin typeface="BlinkMacSystemFont"/>
              </a:rPr>
              <a:t> Med Biol. 2009 Mar 7;54(5):1265-73. </a:t>
            </a:r>
            <a:r>
              <a:rPr lang="en-GB" sz="1200" dirty="0" err="1">
                <a:solidFill>
                  <a:srgbClr val="212121"/>
                </a:solidFill>
                <a:latin typeface="BlinkMacSystemFont"/>
              </a:rPr>
              <a:t>doi</a:t>
            </a:r>
            <a:r>
              <a:rPr lang="en-GB" sz="1200" dirty="0">
                <a:solidFill>
                  <a:srgbClr val="212121"/>
                </a:solidFill>
                <a:latin typeface="BlinkMacSystemFont"/>
              </a:rPr>
              <a:t>: 10.1088/0031-9155/54/5/011. </a:t>
            </a:r>
            <a:r>
              <a:rPr lang="en-GB" sz="1200" dirty="0" err="1">
                <a:solidFill>
                  <a:srgbClr val="212121"/>
                </a:solidFill>
                <a:latin typeface="BlinkMacSystemFont"/>
              </a:rPr>
              <a:t>Epub</a:t>
            </a:r>
            <a:r>
              <a:rPr lang="en-GB" sz="1200" dirty="0">
                <a:solidFill>
                  <a:srgbClr val="212121"/>
                </a:solidFill>
                <a:latin typeface="BlinkMacSystemFont"/>
              </a:rPr>
              <a:t> 2009 Feb 3. PMID: 19190359.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7996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FFF with RA or DCA for SABR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24 PTVs from 1.52-445.24cm</a:t>
            </a:r>
            <a:r>
              <a:rPr lang="en-GB" baseline="30000" dirty="0"/>
              <a:t>3</a:t>
            </a:r>
          </a:p>
          <a:p>
            <a:pPr lvl="1"/>
            <a:r>
              <a:rPr lang="en-GB" dirty="0"/>
              <a:t>Dynamic conformal arc, </a:t>
            </a:r>
            <a:r>
              <a:rPr lang="en-GB" dirty="0" err="1"/>
              <a:t>RapidArc</a:t>
            </a:r>
            <a:r>
              <a:rPr lang="en-GB" dirty="0"/>
              <a:t> plans created with 6FFF &amp; 10FFF </a:t>
            </a:r>
          </a:p>
          <a:p>
            <a:pPr lvl="1"/>
            <a:r>
              <a:rPr lang="en-GB" dirty="0"/>
              <a:t>Virtual phantom, lung and liver sites </a:t>
            </a:r>
            <a:br>
              <a:rPr lang="en-GB" dirty="0"/>
            </a:br>
            <a:endParaRPr lang="en-GB" dirty="0"/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goal of this study was to obtain some criteria to enable a conscious choice of the employment of FFF beams and of the DCA or RA technique, depending on the PTV size</a:t>
            </a:r>
            <a:endParaRPr lang="en-US" i="1" dirty="0">
              <a:latin typeface="+mn-lt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40505" y="548157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/>
              <a:t>Vieillevigne, Laure, Sandra Bessieres, Monia Ouali, and Christel Lanaspeze. “Dosimetric Comparison of Flattened and Unflattened Beams for Stereotactic Body Radiation Therapy: Impact of the Size of the PTV on Dynamic Conformal Arc and Volumetric Modulated Arc Therapy.” </a:t>
            </a:r>
            <a:r>
              <a:rPr lang="en-GB" sz="1200" i="1"/>
              <a:t>Physica Medica: European Journal of Medical Physics</a:t>
            </a:r>
            <a:r>
              <a:rPr lang="en-GB" sz="1200"/>
              <a:t> 32, no. 11 (November 1, 2016): 1405–14. https://doi.org/10.1016/j.ejmp.2016.10.007.</a:t>
            </a:r>
            <a:endParaRPr lang="en-GB" sz="1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83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7F2C-1F69-0A4F-9E5B-17FC40E3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6FFF vs 10FFF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2B08-5948-E44F-9640-614C5D6F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0" b="1" dirty="0"/>
              <a:t>10FFF</a:t>
            </a:r>
            <a:endParaRPr lang="en-GB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66990" y="4797287"/>
            <a:ext cx="322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3"/>
                </a:solidFill>
              </a:rPr>
              <a:t>Unless we get 2 more </a:t>
            </a:r>
            <a:r>
              <a:rPr lang="en-GB" i="1" dirty="0" err="1">
                <a:solidFill>
                  <a:schemeClr val="accent3"/>
                </a:solidFill>
              </a:rPr>
              <a:t>Elekta’s</a:t>
            </a:r>
            <a:endParaRPr lang="en-GB" i="1" dirty="0">
              <a:solidFill>
                <a:schemeClr val="accent3"/>
              </a:solidFill>
            </a:endParaRPr>
          </a:p>
          <a:p>
            <a:r>
              <a:rPr lang="en-GB" i="1" dirty="0">
                <a:solidFill>
                  <a:schemeClr val="accent3"/>
                </a:solidFill>
              </a:rPr>
              <a:t>In which case 6FFF… </a:t>
            </a:r>
          </a:p>
        </p:txBody>
      </p:sp>
    </p:spTree>
    <p:extLst>
      <p:ext uri="{BB962C8B-B14F-4D97-AF65-F5344CB8AC3E}">
        <p14:creationId xmlns:p14="http://schemas.microsoft.com/office/powerpoint/2010/main" val="779839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FFF with RA or DCA for SABR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No difference in conformity and gradient indices </a:t>
            </a:r>
          </a:p>
          <a:p>
            <a:r>
              <a:rPr lang="en-GB" dirty="0"/>
              <a:t>DCA less suitable for larger PTVs </a:t>
            </a:r>
          </a:p>
          <a:p>
            <a:r>
              <a:rPr lang="en-GB" dirty="0"/>
              <a:t>6FFF </a:t>
            </a:r>
            <a:r>
              <a:rPr lang="en-GB" i="1" dirty="0"/>
              <a:t>slightly</a:t>
            </a:r>
            <a:r>
              <a:rPr lang="en-GB" dirty="0"/>
              <a:t> better in terms of healthy tissue mean doses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FFF beams significantly reduced beam on times </a:t>
            </a:r>
          </a:p>
          <a:p>
            <a:pPr lvl="1"/>
            <a:r>
              <a:rPr lang="en-GB" dirty="0"/>
              <a:t>More pronounced for larger volumes, especially RA plans </a:t>
            </a:r>
          </a:p>
          <a:p>
            <a:r>
              <a:rPr lang="en-GB" dirty="0"/>
              <a:t>FFF increased MUs </a:t>
            </a:r>
          </a:p>
          <a:p>
            <a:pPr lvl="1"/>
            <a:r>
              <a:rPr lang="en-GB" dirty="0"/>
              <a:t>More pronounced for larger volumes, especially RA plans </a:t>
            </a:r>
          </a:p>
          <a:p>
            <a:r>
              <a:rPr lang="en-GB" dirty="0"/>
              <a:t>FFF beams provide better sparing of healthy-tissues compared to </a:t>
            </a:r>
            <a:r>
              <a:rPr lang="en-GB" dirty="0" err="1"/>
              <a:t>wFF</a:t>
            </a:r>
            <a:r>
              <a:rPr lang="en-GB" dirty="0"/>
              <a:t>, except 10FFF with DCA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40505" y="548157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/>
              <a:t>Vieillevigne, Laure, Sandra Bessieres, Monia Ouali, and Christel Lanaspeze. “Dosimetric Comparison of Flattened and Unflattened Beams for Stereotactic Body Radiation Therapy: Impact of the Size of the PTV on Dynamic Conformal Arc and Volumetric Modulated Arc Therapy.” </a:t>
            </a:r>
            <a:r>
              <a:rPr lang="en-GB" sz="1200" i="1"/>
              <a:t>Physica Medica: European Journal of Medical Physics</a:t>
            </a:r>
            <a:r>
              <a:rPr lang="en-GB" sz="1200"/>
              <a:t> 32, no. 11 (November 1, 2016): 1405–14. https://doi.org/10.1016/j.ejmp.2016.10.007.</a:t>
            </a:r>
            <a:endParaRPr lang="en-GB" sz="1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299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FFF with RA or DCA for SABR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“FFF showed better results than FF beams for the considered plans. 10FFF used with DCA should be used with caution for medium and large volumes.”</a:t>
            </a:r>
            <a:endParaRPr lang="en-GB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0505" y="548157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/>
              <a:t>Vieillevigne, Laure, Sandra Bessieres, Monia Ouali, and Christel Lanaspeze. “Dosimetric Comparison of Flattened and Unflattened Beams for Stereotactic Body Radiation Therapy: Impact of the Size of the PTV on Dynamic Conformal Arc and Volumetric Modulated Arc Therapy.” </a:t>
            </a:r>
            <a:r>
              <a:rPr lang="en-GB" sz="1200" i="1"/>
              <a:t>Physica Medica: European Journal of Medical Physics</a:t>
            </a:r>
            <a:r>
              <a:rPr lang="en-GB" sz="1200"/>
              <a:t> 32, no. 11 (November 1, 2016): 1405–14. https://doi.org/10.1016/j.ejmp.2016.10.007.</a:t>
            </a:r>
            <a:endParaRPr lang="en-GB" sz="1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849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Breast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i="1" dirty="0">
                <a:solidFill>
                  <a:schemeClr val="accent3"/>
                </a:solidFill>
                <a:latin typeface="+mn-lt"/>
              </a:rPr>
              <a:t>“</a:t>
            </a:r>
            <a:r>
              <a:rPr lang="en-US" sz="2400" i="1" dirty="0">
                <a:solidFill>
                  <a:schemeClr val="accent3"/>
                </a:solidFill>
                <a:latin typeface="+mn-lt"/>
              </a:rPr>
              <a:t>Flattening filter free (FFF) beams may increase dose rates and lower peripheral dose.”</a:t>
            </a:r>
          </a:p>
          <a:p>
            <a:r>
              <a:rPr lang="en-US" sz="2400" i="1" dirty="0">
                <a:solidFill>
                  <a:schemeClr val="accent3"/>
                </a:solidFill>
                <a:latin typeface="+mn-lt"/>
              </a:rPr>
              <a:t> “We investigated FFF for left-sided breast irradiation, comparing 4 intensity-modulated radiation therapy techniques in 10 patients using flattened or FFF beams.” </a:t>
            </a:r>
          </a:p>
          <a:p>
            <a:r>
              <a:rPr lang="en-US" sz="2400" i="1" dirty="0">
                <a:solidFill>
                  <a:schemeClr val="accent3"/>
                </a:solidFill>
                <a:latin typeface="+mn-lt"/>
              </a:rPr>
              <a:t>Calculated target volume, heart, and ipsilateral lung doses were similar.” </a:t>
            </a:r>
          </a:p>
          <a:p>
            <a:r>
              <a:rPr lang="en-US" sz="2400" i="1" dirty="0">
                <a:solidFill>
                  <a:schemeClr val="accent3"/>
                </a:solidFill>
                <a:latin typeface="+mn-lt"/>
              </a:rPr>
              <a:t>“FFF shortened delivery time” – But near double Mus </a:t>
            </a:r>
          </a:p>
          <a:p>
            <a:r>
              <a:rPr lang="en-US" sz="2400" i="1" dirty="0">
                <a:solidFill>
                  <a:schemeClr val="accent3"/>
                </a:solidFill>
                <a:latin typeface="+mn-lt"/>
              </a:rPr>
              <a:t>[FFF] “potentially lower peripheral dose” that “may be underestimated by the treatment planning system” </a:t>
            </a:r>
          </a:p>
          <a:p>
            <a:r>
              <a:rPr lang="en-US" sz="2400" i="1" dirty="0">
                <a:solidFill>
                  <a:schemeClr val="accent3"/>
                </a:solidFill>
                <a:latin typeface="+mn-lt"/>
              </a:rPr>
              <a:t>“For breast irradiation, FFF was comparable to flattened beams.”</a:t>
            </a:r>
            <a:endParaRPr lang="en-GB" sz="24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086" y="57585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Spruijt</a:t>
            </a:r>
            <a:r>
              <a:rPr lang="en-US" sz="1200" dirty="0"/>
              <a:t>, K. H. </a:t>
            </a:r>
            <a:r>
              <a:rPr lang="en-US" sz="1200" i="1" dirty="0"/>
              <a:t>et al.</a:t>
            </a:r>
            <a:r>
              <a:rPr lang="en-US" sz="1200" dirty="0"/>
              <a:t> Flattening Filter Free vs Flattened Beams for Breast Irradiation. </a:t>
            </a:r>
            <a:r>
              <a:rPr lang="en-US" sz="1200" i="1" dirty="0"/>
              <a:t>International Journal of Radiation Oncology, Biology, Physics</a:t>
            </a:r>
            <a:r>
              <a:rPr lang="en-US" sz="1200" dirty="0"/>
              <a:t> </a:t>
            </a:r>
            <a:r>
              <a:rPr lang="en-US" sz="1200" b="1" dirty="0"/>
              <a:t>85</a:t>
            </a:r>
            <a:r>
              <a:rPr lang="en-US" sz="1200" dirty="0"/>
              <a:t>, 506–513 (2013).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1368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FFF 3D-CRT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52 CT studies </a:t>
            </a:r>
          </a:p>
          <a:p>
            <a:pPr lvl="1"/>
            <a:r>
              <a:rPr lang="en-GB" dirty="0"/>
              <a:t>Breast, </a:t>
            </a:r>
            <a:r>
              <a:rPr lang="en-GB" dirty="0" err="1"/>
              <a:t>neurocranium</a:t>
            </a:r>
            <a:r>
              <a:rPr lang="en-GB" dirty="0"/>
              <a:t>, lung, bone </a:t>
            </a:r>
            <a:r>
              <a:rPr lang="en-GB" dirty="0" err="1"/>
              <a:t>mets</a:t>
            </a:r>
            <a:r>
              <a:rPr lang="en-GB" dirty="0"/>
              <a:t>, prostate</a:t>
            </a:r>
          </a:p>
          <a:p>
            <a:pPr lvl="1"/>
            <a:r>
              <a:rPr lang="en-GB" dirty="0"/>
              <a:t>All planned with 3D-CRT </a:t>
            </a:r>
            <a:r>
              <a:rPr lang="en-GB" dirty="0" err="1"/>
              <a:t>FiF</a:t>
            </a:r>
            <a:r>
              <a:rPr lang="en-GB" dirty="0"/>
              <a:t> </a:t>
            </a:r>
          </a:p>
          <a:p>
            <a:r>
              <a:rPr lang="en-GB" dirty="0"/>
              <a:t>More fields needed with FFF, but no significant differences between FFF FF plans in mean  dose to PTV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209" y="4638260"/>
            <a:ext cx="10957302" cy="8216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>
                <a:solidFill>
                  <a:schemeClr val="accent3"/>
                </a:solidFill>
              </a:rPr>
              <a:t>“This study has shown that the exclusive use of a linear accelerator in FFF mode is feasible in 3D-CRT”.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49860" y="57585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Kretschmer</a:t>
            </a:r>
            <a:r>
              <a:rPr lang="en-US" sz="1200" dirty="0"/>
              <a:t>, M. </a:t>
            </a:r>
            <a:r>
              <a:rPr lang="en-US" sz="1200" i="1" dirty="0"/>
              <a:t>et al.</a:t>
            </a:r>
            <a:r>
              <a:rPr lang="en-US" sz="1200" dirty="0"/>
              <a:t> The impact of flattening-filter-free beam technology on 3D conformal RT. </a:t>
            </a:r>
            <a:r>
              <a:rPr lang="en-US" sz="1200" i="1" dirty="0" err="1"/>
              <a:t>Radiat</a:t>
            </a:r>
            <a:r>
              <a:rPr lang="en-US" sz="1200" i="1" dirty="0"/>
              <a:t> </a:t>
            </a:r>
            <a:r>
              <a:rPr lang="en-US" sz="1200" i="1" dirty="0" err="1"/>
              <a:t>Oncol</a:t>
            </a:r>
            <a:r>
              <a:rPr lang="en-US" sz="1200" dirty="0"/>
              <a:t> </a:t>
            </a:r>
            <a:r>
              <a:rPr lang="en-US" sz="1200" b="1" dirty="0"/>
              <a:t>8</a:t>
            </a:r>
            <a:r>
              <a:rPr lang="en-US" sz="1200" dirty="0"/>
              <a:t>, 133 (2013).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48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FFF impacts what?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GB" dirty="0"/>
              <a:t>FFF beams: </a:t>
            </a:r>
          </a:p>
          <a:p>
            <a:pPr lvl="1" fontAlgn="ctr"/>
            <a:r>
              <a:rPr lang="en-GB" dirty="0"/>
              <a:t>Higher dose rate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>
                <a:sym typeface="Wingdings" panose="05000000000000000000" pitchFamily="2" charset="2"/>
              </a:rPr>
              <a:t>shorter fractions </a:t>
            </a:r>
            <a:endParaRPr lang="en-GB" i="1" dirty="0"/>
          </a:p>
          <a:p>
            <a:pPr lvl="1" fontAlgn="ctr"/>
            <a:r>
              <a:rPr lang="en-GB" dirty="0"/>
              <a:t>Decrease in treatment head leakage per MU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>
                <a:sym typeface="Wingdings" panose="05000000000000000000" pitchFamily="2" charset="2"/>
              </a:rPr>
              <a:t>lower dose outside the field </a:t>
            </a:r>
            <a:endParaRPr lang="en-GB" i="1" dirty="0"/>
          </a:p>
          <a:p>
            <a:pPr lvl="1" fontAlgn="ctr"/>
            <a:r>
              <a:rPr lang="en-GB" dirty="0"/>
              <a:t>Photon spectrum more uniform across profile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>
                <a:sym typeface="Wingdings" panose="05000000000000000000" pitchFamily="2" charset="2"/>
              </a:rPr>
              <a:t>easier to model in TPS</a:t>
            </a:r>
            <a:endParaRPr lang="en-GB" dirty="0"/>
          </a:p>
          <a:p>
            <a:pPr lvl="1" fontAlgn="ctr"/>
            <a:r>
              <a:rPr lang="en-GB" dirty="0"/>
              <a:t>Decrease in beam quality </a:t>
            </a:r>
            <a:r>
              <a:rPr lang="en-GB" b="1" dirty="0"/>
              <a:t>with Varian machines </a:t>
            </a:r>
          </a:p>
          <a:p>
            <a:pPr lvl="1" fontAlgn="ctr"/>
            <a:r>
              <a:rPr lang="en-GB" strike="sngStrike" dirty="0"/>
              <a:t>Higher dose per pulse </a:t>
            </a:r>
            <a:r>
              <a:rPr lang="en-GB" strike="sngStrike" dirty="0">
                <a:sym typeface="Wingdings" panose="05000000000000000000" pitchFamily="2" charset="2"/>
              </a:rPr>
              <a:t></a:t>
            </a:r>
            <a:r>
              <a:rPr lang="en-GB" strike="sngStrike" dirty="0"/>
              <a:t> </a:t>
            </a:r>
            <a:r>
              <a:rPr lang="en-GB" i="1" strike="sngStrike" dirty="0"/>
              <a:t>higher ion recombination</a:t>
            </a:r>
            <a:endParaRPr lang="en-GB" dirty="0"/>
          </a:p>
          <a:p>
            <a:pPr lvl="1" fontAlgn="ctr"/>
            <a:r>
              <a:rPr lang="en-GB" strike="sngStrike" dirty="0"/>
              <a:t>Reduced output factor variation with field size</a:t>
            </a:r>
          </a:p>
          <a:p>
            <a:pPr lvl="1" fontAlgn="ctr"/>
            <a:r>
              <a:rPr lang="en-GB" strike="sngStrike" dirty="0"/>
              <a:t>Beam profile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9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 vs </a:t>
            </a:r>
            <a:r>
              <a:rPr lang="en-GB" dirty="0" err="1"/>
              <a:t>Elekta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GB" dirty="0" err="1"/>
              <a:t>Elekta</a:t>
            </a:r>
            <a:r>
              <a:rPr lang="en-GB" dirty="0"/>
              <a:t> </a:t>
            </a:r>
          </a:p>
          <a:p>
            <a:pPr lvl="1" fontAlgn="ctr"/>
            <a:r>
              <a:rPr lang="en-GB" dirty="0"/>
              <a:t>10FFF &amp; 10MV ~ same TPR20,10</a:t>
            </a:r>
          </a:p>
          <a:p>
            <a:pPr lvl="1" fontAlgn="ctr"/>
            <a:r>
              <a:rPr lang="en-GB" dirty="0"/>
              <a:t>6FFF &amp; 6MV ~ same TPR20,10</a:t>
            </a:r>
          </a:p>
          <a:p>
            <a:r>
              <a:rPr lang="en-GB" dirty="0"/>
              <a:t>Varian</a:t>
            </a:r>
          </a:p>
          <a:p>
            <a:pPr lvl="1"/>
            <a:r>
              <a:rPr lang="en-GB" dirty="0"/>
              <a:t>10FFF ~ 8MV</a:t>
            </a:r>
          </a:p>
          <a:p>
            <a:pPr lvl="1"/>
            <a:r>
              <a:rPr lang="en-GB" dirty="0"/>
              <a:t>6FFF ~ 4MV</a:t>
            </a:r>
            <a:br>
              <a:rPr lang="en-GB" dirty="0"/>
            </a:br>
            <a:endParaRPr lang="en-GB" dirty="0"/>
          </a:p>
          <a:p>
            <a:r>
              <a:rPr lang="en-GB" dirty="0"/>
              <a:t>Dose rates ~ 1400MU/min 6FFF, 2400MU/min 10FFF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3726" y="1572126"/>
            <a:ext cx="439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So, in some way,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Elekta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6FFF is more like Varian 10FFF </a:t>
            </a:r>
          </a:p>
        </p:txBody>
      </p:sp>
    </p:spTree>
    <p:extLst>
      <p:ext uri="{BB962C8B-B14F-4D97-AF65-F5344CB8AC3E}">
        <p14:creationId xmlns:p14="http://schemas.microsoft.com/office/powerpoint/2010/main" val="337543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 vs </a:t>
            </a:r>
            <a:r>
              <a:rPr lang="en-GB" dirty="0" err="1"/>
              <a:t>Elekta</a:t>
            </a:r>
            <a:r>
              <a:rPr lang="en-GB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0" y="122366"/>
            <a:ext cx="11344080" cy="6480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785811" y="4459705"/>
            <a:ext cx="689810" cy="513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5768" y="59046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Xiao, Ying, Stephen F. </a:t>
            </a:r>
            <a:r>
              <a:rPr lang="en-GB" sz="1200" dirty="0" err="1"/>
              <a:t>Kry</a:t>
            </a:r>
            <a:r>
              <a:rPr lang="en-GB" sz="1200" dirty="0"/>
              <a:t>, Richard </a:t>
            </a:r>
            <a:r>
              <a:rPr lang="en-GB" sz="1200" dirty="0" err="1"/>
              <a:t>Popple</a:t>
            </a:r>
            <a:r>
              <a:rPr lang="en-GB" sz="1200" dirty="0"/>
              <a:t>, Ellen </a:t>
            </a:r>
            <a:r>
              <a:rPr lang="en-GB" sz="1200" dirty="0" err="1"/>
              <a:t>Yorke</a:t>
            </a:r>
            <a:r>
              <a:rPr lang="en-GB" sz="1200" dirty="0"/>
              <a:t>, Niko </a:t>
            </a:r>
            <a:r>
              <a:rPr lang="en-GB" sz="1200" dirty="0" err="1"/>
              <a:t>Papanikolaou</a:t>
            </a:r>
            <a:r>
              <a:rPr lang="en-GB" sz="1200" dirty="0"/>
              <a:t>, </a:t>
            </a:r>
            <a:r>
              <a:rPr lang="en-GB" sz="1200" dirty="0" err="1"/>
              <a:t>Sotirios</a:t>
            </a:r>
            <a:r>
              <a:rPr lang="en-GB" sz="1200" dirty="0"/>
              <a:t> </a:t>
            </a:r>
            <a:r>
              <a:rPr lang="en-GB" sz="1200" dirty="0" err="1"/>
              <a:t>Stathakis</a:t>
            </a:r>
            <a:r>
              <a:rPr lang="en-GB" sz="1200" dirty="0"/>
              <a:t>, Ping Xia, et al. “Flattening Filter-Free Accelerators: A Report from the AAPM Therapy Emerging Technology Assessment Work Group.” </a:t>
            </a:r>
            <a:r>
              <a:rPr lang="en-GB" sz="1200" i="1" dirty="0"/>
              <a:t>Journal of Applied Clinical Medical Physics</a:t>
            </a:r>
            <a:r>
              <a:rPr lang="en-GB" sz="1200" dirty="0"/>
              <a:t> 16, no. 3 (2015): 12–29. https://doi.org/10.1120/jacmp.v16i3.5219.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58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</a:t>
            </a:r>
            <a:r>
              <a:rPr lang="en-GB" dirty="0" err="1"/>
              <a:t>Mailbase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UK </a:t>
            </a:r>
            <a:r>
              <a:rPr lang="en-GB" dirty="0" err="1"/>
              <a:t>mailbase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10691"/>
              </p:ext>
            </p:extLst>
          </p:nvPr>
        </p:nvGraphicFramePr>
        <p:xfrm>
          <a:off x="292272" y="1069384"/>
          <a:ext cx="11493500" cy="555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091">
                  <a:extLst>
                    <a:ext uri="{9D8B030D-6E8A-4147-A177-3AD203B41FA5}">
                      <a16:colId xmlns:a16="http://schemas.microsoft.com/office/drawing/2014/main" val="2860178485"/>
                    </a:ext>
                  </a:extLst>
                </a:gridCol>
                <a:gridCol w="7885409">
                  <a:extLst>
                    <a:ext uri="{9D8B030D-6E8A-4147-A177-3AD203B41FA5}">
                      <a16:colId xmlns:a16="http://schemas.microsoft.com/office/drawing/2014/main" val="291669154"/>
                    </a:ext>
                  </a:extLst>
                </a:gridCol>
              </a:tblGrid>
              <a:tr h="3672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Said what?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15117"/>
                  </a:ext>
                </a:extLst>
              </a:tr>
              <a:tr h="649825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Viv Cosgrove,</a:t>
                      </a:r>
                      <a:r>
                        <a:rPr lang="en-GB" sz="20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Leeds</a:t>
                      </a:r>
                      <a:endParaRPr lang="en-GB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Elekta</a:t>
                      </a:r>
                      <a:r>
                        <a:rPr lang="en-GB" sz="20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– 6FFF &amp; 10FFF #Fractions 6FFF:10FFF 15:1</a:t>
                      </a:r>
                    </a:p>
                    <a:p>
                      <a:r>
                        <a:rPr lang="en-GB" sz="2000" i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10FFF for larger volume IMRT breast planning </a:t>
                      </a:r>
                      <a:endParaRPr lang="en-GB" sz="2000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15693"/>
                  </a:ext>
                </a:extLst>
              </a:tr>
              <a:tr h="649825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Graham</a:t>
                      </a:r>
                      <a:r>
                        <a:rPr lang="en-GB" sz="20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Chalmers, Birmingham</a:t>
                      </a:r>
                      <a:endParaRPr lang="en-GB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Elekta</a:t>
                      </a:r>
                      <a:r>
                        <a:rPr lang="en-GB" sz="20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en-GB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6FFF only</a:t>
                      </a:r>
                    </a:p>
                    <a:p>
                      <a:r>
                        <a:rPr lang="en-GB" sz="20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Avoids 10FFF shielding</a:t>
                      </a:r>
                      <a:r>
                        <a:rPr lang="en-GB" sz="2000" i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considerations </a:t>
                      </a:r>
                      <a:endParaRPr lang="en-GB" sz="2000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15963"/>
                  </a:ext>
                </a:extLst>
              </a:tr>
              <a:tr h="539741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Keith</a:t>
                      </a:r>
                      <a:r>
                        <a:rPr lang="en-GB" sz="20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GB" sz="20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Langmack</a:t>
                      </a:r>
                      <a:r>
                        <a:rPr lang="en-GB" sz="20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, Nottingham</a:t>
                      </a:r>
                      <a:endParaRPr lang="en-GB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As</a:t>
                      </a:r>
                      <a:r>
                        <a:rPr lang="en-GB" sz="2000" i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above</a:t>
                      </a:r>
                      <a:endParaRPr lang="en-GB" sz="2000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53513"/>
                  </a:ext>
                </a:extLst>
              </a:tr>
              <a:tr h="932357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Kevin Burke,</a:t>
                      </a:r>
                      <a:r>
                        <a:rPr lang="en-GB" sz="20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South Tees</a:t>
                      </a:r>
                      <a:endParaRPr lang="en-GB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Elekta</a:t>
                      </a:r>
                      <a:r>
                        <a:rPr lang="en-GB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– 6FFF &amp; 10FFF</a:t>
                      </a:r>
                      <a:endParaRPr lang="en-GB" sz="2000" baseline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GB" sz="2000" i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10FFF used exclusively for large volume tangential </a:t>
                      </a:r>
                      <a:r>
                        <a:rPr lang="en-GB" sz="2000" i="1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dmlc</a:t>
                      </a:r>
                      <a:r>
                        <a:rPr lang="en-GB" sz="2000" i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breast plans – low patient #s </a:t>
                      </a:r>
                      <a:r>
                        <a:rPr lang="en-GB" sz="20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2/5 LINACs</a:t>
                      </a:r>
                      <a:endParaRPr lang="en-GB" sz="2000" i="1" baseline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723267"/>
                  </a:ext>
                </a:extLst>
              </a:tr>
              <a:tr h="932357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1"/>
                          </a:solidFill>
                        </a:rPr>
                        <a:t>Robin Laney, Plymouth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i="0" baseline="0" dirty="0">
                          <a:solidFill>
                            <a:schemeClr val="accent1"/>
                          </a:solidFill>
                        </a:rPr>
                        <a:t>Varian – 10FFF only, </a:t>
                      </a:r>
                    </a:p>
                    <a:p>
                      <a:r>
                        <a:rPr lang="en-GB" sz="2000" i="1" baseline="0" dirty="0">
                          <a:solidFill>
                            <a:schemeClr val="accent1"/>
                          </a:solidFill>
                        </a:rPr>
                        <a:t>10FFF dose-rate ~1.5×6FFF, shorter treatment times </a:t>
                      </a:r>
                      <a:r>
                        <a:rPr lang="en-GB" sz="2000" i="1" baseline="0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 less intra-fraction motion for lung SABR</a:t>
                      </a:r>
                      <a:r>
                        <a:rPr lang="en-GB" sz="2000" i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20652"/>
                  </a:ext>
                </a:extLst>
              </a:tr>
              <a:tr h="417102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1"/>
                          </a:solidFill>
                        </a:rPr>
                        <a:t>Jenny Marsden,</a:t>
                      </a:r>
                      <a:r>
                        <a:rPr lang="en-GB" sz="2000" baseline="0" dirty="0">
                          <a:solidFill>
                            <a:schemeClr val="accent1"/>
                          </a:solidFill>
                        </a:rPr>
                        <a:t> Hull</a:t>
                      </a:r>
                      <a:endParaRPr lang="en-GB" sz="2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i="1" baseline="0" dirty="0">
                          <a:solidFill>
                            <a:schemeClr val="accent1"/>
                          </a:solidFill>
                        </a:rPr>
                        <a:t>As above (</a:t>
                      </a:r>
                      <a:r>
                        <a:rPr lang="en-GB" sz="2000" i="1" dirty="0">
                          <a:solidFill>
                            <a:schemeClr val="accent1"/>
                          </a:solidFill>
                          <a:hlinkClick r:id="rId3"/>
                        </a:rPr>
                        <a:t>https://doi.org/10.1088/2057-1976/2/6/065016</a:t>
                      </a:r>
                      <a:r>
                        <a:rPr lang="en-GB" sz="2000" i="1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en-GB" sz="2000" i="1" baseline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16737"/>
                  </a:ext>
                </a:extLst>
              </a:tr>
              <a:tr h="367292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1"/>
                          </a:solidFill>
                        </a:rPr>
                        <a:t>Jonny,</a:t>
                      </a:r>
                      <a:r>
                        <a:rPr lang="en-GB" sz="2000" baseline="0" dirty="0">
                          <a:solidFill>
                            <a:schemeClr val="accent1"/>
                          </a:solidFill>
                        </a:rPr>
                        <a:t> Poole</a:t>
                      </a:r>
                      <a:endParaRPr lang="en-GB" sz="2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1"/>
                          </a:solidFill>
                        </a:rPr>
                        <a:t>Varian</a:t>
                      </a:r>
                      <a:r>
                        <a:rPr lang="en-GB" sz="2000" baseline="0" dirty="0">
                          <a:solidFill>
                            <a:schemeClr val="accent1"/>
                          </a:solidFill>
                        </a:rPr>
                        <a:t> – 10FFF only, </a:t>
                      </a:r>
                      <a:r>
                        <a:rPr lang="en-GB" sz="2000" i="1" baseline="0" dirty="0">
                          <a:solidFill>
                            <a:schemeClr val="accent1"/>
                          </a:solidFill>
                        </a:rPr>
                        <a:t>SABR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65154"/>
                  </a:ext>
                </a:extLst>
              </a:tr>
              <a:tr h="367292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1"/>
                          </a:solidFill>
                        </a:rPr>
                        <a:t>Ipswich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accent1"/>
                          </a:solidFill>
                        </a:rPr>
                        <a:t>As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1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6FFF vs 10FFF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6FFF advantages </a:t>
            </a:r>
          </a:p>
          <a:p>
            <a:pPr lvl="1"/>
            <a:r>
              <a:rPr lang="en-GB" dirty="0"/>
              <a:t>Narrow penumbra </a:t>
            </a:r>
          </a:p>
          <a:p>
            <a:pPr lvl="2"/>
            <a:r>
              <a:rPr lang="en-GB" dirty="0"/>
              <a:t>SRS work </a:t>
            </a:r>
          </a:p>
          <a:p>
            <a:pPr lvl="2"/>
            <a:r>
              <a:rPr lang="en-GB" dirty="0"/>
              <a:t>Small field output factors </a:t>
            </a:r>
            <a:br>
              <a:rPr lang="en-GB" dirty="0"/>
            </a:br>
            <a:endParaRPr lang="en-GB" dirty="0"/>
          </a:p>
          <a:p>
            <a:pPr lvl="1"/>
            <a:r>
              <a:rPr lang="en-GB" i="1" strike="sngStrike" dirty="0"/>
              <a:t>More easily modulated by MLCs</a:t>
            </a:r>
          </a:p>
          <a:p>
            <a:pPr lvl="2"/>
            <a:r>
              <a:rPr lang="en-GB" i="1" strike="sngStrike" dirty="0"/>
              <a:t>I think, needs testing 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52545" y="490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/>
              <a:t>Laoui</a:t>
            </a:r>
            <a:r>
              <a:rPr lang="en-GB" sz="1200" dirty="0"/>
              <a:t>, Samir, Dante E. </a:t>
            </a:r>
            <a:r>
              <a:rPr lang="en-GB" sz="1200" dirty="0" err="1"/>
              <a:t>Roa</a:t>
            </a:r>
            <a:r>
              <a:rPr lang="en-GB" sz="1200" dirty="0"/>
              <a:t>, Jeffrey </a:t>
            </a:r>
            <a:r>
              <a:rPr lang="en-GB" sz="1200" dirty="0" err="1"/>
              <a:t>Kuo</a:t>
            </a:r>
            <a:r>
              <a:rPr lang="en-GB" sz="1200" dirty="0"/>
              <a:t>, Maxim </a:t>
            </a:r>
            <a:r>
              <a:rPr lang="en-GB" sz="1200" dirty="0" err="1"/>
              <a:t>Baldytchev</a:t>
            </a:r>
            <a:r>
              <a:rPr lang="en-GB" sz="1200" dirty="0"/>
              <a:t>, Jonathan Gonzales, Salam Dietrich, </a:t>
            </a:r>
            <a:r>
              <a:rPr lang="en-GB" sz="1200" dirty="0" err="1"/>
              <a:t>Nilam</a:t>
            </a:r>
            <a:r>
              <a:rPr lang="en-GB" sz="1200" dirty="0"/>
              <a:t> </a:t>
            </a:r>
            <a:r>
              <a:rPr lang="en-GB" sz="1200" dirty="0" err="1"/>
              <a:t>Ramsinghani</a:t>
            </a:r>
            <a:r>
              <a:rPr lang="en-GB" sz="1200" dirty="0"/>
              <a:t>, </a:t>
            </a:r>
            <a:r>
              <a:rPr lang="en-GB" sz="1200" dirty="0" err="1"/>
              <a:t>Parima</a:t>
            </a:r>
            <a:r>
              <a:rPr lang="en-GB" sz="1200" dirty="0"/>
              <a:t> </a:t>
            </a:r>
            <a:r>
              <a:rPr lang="en-GB" sz="1200" dirty="0" err="1"/>
              <a:t>Daroui</a:t>
            </a:r>
            <a:r>
              <a:rPr lang="en-GB" sz="1200" dirty="0"/>
              <a:t>, and </a:t>
            </a:r>
            <a:r>
              <a:rPr lang="en-GB" sz="1200" dirty="0" err="1"/>
              <a:t>Hanako</a:t>
            </a:r>
            <a:r>
              <a:rPr lang="en-GB" sz="1200" dirty="0"/>
              <a:t> </a:t>
            </a:r>
            <a:r>
              <a:rPr lang="en-GB" sz="1200" dirty="0" err="1"/>
              <a:t>Farol</a:t>
            </a:r>
            <a:r>
              <a:rPr lang="en-GB" sz="1200" dirty="0"/>
              <a:t>. “Flattening Filter Free Beam Energy Selection and Its Impact in </a:t>
            </a:r>
            <a:r>
              <a:rPr lang="en-GB" sz="1200" dirty="0" err="1"/>
              <a:t>Multitarget</a:t>
            </a:r>
            <a:r>
              <a:rPr lang="en-GB" sz="1200" dirty="0"/>
              <a:t> Intracranial Stereotactic Radiosurgery Treatments.” </a:t>
            </a:r>
            <a:r>
              <a:rPr lang="en-GB" sz="1200" i="1" dirty="0"/>
              <a:t>Medical Dosimetry</a:t>
            </a:r>
            <a:r>
              <a:rPr lang="en-GB" sz="1200" dirty="0"/>
              <a:t> 45, no. 4 (December 1, 2020): 363–67. https://doi.org/10.1016/j.meddos.2020.05.001.</a:t>
            </a:r>
            <a:endParaRPr lang="en-GB" sz="12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5769" y="135127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“The main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dosimetric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improvement of a 6 MV FFF over a 10 MV FFF beam is the sharper dose fall-off which directly correlates with less normal brain tissue volume irradiation.”</a:t>
            </a:r>
            <a:endParaRPr lang="en-GB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3619" y="5501781"/>
            <a:ext cx="5097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Palmans, Hugo, Pedro </a:t>
            </a:r>
            <a:r>
              <a:rPr lang="en-GB" sz="1200" dirty="0" err="1"/>
              <a:t>Andreo</a:t>
            </a:r>
            <a:r>
              <a:rPr lang="en-GB" sz="1200" dirty="0"/>
              <a:t>, M. </a:t>
            </a:r>
            <a:r>
              <a:rPr lang="en-GB" sz="1200" dirty="0" err="1"/>
              <a:t>Saiful</a:t>
            </a:r>
            <a:r>
              <a:rPr lang="en-GB" sz="1200" dirty="0"/>
              <a:t> </a:t>
            </a:r>
            <a:r>
              <a:rPr lang="en-GB" sz="1200" dirty="0" err="1"/>
              <a:t>Huq</a:t>
            </a:r>
            <a:r>
              <a:rPr lang="en-GB" sz="1200" dirty="0"/>
              <a:t>, Jan </a:t>
            </a:r>
            <a:r>
              <a:rPr lang="en-GB" sz="1200" dirty="0" err="1"/>
              <a:t>Seuntjens</a:t>
            </a:r>
            <a:r>
              <a:rPr lang="en-GB" sz="1200" dirty="0"/>
              <a:t>, Karen E. </a:t>
            </a:r>
            <a:r>
              <a:rPr lang="en-GB" sz="1200" dirty="0" err="1"/>
              <a:t>Christaki</a:t>
            </a:r>
            <a:r>
              <a:rPr lang="en-GB" sz="1200" dirty="0"/>
              <a:t>, and Ahmed </a:t>
            </a:r>
            <a:r>
              <a:rPr lang="en-GB" sz="1200" dirty="0" err="1"/>
              <a:t>Meghzifene</a:t>
            </a:r>
            <a:r>
              <a:rPr lang="en-GB" sz="1200" dirty="0"/>
              <a:t>. “Dosimetry of Small Static Fields Used in External Photon Beam Radiotherapy: Summary of TRS-483, the IAEA–AAPM International Code of Practice for Reference and Relative Dose Determination.” </a:t>
            </a:r>
            <a:r>
              <a:rPr lang="en-GB" sz="1200" i="1" dirty="0"/>
              <a:t>Medical Physics</a:t>
            </a:r>
            <a:r>
              <a:rPr lang="en-GB" sz="1200" dirty="0"/>
              <a:t> 45, no. 11 (2018): e1123–45. https://doi.org/10.1002/mp.13208.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020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6FFF vs 10FFF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10FFF </a:t>
            </a:r>
          </a:p>
          <a:p>
            <a:pPr lvl="1"/>
            <a:r>
              <a:rPr lang="en-GB" dirty="0"/>
              <a:t>2400MU/min vs 1400MU/min </a:t>
            </a:r>
            <a:r>
              <a:rPr lang="en-GB" dirty="0">
                <a:sym typeface="Wingdings" panose="05000000000000000000" pitchFamily="2" charset="2"/>
              </a:rPr>
              <a:t> Shorter treatment times</a:t>
            </a:r>
            <a:br>
              <a:rPr lang="en-GB" sz="1400" dirty="0">
                <a:sym typeface="Wingdings" panose="05000000000000000000" pitchFamily="2" charset="2"/>
              </a:rPr>
            </a:br>
            <a:endParaRPr lang="en-GB" dirty="0"/>
          </a:p>
          <a:p>
            <a:pPr lvl="1"/>
            <a:r>
              <a:rPr lang="en-GB" strike="sngStrike" dirty="0"/>
              <a:t>Greater penetration power </a:t>
            </a:r>
            <a:r>
              <a:rPr lang="en-GB" strike="sngStrike" dirty="0">
                <a:sym typeface="Wingdings" panose="05000000000000000000" pitchFamily="2" charset="2"/>
              </a:rPr>
              <a:t> treat deeper targets, relative skin sparring </a:t>
            </a:r>
            <a:endParaRPr lang="en-GB" strike="sngStrike" dirty="0"/>
          </a:p>
          <a:p>
            <a:pPr lvl="2"/>
            <a:r>
              <a:rPr lang="en-GB" dirty="0"/>
              <a:t>Arcs? </a:t>
            </a:r>
          </a:p>
          <a:p>
            <a:pPr lvl="2"/>
            <a:r>
              <a:rPr lang="en-GB" dirty="0"/>
              <a:t>Lung tissue?</a:t>
            </a:r>
          </a:p>
          <a:p>
            <a:pPr lvl="2"/>
            <a:r>
              <a:rPr lang="en-GB" b="1" dirty="0"/>
              <a:t>Prostate VMAT w/ 6X? </a:t>
            </a:r>
          </a:p>
        </p:txBody>
      </p:sp>
    </p:spTree>
    <p:extLst>
      <p:ext uri="{BB962C8B-B14F-4D97-AF65-F5344CB8AC3E}">
        <p14:creationId xmlns:p14="http://schemas.microsoft.com/office/powerpoint/2010/main" val="73385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6FFF vs 10FFF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4026" y="5804736"/>
            <a:ext cx="258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 action="ppaction://hlinkfile"/>
              </a:rPr>
              <a:t>U:\Liam Stubbington\FFF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97" y="1584619"/>
            <a:ext cx="8765177" cy="38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9E5EA831D58E4BAC69BC1E25541FB4" ma:contentTypeVersion="13" ma:contentTypeDescription="Create a new document." ma:contentTypeScope="" ma:versionID="030499f96d140269edb787499a347bd3">
  <xsd:schema xmlns:xsd="http://www.w3.org/2001/XMLSchema" xmlns:xs="http://www.w3.org/2001/XMLSchema" xmlns:p="http://schemas.microsoft.com/office/2006/metadata/properties" xmlns:ns2="10d11637-a397-4899-b71b-5b2a5fba29a9" xmlns:ns3="b7bd1ed6-a1ed-4b79-a60a-fb8a6161f1e8" targetNamespace="http://schemas.microsoft.com/office/2006/metadata/properties" ma:root="true" ma:fieldsID="5373670fa65df217c1c06e8fc665bb19" ns2:_="" ns3:_="">
    <xsd:import namespace="10d11637-a397-4899-b71b-5b2a5fba29a9"/>
    <xsd:import namespace="b7bd1ed6-a1ed-4b79-a60a-fb8a6161f1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11637-a397-4899-b71b-5b2a5fba29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d1ed6-a1ed-4b79-a60a-fb8a6161f1e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96D955-BC55-4571-A7A2-E6607E54AC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d11637-a397-4899-b71b-5b2a5fba29a9"/>
    <ds:schemaRef ds:uri="b7bd1ed6-a1ed-4b79-a60a-fb8a6161f1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3E441D-3959-4C74-A127-0565428DAFCE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b7bd1ed6-a1ed-4b79-a60a-fb8a6161f1e8"/>
    <ds:schemaRef ds:uri="http://schemas.microsoft.com/office/2006/documentManagement/types"/>
    <ds:schemaRef ds:uri="http://www.w3.org/XML/1998/namespace"/>
    <ds:schemaRef ds:uri="http://purl.org/dc/elements/1.1/"/>
    <ds:schemaRef ds:uri="10d11637-a397-4899-b71b-5b2a5fba29a9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B998536-D44D-4192-B8B0-DD17DA0AAA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2411</Words>
  <Application>Microsoft Macintosh PowerPoint</Application>
  <PresentationFormat>Widescreen</PresentationFormat>
  <Paragraphs>221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BlinkMacSystemFont</vt:lpstr>
      <vt:lpstr>Calibri</vt:lpstr>
      <vt:lpstr>Calibri Light</vt:lpstr>
      <vt:lpstr>Wingdings</vt:lpstr>
      <vt:lpstr>Office Theme</vt:lpstr>
      <vt:lpstr>6FFF vs 10FFF</vt:lpstr>
      <vt:lpstr>6FFF vs 10FFF</vt:lpstr>
      <vt:lpstr>FFF impacts what? </vt:lpstr>
      <vt:lpstr>Varian vs Elekta </vt:lpstr>
      <vt:lpstr>Varian vs Elekta </vt:lpstr>
      <vt:lpstr>UK Mailbase</vt:lpstr>
      <vt:lpstr>6FFF vs 10FFF</vt:lpstr>
      <vt:lpstr>6FFF vs 10FFF</vt:lpstr>
      <vt:lpstr>6FFF vs 10FFF</vt:lpstr>
      <vt:lpstr>6FFF vs 10FFF</vt:lpstr>
      <vt:lpstr>6FFF vs 10FFF</vt:lpstr>
      <vt:lpstr>6FFF vs 10FFF (USA)  </vt:lpstr>
      <vt:lpstr>6FFF vs 10FFF stage 1 NSCLC</vt:lpstr>
      <vt:lpstr>6FFF vs 10FFF stage 1 NSCLC</vt:lpstr>
      <vt:lpstr>Summary</vt:lpstr>
      <vt:lpstr>Summary</vt:lpstr>
      <vt:lpstr>Thanks for listening</vt:lpstr>
      <vt:lpstr>Bunker shielding requirements </vt:lpstr>
      <vt:lpstr>FFF with RA or DCA for SABR </vt:lpstr>
      <vt:lpstr>FFF with RA or DCA for SABR </vt:lpstr>
      <vt:lpstr>FFF with RA or DCA for SABR </vt:lpstr>
      <vt:lpstr>Breast planning</vt:lpstr>
      <vt:lpstr>FFF 3D-CRT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Kelly</dc:creator>
  <cp:lastModifiedBy>STUBBINGTON, Liam (CAMBRIDGE UNIVERSITY HOSPITALS NHS FOUNDATION TRUST)</cp:lastModifiedBy>
  <cp:revision>49</cp:revision>
  <dcterms:created xsi:type="dcterms:W3CDTF">2021-04-20T13:19:50Z</dcterms:created>
  <dcterms:modified xsi:type="dcterms:W3CDTF">2022-12-10T18:45:47Z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0x010100909E5EA831D58E4BAC69BC1E25541FB4</vt:lpwstr>
  </property>
</Properties>
</file>