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15"/>
  </p:normalViewPr>
  <p:slideViewPr>
    <p:cSldViewPr snapToGrid="0" snapToObjects="1">
      <p:cViewPr varScale="1">
        <p:scale>
          <a:sx n="90" d="100"/>
          <a:sy n="90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31DAA-08B1-5144-BF4C-1531CBB52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1C52B-B9A3-2444-9770-BF624FC23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04D01-4DB0-C542-8E7F-778481130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7A41-583F-8B40-990C-D0ABA9F23EDB}" type="datetimeFigureOut">
              <a:rPr lang="en-US" smtClean="0"/>
              <a:t>8/1/21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6805B-948D-414B-8274-000786900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1C93F-85C7-9B4C-B4C9-066266F29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0ADCD-DCB1-BC4E-8F42-4984FF6A9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0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E6ABF-EAF9-DB41-B6B2-9BC5E1B93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AA00CA-1FBA-7747-9A18-9FF2FE640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09902-5AFB-834B-B959-CF291C557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7A41-583F-8B40-990C-D0ABA9F23EDB}" type="datetimeFigureOut">
              <a:rPr lang="en-US" smtClean="0"/>
              <a:t>8/1/21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FFE49-46A1-0045-81BB-8831AD419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4DC32-7F98-D84F-B87B-E8EDD4C7E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0ADCD-DCB1-BC4E-8F42-4984FF6A9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4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2F39FE-6F2F-F542-A50A-77942F412A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52F95A-B710-3649-8183-7E4748A6C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894AD-032F-5545-A7B0-6999D1C20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7A41-583F-8B40-990C-D0ABA9F23EDB}" type="datetimeFigureOut">
              <a:rPr lang="en-US" smtClean="0"/>
              <a:t>8/1/21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181EF-1CE4-194C-8392-922468DC0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93389-CC9C-9E4C-A5D6-C666CF2D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0ADCD-DCB1-BC4E-8F42-4984FF6A9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17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6BE60-829D-324F-B4AA-FD5D0E74C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C167D-A983-6749-B1D5-D1144079D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DC5F5-7B3B-F148-9B1C-FE8640104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7A41-583F-8B40-990C-D0ABA9F23EDB}" type="datetimeFigureOut">
              <a:rPr lang="en-US" smtClean="0"/>
              <a:t>8/1/21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9AA9B-90C9-4C4A-AD8E-D88575017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D4438-B31E-3B4A-BB19-F2254F433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0ADCD-DCB1-BC4E-8F42-4984FF6A9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1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3B269-1B11-EB44-8E16-6D7AEE07E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A3CD-DEDC-C847-B096-3387D50A3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9F4D4-E19E-C746-B2AE-2E49C6565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7A41-583F-8B40-990C-D0ABA9F23EDB}" type="datetimeFigureOut">
              <a:rPr lang="en-US" smtClean="0"/>
              <a:t>8/1/21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BCA38-0FA7-8C44-8A1D-48F7654A9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39BBF-064F-EC41-B7C9-8D340217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0ADCD-DCB1-BC4E-8F42-4984FF6A9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58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08508-929C-734E-B4F1-0B3230D93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5EC2A-9FB5-C64E-85FA-300E22D39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15FB96-29F9-9844-9D2E-05ACED383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1C64F-2215-2046-86B6-E48E524B9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7A41-583F-8B40-990C-D0ABA9F23EDB}" type="datetimeFigureOut">
              <a:rPr lang="en-US" smtClean="0"/>
              <a:t>8/1/21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748BB-F3D0-6043-8CD8-887DBFD43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D59CC-8069-7645-A4FE-AE7E14447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0ADCD-DCB1-BC4E-8F42-4984FF6A9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28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04BC7-0856-F943-BCA8-6D7C3F45B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7B881-5261-3B49-948E-FC9A143CC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68C168-8033-9545-84F6-0EBF86C1C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B07328-E3E6-EE44-8BA5-FCFBA3AC52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47F043-41E4-A449-945E-4E11D43E75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128675-07AC-944E-AD89-82EC8CF66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7A41-583F-8B40-990C-D0ABA9F23EDB}" type="datetimeFigureOut">
              <a:rPr lang="en-US" smtClean="0"/>
              <a:t>8/1/21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EC3EE0-03DE-EA4F-837C-C7691A660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63A4A1-E80C-0844-B26C-7CA112CE7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0ADCD-DCB1-BC4E-8F42-4984FF6A9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89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03BAD-B8DE-344E-93C8-753C89CB5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5B4A2C-CF43-F04A-9C01-9C107C4FB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7A41-583F-8B40-990C-D0ABA9F23EDB}" type="datetimeFigureOut">
              <a:rPr lang="en-US" smtClean="0"/>
              <a:t>8/1/21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485698-6F03-514B-8E61-B8F74595F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089E0-BFA4-1145-BFFC-B6A0D7CBB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0ADCD-DCB1-BC4E-8F42-4984FF6A9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35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3B9821-A939-A143-895D-7CB5A765B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7A41-583F-8B40-990C-D0ABA9F23EDB}" type="datetimeFigureOut">
              <a:rPr lang="en-US" smtClean="0"/>
              <a:t>8/1/21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CA936D-FB67-3144-A54C-10EBD9937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4470EC-29BE-EE4A-82C7-242EB901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0ADCD-DCB1-BC4E-8F42-4984FF6A9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70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8932E-BD8F-D04F-A3D7-64B7F2AF7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13AFF-C1FE-464C-859D-164AA7C5F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9C8093-1A93-8C44-884A-30E6DEFD8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2B620-CDCA-5147-9DAF-ABFF10219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7A41-583F-8B40-990C-D0ABA9F23EDB}" type="datetimeFigureOut">
              <a:rPr lang="en-US" smtClean="0"/>
              <a:t>8/1/21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CD81C-F596-1048-B559-94FE3F09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9B25B-B17C-314D-BC54-781738DBE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0ADCD-DCB1-BC4E-8F42-4984FF6A9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07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2056D-A1C6-A542-9040-1B87C4783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DF7DD2-937F-084E-A327-E654A10F7B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930C9-3498-9644-AD4F-FB360170A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03083-4A62-BE47-9796-ACC7DBD5E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7A41-583F-8B40-990C-D0ABA9F23EDB}" type="datetimeFigureOut">
              <a:rPr lang="en-US" smtClean="0"/>
              <a:t>8/1/21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403C8-2C33-1C43-8548-E92CDB729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10667-E2B2-F74A-B646-7F41A99ED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0ADCD-DCB1-BC4E-8F42-4984FF6A9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1E2479-480F-6446-BC42-A6AD2DB61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F5AC3-2C16-A64E-B5E5-8A4C332C2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A694C-7879-334D-89FF-9EAD8947E4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37A41-583F-8B40-990C-D0ABA9F23EDB}" type="datetimeFigureOut">
              <a:rPr lang="en-US" smtClean="0"/>
              <a:t>8/1/21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345BE-A34D-084D-AB52-9E0C907A29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05AF3-CF9D-4748-A879-13E7D0F7A3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0ADCD-DCB1-BC4E-8F42-4984FF6A9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5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4006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FF6F9D-3972-754E-BE78-FB064772C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14402"/>
            <a:ext cx="10515600" cy="2659957"/>
          </a:xfrm>
        </p:spPr>
        <p:txBody>
          <a:bodyPr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D3ECA3-6AFA-B54D-B790-E770D31F7F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368800"/>
            <a:ext cx="10515600" cy="1390650"/>
          </a:xfrm>
        </p:spPr>
        <p:txBody>
          <a:bodyPr>
            <a:normAutofit/>
          </a:bodyPr>
          <a:lstStyle/>
          <a:p>
            <a:r>
              <a:rPr lang="en-US" sz="2500"/>
              <a:t>IBM applied Final Project</a:t>
            </a:r>
          </a:p>
          <a:p>
            <a:r>
              <a:rPr lang="en-US" sz="2500"/>
              <a:t>By </a:t>
            </a:r>
          </a:p>
          <a:p>
            <a:r>
              <a:rPr lang="en-US" sz="2500"/>
              <a:t>William Ho</a:t>
            </a:r>
          </a:p>
        </p:txBody>
      </p:sp>
    </p:spTree>
    <p:extLst>
      <p:ext uri="{BB962C8B-B14F-4D97-AF65-F5344CB8AC3E}">
        <p14:creationId xmlns:p14="http://schemas.microsoft.com/office/powerpoint/2010/main" val="36830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5D3E5B-7C29-C24F-90C2-69B665922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Introduction</a:t>
            </a:r>
          </a:p>
        </p:txBody>
      </p:sp>
      <p:pic>
        <p:nvPicPr>
          <p:cNvPr id="8" name="Content Placeholder 7" descr="A city with tall buildings and mountains in the background&#10;&#10;Description automatically generated with medium confidence">
            <a:extLst>
              <a:ext uri="{FF2B5EF4-FFF2-40B4-BE49-F238E27FC236}">
                <a16:creationId xmlns:a16="http://schemas.microsoft.com/office/drawing/2014/main" id="{2BF34AA1-C1F2-3F4C-A7A4-083CFC2D73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21743" r="3" b="3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D1F88D-0AF0-A64D-852F-BB5712740A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46848" y="2516777"/>
            <a:ext cx="3803904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/>
              <a:t>Los Angeles is the second largest city in the United States of America</a:t>
            </a:r>
          </a:p>
          <a:p>
            <a:r>
              <a:rPr lang="en-US" sz="2200"/>
              <a:t>It is the best place for people to immigrate to</a:t>
            </a:r>
          </a:p>
          <a:p>
            <a:r>
              <a:rPr lang="en-US" sz="2200"/>
              <a:t>It known for Hollywood and also sunny weather</a:t>
            </a:r>
          </a:p>
        </p:txBody>
      </p:sp>
    </p:spTree>
    <p:extLst>
      <p:ext uri="{BB962C8B-B14F-4D97-AF65-F5344CB8AC3E}">
        <p14:creationId xmlns:p14="http://schemas.microsoft.com/office/powerpoint/2010/main" val="938850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>
            <a:extLst>
              <a:ext uri="{FF2B5EF4-FFF2-40B4-BE49-F238E27FC236}">
                <a16:creationId xmlns:a16="http://schemas.microsoft.com/office/drawing/2014/main" id="{4B6ECB93-D7FF-4F09-A8ED-D4588EE7C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7375A4-B523-1443-848C-5D09BE074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Business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76B99-9C92-AC47-9422-D21316932A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248" y="2276857"/>
            <a:ext cx="5015484" cy="390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/>
              <a:t>Client Information:</a:t>
            </a:r>
          </a:p>
          <a:p>
            <a:r>
              <a:rPr lang="en-US" sz="2200"/>
              <a:t>New immigrant from China</a:t>
            </a:r>
          </a:p>
          <a:p>
            <a:r>
              <a:rPr lang="en-US" sz="2200"/>
              <a:t>Middle class income group</a:t>
            </a:r>
          </a:p>
          <a:p>
            <a:r>
              <a:rPr lang="en-US" sz="2200"/>
              <a:t>Chinese Restaurant owner in China</a:t>
            </a:r>
          </a:p>
          <a:p>
            <a:r>
              <a:rPr lang="en-US" sz="2200"/>
              <a:t>Under budget to own house in US</a:t>
            </a:r>
          </a:p>
          <a:p>
            <a:endParaRPr lang="en-US" sz="2200"/>
          </a:p>
        </p:txBody>
      </p:sp>
      <p:pic>
        <p:nvPicPr>
          <p:cNvPr id="6" name="Content Placeholder 5" descr="A picture containing lamp&#10;&#10;Description automatically generated">
            <a:extLst>
              <a:ext uri="{FF2B5EF4-FFF2-40B4-BE49-F238E27FC236}">
                <a16:creationId xmlns:a16="http://schemas.microsoft.com/office/drawing/2014/main" id="{8ED2EE9E-7DE0-A641-99E6-5C15F5AA5F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993" r="11809" b="-3"/>
          <a:stretch/>
        </p:blipFill>
        <p:spPr>
          <a:xfrm>
            <a:off x="6335270" y="2276857"/>
            <a:ext cx="5015484" cy="39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201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DCCCF4-635F-F548-B166-B8C7A21E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Information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F6726-B7EB-A546-8BE4-466D29C479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/>
              <a:t>FourSquare API</a:t>
            </a:r>
          </a:p>
          <a:p>
            <a:r>
              <a:rPr lang="en-US" sz="2200"/>
              <a:t>Los Angeles neighborhood with ZIP Code and Coordinates</a:t>
            </a:r>
          </a:p>
          <a:p>
            <a:r>
              <a:rPr lang="en-US" sz="2200"/>
              <a:t>A set of data from Zillow that consists of every ZIP code in US with its average housing code</a:t>
            </a:r>
          </a:p>
          <a:p>
            <a:pPr marL="0"/>
            <a:endParaRPr lang="en-US" sz="2200"/>
          </a:p>
          <a:p>
            <a:endParaRPr lang="en-US" sz="2200"/>
          </a:p>
        </p:txBody>
      </p:sp>
      <p:pic>
        <p:nvPicPr>
          <p:cNvPr id="6" name="Content Placeholder 5" descr="Icon&#10;&#10;Description automatically generated">
            <a:extLst>
              <a:ext uri="{FF2B5EF4-FFF2-40B4-BE49-F238E27FC236}">
                <a16:creationId xmlns:a16="http://schemas.microsoft.com/office/drawing/2014/main" id="{90304539-EF63-2645-B8C0-35B9EEA367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186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B2463-C21A-4D43-99A8-F830EF353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3BCB0-57EC-E84E-B89A-7B72D6B42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The Scikit learn package is used to perform KMean cluster calculation</a:t>
            </a:r>
          </a:p>
          <a:p>
            <a:r>
              <a:rPr lang="en-US" sz="2000"/>
              <a:t>Folium package also used to visualize the map in the Jupyter notebook</a:t>
            </a:r>
          </a:p>
          <a:p>
            <a:r>
              <a:rPr lang="en-US" sz="2000"/>
              <a:t>Pandas is used to visualize the dataset</a:t>
            </a:r>
          </a:p>
          <a:p>
            <a:r>
              <a:rPr lang="en-US" sz="2000"/>
              <a:t>Numpy is used to perform array computation</a:t>
            </a: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picture containing chart&#10;&#10;Description automatically generated">
            <a:extLst>
              <a:ext uri="{FF2B5EF4-FFF2-40B4-BE49-F238E27FC236}">
                <a16:creationId xmlns:a16="http://schemas.microsoft.com/office/drawing/2014/main" id="{39A3B1DE-331B-BE45-93C8-C63E269BA7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05862" y="1847302"/>
            <a:ext cx="6019331" cy="316014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75814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1595A09-E336-4D1B-9B3A-06A2287A5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CE3032-93A8-2B4F-940D-A543A5E54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777739"/>
            <a:ext cx="3418990" cy="14121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800" dirty="0"/>
              <a:t>Sample Map of LA cluster</a:t>
            </a:r>
          </a:p>
        </p:txBody>
      </p:sp>
      <p:pic>
        <p:nvPicPr>
          <p:cNvPr id="4" name="Content Placeholder 3" descr="Map&#10;&#10;Description automatically generated">
            <a:extLst>
              <a:ext uri="{FF2B5EF4-FFF2-40B4-BE49-F238E27FC236}">
                <a16:creationId xmlns:a16="http://schemas.microsoft.com/office/drawing/2014/main" id="{B6566928-0494-CD45-A08F-DC746730DE80}"/>
              </a:ext>
            </a:extLst>
          </p:cNvPr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3" b="6395"/>
          <a:stretch/>
        </p:blipFill>
        <p:spPr>
          <a:xfrm>
            <a:off x="20" y="10"/>
            <a:ext cx="12191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</p:spPr>
      </p:pic>
      <p:sp>
        <p:nvSpPr>
          <p:cNvPr id="22" name="sketch line">
            <a:extLst>
              <a:ext uri="{FF2B5EF4-FFF2-40B4-BE49-F238E27FC236}">
                <a16:creationId xmlns:a16="http://schemas.microsoft.com/office/drawing/2014/main" id="{3540989C-C7B8-473B-BF87-6F2DA6A9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61305" y="5468206"/>
            <a:ext cx="1371600" cy="18288"/>
          </a:xfrm>
          <a:custGeom>
            <a:avLst/>
            <a:gdLst>
              <a:gd name="connsiteX0" fmla="*/ 0 w 1371600"/>
              <a:gd name="connsiteY0" fmla="*/ 0 h 18288"/>
              <a:gd name="connsiteX1" fmla="*/ 685800 w 1371600"/>
              <a:gd name="connsiteY1" fmla="*/ 0 h 18288"/>
              <a:gd name="connsiteX2" fmla="*/ 1371600 w 1371600"/>
              <a:gd name="connsiteY2" fmla="*/ 0 h 18288"/>
              <a:gd name="connsiteX3" fmla="*/ 1371600 w 1371600"/>
              <a:gd name="connsiteY3" fmla="*/ 18288 h 18288"/>
              <a:gd name="connsiteX4" fmla="*/ 713232 w 1371600"/>
              <a:gd name="connsiteY4" fmla="*/ 18288 h 18288"/>
              <a:gd name="connsiteX5" fmla="*/ 0 w 1371600"/>
              <a:gd name="connsiteY5" fmla="*/ 18288 h 18288"/>
              <a:gd name="connsiteX6" fmla="*/ 0 w 1371600"/>
              <a:gd name="connsiteY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18288" fill="none" extrusionOk="0">
                <a:moveTo>
                  <a:pt x="0" y="0"/>
                </a:moveTo>
                <a:cubicBezTo>
                  <a:pt x="247303" y="31625"/>
                  <a:pt x="422310" y="-25629"/>
                  <a:pt x="685800" y="0"/>
                </a:cubicBezTo>
                <a:cubicBezTo>
                  <a:pt x="949290" y="25629"/>
                  <a:pt x="1192357" y="6696"/>
                  <a:pt x="1371600" y="0"/>
                </a:cubicBezTo>
                <a:cubicBezTo>
                  <a:pt x="1371355" y="6649"/>
                  <a:pt x="1371915" y="11310"/>
                  <a:pt x="1371600" y="18288"/>
                </a:cubicBezTo>
                <a:cubicBezTo>
                  <a:pt x="1107995" y="26464"/>
                  <a:pt x="1033361" y="32942"/>
                  <a:pt x="713232" y="18288"/>
                </a:cubicBezTo>
                <a:cubicBezTo>
                  <a:pt x="393103" y="3634"/>
                  <a:pt x="289343" y="43221"/>
                  <a:pt x="0" y="18288"/>
                </a:cubicBezTo>
                <a:cubicBezTo>
                  <a:pt x="-459" y="11562"/>
                  <a:pt x="-31" y="5093"/>
                  <a:pt x="0" y="0"/>
                </a:cubicBezTo>
                <a:close/>
              </a:path>
              <a:path w="1371600" h="18288" stroke="0" extrusionOk="0">
                <a:moveTo>
                  <a:pt x="0" y="0"/>
                </a:moveTo>
                <a:cubicBezTo>
                  <a:pt x="170249" y="-24099"/>
                  <a:pt x="504634" y="14338"/>
                  <a:pt x="644652" y="0"/>
                </a:cubicBezTo>
                <a:cubicBezTo>
                  <a:pt x="784670" y="-14338"/>
                  <a:pt x="1087773" y="8679"/>
                  <a:pt x="1371600" y="0"/>
                </a:cubicBezTo>
                <a:cubicBezTo>
                  <a:pt x="1372456" y="3662"/>
                  <a:pt x="1371030" y="13946"/>
                  <a:pt x="1371600" y="18288"/>
                </a:cubicBezTo>
                <a:cubicBezTo>
                  <a:pt x="1176823" y="-1409"/>
                  <a:pt x="900830" y="9989"/>
                  <a:pt x="713232" y="18288"/>
                </a:cubicBezTo>
                <a:cubicBezTo>
                  <a:pt x="525634" y="26587"/>
                  <a:pt x="282837" y="5724"/>
                  <a:pt x="0" y="18288"/>
                </a:cubicBezTo>
                <a:cubicBezTo>
                  <a:pt x="367" y="13143"/>
                  <a:pt x="-823" y="58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6156976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AFC5FDF-D1AA-4BAF-A1A4-04681F708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4" y="4777739"/>
            <a:ext cx="6897626" cy="139922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/>
              <a:t>This is the map for los </a:t>
            </a:r>
            <a:r>
              <a:rPr lang="en-US" sz="2200" dirty="0" err="1"/>
              <a:t>angeles</a:t>
            </a:r>
            <a:r>
              <a:rPr lang="en-US" sz="2200" dirty="0"/>
              <a:t> with the marker with different cluster labeled</a:t>
            </a:r>
          </a:p>
        </p:txBody>
      </p:sp>
    </p:spTree>
    <p:extLst>
      <p:ext uri="{BB962C8B-B14F-4D97-AF65-F5344CB8AC3E}">
        <p14:creationId xmlns:p14="http://schemas.microsoft.com/office/powerpoint/2010/main" val="550395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6E082A-1A69-8642-A7D4-A2799F410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Cluster by Average Housing Price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EC2D4C45-F22B-C940-BB97-A591D33435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792762"/>
            <a:ext cx="6780700" cy="527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432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E312DB-ED80-EA43-8291-83996A456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Conclusion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F51F0-8A8D-814D-A3A9-006D41775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/>
              <a:t>The most recommeded cluster will be cluster 1 and 2</a:t>
            </a:r>
          </a:p>
          <a:p>
            <a:r>
              <a:rPr lang="en-US" sz="2200"/>
              <a:t>The housing price for cluster 2 is higher than cluster 1. However, the neighborhood is cluster 1 is more convenience and consists of more immigrant</a:t>
            </a:r>
          </a:p>
          <a:p>
            <a:r>
              <a:rPr lang="en-US" sz="2200"/>
              <a:t>For housing 1, it is a less happening cluster. However, its housing price is lower and the less competitive for client to start the business </a:t>
            </a:r>
          </a:p>
        </p:txBody>
      </p:sp>
    </p:spTree>
    <p:extLst>
      <p:ext uri="{BB962C8B-B14F-4D97-AF65-F5344CB8AC3E}">
        <p14:creationId xmlns:p14="http://schemas.microsoft.com/office/powerpoint/2010/main" val="701243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226</Words>
  <Application>Microsoft Macintosh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Capstone Project</vt:lpstr>
      <vt:lpstr>Introduction</vt:lpstr>
      <vt:lpstr>Business Information</vt:lpstr>
      <vt:lpstr>Data Information</vt:lpstr>
      <vt:lpstr>Methodology</vt:lpstr>
      <vt:lpstr>Sample Map of LA cluster</vt:lpstr>
      <vt:lpstr>The Cluster by Average Housing Price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William Ho</dc:creator>
  <cp:lastModifiedBy>William Ho</cp:lastModifiedBy>
  <cp:revision>3</cp:revision>
  <dcterms:created xsi:type="dcterms:W3CDTF">2021-07-31T18:57:42Z</dcterms:created>
  <dcterms:modified xsi:type="dcterms:W3CDTF">2021-07-31T19:19:06Z</dcterms:modified>
</cp:coreProperties>
</file>