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40" autoAdjust="0"/>
    <p:restoredTop sz="94660"/>
  </p:normalViewPr>
  <p:slideViewPr>
    <p:cSldViewPr snapToGrid="0">
      <p:cViewPr varScale="1">
        <p:scale>
          <a:sx n="83" d="100"/>
          <a:sy n="83"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3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01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043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96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28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42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29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706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118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39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99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5B19F76-33F3-4DB4-91A0-510A8FE2A916}"/>
              </a:ext>
            </a:extLst>
          </p:cNvPr>
          <p:cNvSpPr>
            <a:spLocks noGrp="1"/>
          </p:cNvSpPr>
          <p:nvPr>
            <p:ph type="ctrTitle"/>
          </p:nvPr>
        </p:nvSpPr>
        <p:spPr>
          <a:xfrm>
            <a:off x="8141110" y="639098"/>
            <a:ext cx="3401961" cy="3494790"/>
          </a:xfrm>
        </p:spPr>
        <p:txBody>
          <a:bodyPr vert="horz" lIns="91440" tIns="45720" rIns="91440" bIns="45720" rtlCol="0">
            <a:normAutofit/>
          </a:bodyPr>
          <a:lstStyle/>
          <a:p>
            <a:r>
              <a:rPr lang="en-US" altLang="zh-TW" sz="5400" dirty="0"/>
              <a:t>Advanced</a:t>
            </a:r>
            <a:r>
              <a:rPr lang="zh-TW" altLang="en-US" sz="5400" dirty="0"/>
              <a:t> </a:t>
            </a:r>
            <a:r>
              <a:rPr lang="en-US" altLang="zh-TW" sz="5400" dirty="0"/>
              <a:t>JavaScript</a:t>
            </a:r>
            <a:r>
              <a:rPr lang="zh-TW" altLang="en-US" sz="5400" dirty="0"/>
              <a:t> </a:t>
            </a:r>
            <a:r>
              <a:rPr lang="en-US" altLang="zh-TW" sz="5400" dirty="0"/>
              <a:t>III</a:t>
            </a:r>
            <a:endParaRPr lang="zh-TW" altLang="en-US" sz="5400" dirty="0"/>
          </a:p>
        </p:txBody>
      </p:sp>
      <p:sp>
        <p:nvSpPr>
          <p:cNvPr id="3" name="副標題 2">
            <a:extLst>
              <a:ext uri="{FF2B5EF4-FFF2-40B4-BE49-F238E27FC236}">
                <a16:creationId xmlns:a16="http://schemas.microsoft.com/office/drawing/2014/main" id="{35262B4D-3674-44E6-AC6B-FAEDB090D61E}"/>
              </a:ext>
            </a:extLst>
          </p:cNvPr>
          <p:cNvSpPr>
            <a:spLocks noGrp="1"/>
          </p:cNvSpPr>
          <p:nvPr>
            <p:ph type="subTitle" idx="1"/>
          </p:nvPr>
        </p:nvSpPr>
        <p:spPr>
          <a:xfrm>
            <a:off x="8141110" y="4455621"/>
            <a:ext cx="3417990" cy="1238616"/>
          </a:xfrm>
        </p:spPr>
        <p:txBody>
          <a:bodyPr vert="horz" lIns="91440" tIns="45720" rIns="91440" bIns="45720" rtlCol="0">
            <a:normAutofit/>
          </a:bodyPr>
          <a:lstStyle/>
          <a:p>
            <a:r>
              <a:rPr lang="en-US" altLang="zh-TW" sz="2000" dirty="0">
                <a:solidFill>
                  <a:schemeClr val="tx1">
                    <a:lumMod val="85000"/>
                    <a:lumOff val="15000"/>
                  </a:schemeClr>
                </a:solidFill>
              </a:rPr>
              <a:t>Chapter</a:t>
            </a:r>
            <a:r>
              <a:rPr lang="zh-TW" altLang="en-US" sz="2000" dirty="0">
                <a:solidFill>
                  <a:schemeClr val="tx1">
                    <a:lumMod val="85000"/>
                    <a:lumOff val="15000"/>
                  </a:schemeClr>
                </a:solidFill>
              </a:rPr>
              <a:t> </a:t>
            </a:r>
            <a:r>
              <a:rPr lang="en-US" altLang="zh-TW" sz="2000" dirty="0">
                <a:solidFill>
                  <a:schemeClr val="tx1">
                    <a:lumMod val="85000"/>
                    <a:lumOff val="15000"/>
                  </a:schemeClr>
                </a:solidFill>
              </a:rPr>
              <a:t>10</a:t>
            </a:r>
          </a:p>
        </p:txBody>
      </p:sp>
      <p:pic>
        <p:nvPicPr>
          <p:cNvPr id="5" name="Graphic 4">
            <a:extLst>
              <a:ext uri="{FF2B5EF4-FFF2-40B4-BE49-F238E27FC236}">
                <a16:creationId xmlns:a16="http://schemas.microsoft.com/office/drawing/2014/main" id="{179A046F-C96B-E530-7A1A-DEA79B6C9A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83" name="Straight Connector 82">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02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E8A8E2-7D53-C833-FECA-F43233C9C592}"/>
              </a:ext>
            </a:extLst>
          </p:cNvPr>
          <p:cNvSpPr>
            <a:spLocks noGrp="1"/>
          </p:cNvSpPr>
          <p:nvPr>
            <p:ph type="title"/>
          </p:nvPr>
        </p:nvSpPr>
        <p:spPr/>
        <p:txBody>
          <a:bodyPr/>
          <a:lstStyle/>
          <a:p>
            <a:r>
              <a:rPr lang="zh-TW" altLang="en-US" dirty="0"/>
              <a:t>錯誤處理</a:t>
            </a:r>
          </a:p>
        </p:txBody>
      </p:sp>
      <p:sp>
        <p:nvSpPr>
          <p:cNvPr id="3" name="內容版面配置區 2">
            <a:extLst>
              <a:ext uri="{FF2B5EF4-FFF2-40B4-BE49-F238E27FC236}">
                <a16:creationId xmlns:a16="http://schemas.microsoft.com/office/drawing/2014/main" id="{AE374F14-5FD7-A9F0-D6F2-B0EDC32F5092}"/>
              </a:ext>
            </a:extLst>
          </p:cNvPr>
          <p:cNvSpPr>
            <a:spLocks noGrp="1"/>
          </p:cNvSpPr>
          <p:nvPr>
            <p:ph idx="1"/>
          </p:nvPr>
        </p:nvSpPr>
        <p:spPr>
          <a:xfrm>
            <a:off x="1097280" y="2108201"/>
            <a:ext cx="10058400" cy="4200235"/>
          </a:xfrm>
        </p:spPr>
        <p:txBody>
          <a:bodyPr>
            <a:normAutofit fontScale="92500" lnSpcReduction="10000"/>
          </a:bodyPr>
          <a:lstStyle/>
          <a:p>
            <a:pPr marL="457200" indent="-457200">
              <a:buFont typeface="+mj-lt"/>
              <a:buAutoNum type="arabicPeriod"/>
            </a:pPr>
            <a:r>
              <a:rPr lang="en-US" altLang="zh-TW" dirty="0" err="1"/>
              <a:t>tryStatements</a:t>
            </a:r>
            <a:r>
              <a:rPr lang="zh-TW" altLang="en-US" dirty="0"/>
              <a:t> </a:t>
            </a:r>
            <a:r>
              <a:rPr lang="en-US" altLang="zh-TW" dirty="0"/>
              <a:t>–</a:t>
            </a:r>
            <a:r>
              <a:rPr lang="zh-TW" altLang="en-US" dirty="0"/>
              <a:t> </a:t>
            </a:r>
            <a:r>
              <a:rPr lang="zh-TW" altLang="en-US" b="0" i="0" dirty="0">
                <a:solidFill>
                  <a:srgbClr val="252525"/>
                </a:solidFill>
                <a:effectLst/>
                <a:latin typeface="Roboto" panose="02000000000000000000" pitchFamily="2" charset="0"/>
              </a:rPr>
              <a:t>要執行的語句。</a:t>
            </a:r>
            <a:endParaRPr lang="en-US" altLang="zh-TW" b="0" i="0" dirty="0">
              <a:solidFill>
                <a:srgbClr val="252525"/>
              </a:solidFill>
              <a:effectLst/>
              <a:latin typeface="Roboto" panose="02000000000000000000" pitchFamily="2" charset="0"/>
            </a:endParaRPr>
          </a:p>
          <a:p>
            <a:pPr marL="457200" indent="-457200">
              <a:buFont typeface="+mj-lt"/>
              <a:buAutoNum type="arabicPeriod"/>
            </a:pPr>
            <a:r>
              <a:rPr lang="en-US" altLang="zh-TW" dirty="0" err="1"/>
              <a:t>catchStatements</a:t>
            </a:r>
            <a:r>
              <a:rPr lang="zh-TW" altLang="en-US" dirty="0"/>
              <a:t> </a:t>
            </a:r>
            <a:r>
              <a:rPr lang="en-US" altLang="zh-TW" dirty="0"/>
              <a:t>–</a:t>
            </a:r>
            <a:r>
              <a:rPr lang="zh-TW" altLang="en-US" dirty="0"/>
              <a:t>如果在 </a:t>
            </a:r>
            <a:r>
              <a:rPr lang="en-US" altLang="zh-TW" dirty="0"/>
              <a:t>try </a:t>
            </a:r>
            <a:r>
              <a:rPr lang="zh-TW" altLang="en-US" dirty="0"/>
              <a:t>中引發異常，則執行的語句。</a:t>
            </a:r>
            <a:endParaRPr lang="en-US" altLang="zh-TW" dirty="0"/>
          </a:p>
          <a:p>
            <a:pPr marL="457200" indent="-457200">
              <a:buFont typeface="+mj-lt"/>
              <a:buAutoNum type="arabicPeriod"/>
            </a:pPr>
            <a:r>
              <a:rPr lang="en-US" altLang="zh-TW" dirty="0" err="1"/>
              <a:t>exceptionVar</a:t>
            </a:r>
            <a:r>
              <a:rPr lang="zh-TW" altLang="en-US" dirty="0"/>
              <a:t> </a:t>
            </a:r>
            <a:r>
              <a:rPr lang="en-US" altLang="zh-TW" dirty="0"/>
              <a:t>(optional) –</a:t>
            </a:r>
            <a:r>
              <a:rPr lang="zh-TW" altLang="en-US" dirty="0"/>
              <a:t> 一個變數，用於保存 </a:t>
            </a:r>
            <a:r>
              <a:rPr lang="en-US" altLang="zh-TW" dirty="0"/>
              <a:t>catch </a:t>
            </a:r>
            <a:r>
              <a:rPr lang="zh-TW" altLang="en-US" dirty="0"/>
              <a:t>當中已捕獲的錯誤。</a:t>
            </a:r>
            <a:endParaRPr lang="en-US" altLang="zh-TW" dirty="0"/>
          </a:p>
          <a:p>
            <a:pPr marL="457200" indent="-457200">
              <a:buFont typeface="+mj-lt"/>
              <a:buAutoNum type="arabicPeriod"/>
            </a:pPr>
            <a:r>
              <a:rPr lang="en-US" altLang="zh-TW" dirty="0" err="1"/>
              <a:t>finallyStatements</a:t>
            </a:r>
            <a:r>
              <a:rPr lang="zh-TW" altLang="en-US" dirty="0"/>
              <a:t> </a:t>
            </a:r>
            <a:r>
              <a:rPr lang="en-US" altLang="zh-TW" dirty="0"/>
              <a:t>–</a:t>
            </a:r>
            <a:r>
              <a:rPr lang="zh-TW" altLang="en-US" dirty="0"/>
              <a:t> 在完成 </a:t>
            </a:r>
            <a:r>
              <a:rPr lang="en-US" altLang="zh-TW" dirty="0"/>
              <a:t>try...catch...</a:t>
            </a:r>
            <a:r>
              <a:rPr lang="zh-TW" altLang="en-US" dirty="0"/>
              <a:t>語句時，一定會執行的語句。無論是否發生異常，</a:t>
            </a:r>
            <a:r>
              <a:rPr lang="en-US" altLang="zh-TW" dirty="0"/>
              <a:t> </a:t>
            </a:r>
            <a:r>
              <a:rPr lang="en-US" altLang="zh-TW" dirty="0" err="1"/>
              <a:t>finallyStatements</a:t>
            </a:r>
            <a:r>
              <a:rPr lang="zh-TW" altLang="en-US" dirty="0"/>
              <a:t>都會執行。</a:t>
            </a:r>
            <a:endParaRPr lang="en-US" altLang="zh-TW" dirty="0"/>
          </a:p>
          <a:p>
            <a:pPr marL="0" indent="0">
              <a:buNone/>
            </a:pPr>
            <a:r>
              <a:rPr lang="zh-TW" altLang="en-US" dirty="0"/>
              <a:t>可使用的語法為</a:t>
            </a:r>
            <a:r>
              <a:rPr lang="en-US" altLang="zh-TW" dirty="0"/>
              <a:t>:</a:t>
            </a:r>
          </a:p>
          <a:p>
            <a:pPr>
              <a:buFont typeface="Wingdings" panose="05000000000000000000" pitchFamily="2" charset="2"/>
              <a:buChar char="n"/>
            </a:pPr>
            <a:r>
              <a:rPr lang="zh-TW" altLang="en-US" dirty="0"/>
              <a:t> </a:t>
            </a:r>
            <a:r>
              <a:rPr lang="en-US" altLang="zh-TW" dirty="0"/>
              <a:t>try...catch…</a:t>
            </a:r>
          </a:p>
          <a:p>
            <a:pPr>
              <a:buFont typeface="Wingdings" panose="05000000000000000000" pitchFamily="2" charset="2"/>
              <a:buChar char="n"/>
            </a:pPr>
            <a:r>
              <a:rPr lang="zh-TW" altLang="en-US" dirty="0"/>
              <a:t> </a:t>
            </a:r>
            <a:r>
              <a:rPr lang="en-US" altLang="zh-TW" dirty="0"/>
              <a:t>try...finally…</a:t>
            </a:r>
          </a:p>
          <a:p>
            <a:pPr>
              <a:buFont typeface="Wingdings" panose="05000000000000000000" pitchFamily="2" charset="2"/>
              <a:buChar char="n"/>
            </a:pPr>
            <a:r>
              <a:rPr lang="zh-TW" altLang="en-US"/>
              <a:t> </a:t>
            </a:r>
            <a:r>
              <a:rPr lang="en-US" altLang="zh-TW"/>
              <a:t>try</a:t>
            </a:r>
            <a:r>
              <a:rPr lang="en-US" altLang="zh-TW" dirty="0"/>
              <a:t>...catch...finally…</a:t>
            </a:r>
          </a:p>
          <a:p>
            <a:pPr marL="0" indent="0">
              <a:buNone/>
            </a:pPr>
            <a:endParaRPr lang="en-US" altLang="zh-TW" dirty="0"/>
          </a:p>
        </p:txBody>
      </p:sp>
    </p:spTree>
    <p:extLst>
      <p:ext uri="{BB962C8B-B14F-4D97-AF65-F5344CB8AC3E}">
        <p14:creationId xmlns:p14="http://schemas.microsoft.com/office/powerpoint/2010/main" val="660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74A0-19D0-515D-F348-C962415AE577}"/>
              </a:ext>
            </a:extLst>
          </p:cNvPr>
          <p:cNvSpPr>
            <a:spLocks noGrp="1"/>
          </p:cNvSpPr>
          <p:nvPr>
            <p:ph type="title"/>
          </p:nvPr>
        </p:nvSpPr>
        <p:spPr/>
        <p:txBody>
          <a:bodyPr/>
          <a:lstStyle/>
          <a:p>
            <a:r>
              <a:rPr lang="en-US" altLang="zh-TW" dirty="0"/>
              <a:t>Ternary</a:t>
            </a:r>
            <a:r>
              <a:rPr lang="zh-TW" altLang="en-US" dirty="0"/>
              <a:t> </a:t>
            </a:r>
            <a:r>
              <a:rPr lang="en-US" altLang="zh-TW" dirty="0"/>
              <a:t>Operator</a:t>
            </a:r>
            <a:endParaRPr lang="en-TW" dirty="0"/>
          </a:p>
        </p:txBody>
      </p:sp>
      <p:sp>
        <p:nvSpPr>
          <p:cNvPr id="3" name="Content Placeholder 2">
            <a:extLst>
              <a:ext uri="{FF2B5EF4-FFF2-40B4-BE49-F238E27FC236}">
                <a16:creationId xmlns:a16="http://schemas.microsoft.com/office/drawing/2014/main" id="{D5031660-48D6-0D8D-949E-7A0339BA62B0}"/>
              </a:ext>
            </a:extLst>
          </p:cNvPr>
          <p:cNvSpPr>
            <a:spLocks noGrp="1"/>
          </p:cNvSpPr>
          <p:nvPr>
            <p:ph idx="1"/>
          </p:nvPr>
        </p:nvSpPr>
        <p:spPr/>
        <p:txBody>
          <a:bodyPr/>
          <a:lstStyle/>
          <a:p>
            <a:r>
              <a:rPr lang="en-US" altLang="zh-TW" dirty="0"/>
              <a:t>Ternary</a:t>
            </a:r>
            <a:r>
              <a:rPr lang="zh-TW" altLang="en-US" dirty="0"/>
              <a:t> </a:t>
            </a:r>
            <a:r>
              <a:rPr lang="en-US" altLang="zh-TW" dirty="0"/>
              <a:t>Operator</a:t>
            </a:r>
            <a:r>
              <a:rPr lang="ja-JP" altLang="en-US"/>
              <a:t>是 </a:t>
            </a:r>
            <a:r>
              <a:rPr lang="en-US" dirty="0"/>
              <a:t>JavaScript </a:t>
            </a:r>
            <a:r>
              <a:rPr lang="ja-JP" altLang="en-US"/>
              <a:t>唯一用到三個運算元的運算子。在一個條件後面會跟著一個問號 </a:t>
            </a:r>
            <a:r>
              <a:rPr lang="en-US" altLang="ja-JP" dirty="0"/>
              <a:t>(?)</a:t>
            </a:r>
            <a:r>
              <a:rPr lang="ja-JP" altLang="en-US"/>
              <a:t>，如果條件是 </a:t>
            </a:r>
            <a:r>
              <a:rPr lang="en-US" dirty="0"/>
              <a:t>truthy，</a:t>
            </a:r>
            <a:r>
              <a:rPr lang="ja-JP" altLang="en-US"/>
              <a:t>在冒號</a:t>
            </a:r>
            <a:r>
              <a:rPr lang="en-US" altLang="ja-JP" dirty="0"/>
              <a:t>(:)</a:t>
            </a:r>
            <a:r>
              <a:rPr lang="ja-JP" altLang="en-US"/>
              <a:t>前的表達式會被執行，如果條件是 </a:t>
            </a:r>
            <a:r>
              <a:rPr lang="en-US" dirty="0" err="1"/>
              <a:t>falsy</a:t>
            </a:r>
            <a:r>
              <a:rPr lang="en-US" dirty="0"/>
              <a:t>，</a:t>
            </a:r>
            <a:r>
              <a:rPr lang="ja-JP" altLang="en-US"/>
              <a:t>在冒號後面的表達式會被執行，這個運算子常常被用來當作 </a:t>
            </a:r>
            <a:r>
              <a:rPr lang="en-US" dirty="0"/>
              <a:t>if </a:t>
            </a:r>
            <a:r>
              <a:rPr lang="ja-JP" altLang="en-US"/>
              <a:t>的簡潔寫法。</a:t>
            </a:r>
            <a:r>
              <a:rPr lang="en-US" altLang="zh-TW" dirty="0"/>
              <a:t> Ternary</a:t>
            </a:r>
            <a:r>
              <a:rPr lang="zh-TW" altLang="en-US" dirty="0"/>
              <a:t> </a:t>
            </a:r>
            <a:r>
              <a:rPr lang="en-US" altLang="zh-TW" dirty="0"/>
              <a:t>Operator</a:t>
            </a:r>
            <a:r>
              <a:rPr lang="zh-TW" altLang="en-US" dirty="0"/>
              <a:t>的語法為：</a:t>
            </a:r>
            <a:endParaRPr lang="en-US" altLang="zh-TW" dirty="0"/>
          </a:p>
          <a:p>
            <a:r>
              <a:rPr lang="en-US" altLang="zh-TW" i="1" dirty="0"/>
              <a:t>condition</a:t>
            </a:r>
            <a:r>
              <a:rPr lang="zh-TW" altLang="en-US" i="1" dirty="0"/>
              <a:t> </a:t>
            </a:r>
            <a:r>
              <a:rPr lang="en-US" altLang="zh-TW" i="1" dirty="0"/>
              <a:t>?</a:t>
            </a:r>
            <a:r>
              <a:rPr lang="zh-TW" altLang="en-US" i="1" dirty="0"/>
              <a:t> </a:t>
            </a:r>
            <a:r>
              <a:rPr lang="en-US" altLang="zh-TW" i="1" dirty="0" err="1"/>
              <a:t>expressionIfTrue</a:t>
            </a:r>
            <a:r>
              <a:rPr lang="zh-TW" altLang="en-US" i="1" dirty="0"/>
              <a:t> </a:t>
            </a:r>
            <a:r>
              <a:rPr lang="en-US" altLang="zh-TW" i="1" dirty="0"/>
              <a:t>:</a:t>
            </a:r>
            <a:r>
              <a:rPr lang="zh-TW" altLang="en-US" i="1" dirty="0"/>
              <a:t> </a:t>
            </a:r>
            <a:r>
              <a:rPr lang="en-US" altLang="zh-TW" i="1" dirty="0" err="1"/>
              <a:t>expressionIfFalse</a:t>
            </a:r>
            <a:endParaRPr lang="en-US" altLang="zh-TW" i="1" dirty="0"/>
          </a:p>
          <a:p>
            <a:endParaRPr lang="en-US" altLang="ja-JP" dirty="0"/>
          </a:p>
        </p:txBody>
      </p:sp>
    </p:spTree>
    <p:extLst>
      <p:ext uri="{BB962C8B-B14F-4D97-AF65-F5344CB8AC3E}">
        <p14:creationId xmlns:p14="http://schemas.microsoft.com/office/powerpoint/2010/main" val="426041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49B7-153F-104B-6D62-74E4C101E29F}"/>
              </a:ext>
            </a:extLst>
          </p:cNvPr>
          <p:cNvSpPr>
            <a:spLocks noGrp="1"/>
          </p:cNvSpPr>
          <p:nvPr>
            <p:ph type="title"/>
          </p:nvPr>
        </p:nvSpPr>
        <p:spPr/>
        <p:txBody>
          <a:bodyPr/>
          <a:lstStyle/>
          <a:p>
            <a:r>
              <a:rPr lang="en-US" dirty="0"/>
              <a:t>Default </a:t>
            </a:r>
            <a:r>
              <a:rPr lang="en-US" altLang="zh-TW" dirty="0"/>
              <a:t>P</a:t>
            </a:r>
            <a:r>
              <a:rPr lang="en-US" dirty="0"/>
              <a:t>arameters</a:t>
            </a:r>
            <a:endParaRPr lang="en-TW" dirty="0"/>
          </a:p>
        </p:txBody>
      </p:sp>
      <p:sp>
        <p:nvSpPr>
          <p:cNvPr id="3" name="Content Placeholder 2">
            <a:extLst>
              <a:ext uri="{FF2B5EF4-FFF2-40B4-BE49-F238E27FC236}">
                <a16:creationId xmlns:a16="http://schemas.microsoft.com/office/drawing/2014/main" id="{F0C41E83-7D28-535A-023D-95396B0DB439}"/>
              </a:ext>
            </a:extLst>
          </p:cNvPr>
          <p:cNvSpPr>
            <a:spLocks noGrp="1"/>
          </p:cNvSpPr>
          <p:nvPr>
            <p:ph idx="1"/>
          </p:nvPr>
        </p:nvSpPr>
        <p:spPr/>
        <p:txBody>
          <a:bodyPr/>
          <a:lstStyle/>
          <a:p>
            <a:r>
              <a:rPr lang="zh-TW" altLang="en-US" dirty="0"/>
              <a:t>當調用了</a:t>
            </a:r>
            <a:r>
              <a:rPr lang="en-US" altLang="zh-TW" dirty="0"/>
              <a:t>function</a:t>
            </a:r>
            <a:r>
              <a:rPr lang="zh-TW" altLang="en-US" dirty="0"/>
              <a:t>但沒有給定足夠數量的</a:t>
            </a:r>
            <a:r>
              <a:rPr lang="en-US" altLang="zh-TW" dirty="0"/>
              <a:t>arguments</a:t>
            </a:r>
            <a:r>
              <a:rPr lang="zh-TW" altLang="en-US" dirty="0"/>
              <a:t>時，</a:t>
            </a:r>
            <a:r>
              <a:rPr lang="en-US" altLang="zh-TW" dirty="0"/>
              <a:t>parameter</a:t>
            </a:r>
            <a:r>
              <a:rPr lang="zh-TW" altLang="en-US" dirty="0"/>
              <a:t>會被設定成</a:t>
            </a:r>
            <a:r>
              <a:rPr lang="en-US" altLang="zh-TW" dirty="0"/>
              <a:t>undefined</a:t>
            </a:r>
            <a:r>
              <a:rPr lang="zh-TW" altLang="en-US" dirty="0"/>
              <a:t>。 </a:t>
            </a:r>
            <a:r>
              <a:rPr lang="en-TW" dirty="0"/>
              <a:t>在</a:t>
            </a:r>
            <a:r>
              <a:rPr lang="en-US" altLang="zh-TW" dirty="0"/>
              <a:t>function</a:t>
            </a:r>
            <a:r>
              <a:rPr lang="zh-TW" altLang="en-US" dirty="0"/>
              <a:t>設定 </a:t>
            </a:r>
            <a:r>
              <a:rPr lang="en-US" dirty="0"/>
              <a:t>Default </a:t>
            </a:r>
            <a:r>
              <a:rPr lang="en-US" altLang="zh-TW" dirty="0"/>
              <a:t>P</a:t>
            </a:r>
            <a:r>
              <a:rPr lang="en-US" dirty="0"/>
              <a:t>arameters</a:t>
            </a:r>
            <a:r>
              <a:rPr lang="zh-TW" altLang="en-US" dirty="0"/>
              <a:t> </a:t>
            </a:r>
            <a:r>
              <a:rPr lang="en-US" dirty="0" err="1"/>
              <a:t>可以讓</a:t>
            </a:r>
            <a:r>
              <a:rPr lang="zh-TW" altLang="en-US" dirty="0"/>
              <a:t> </a:t>
            </a:r>
            <a:r>
              <a:rPr lang="en-US" altLang="zh-TW" dirty="0"/>
              <a:t>functions</a:t>
            </a:r>
            <a:r>
              <a:rPr lang="zh-TW" altLang="en-US" dirty="0"/>
              <a:t> 有預設的初始化值。</a:t>
            </a:r>
            <a:endParaRPr lang="en-US" altLang="zh-TW" dirty="0"/>
          </a:p>
        </p:txBody>
      </p:sp>
    </p:spTree>
    <p:extLst>
      <p:ext uri="{BB962C8B-B14F-4D97-AF65-F5344CB8AC3E}">
        <p14:creationId xmlns:p14="http://schemas.microsoft.com/office/powerpoint/2010/main" val="281153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742F-525A-50CE-393C-0F981F2128C4}"/>
              </a:ext>
            </a:extLst>
          </p:cNvPr>
          <p:cNvSpPr>
            <a:spLocks noGrp="1"/>
          </p:cNvSpPr>
          <p:nvPr>
            <p:ph type="title"/>
          </p:nvPr>
        </p:nvSpPr>
        <p:spPr/>
        <p:txBody>
          <a:bodyPr/>
          <a:lstStyle/>
          <a:p>
            <a:r>
              <a:rPr lang="en-US" altLang="zh-TW" dirty="0"/>
              <a:t>Strong</a:t>
            </a:r>
            <a:r>
              <a:rPr lang="zh-TW" altLang="en-US" dirty="0"/>
              <a:t> </a:t>
            </a:r>
            <a:r>
              <a:rPr lang="en-US" altLang="zh-TW" dirty="0"/>
              <a:t>Typing</a:t>
            </a:r>
            <a:r>
              <a:rPr lang="zh-TW" altLang="en-US" dirty="0"/>
              <a:t> </a:t>
            </a:r>
            <a:r>
              <a:rPr lang="en-US" altLang="zh-TW" dirty="0"/>
              <a:t>and</a:t>
            </a:r>
            <a:r>
              <a:rPr lang="zh-TW" altLang="en-US" dirty="0"/>
              <a:t> </a:t>
            </a:r>
            <a:r>
              <a:rPr lang="en-US" altLang="zh-TW" dirty="0"/>
              <a:t>Weak</a:t>
            </a:r>
            <a:r>
              <a:rPr lang="zh-TW" altLang="en-US" dirty="0"/>
              <a:t> </a:t>
            </a:r>
            <a:r>
              <a:rPr lang="en-US" altLang="zh-TW" dirty="0"/>
              <a:t>Typing</a:t>
            </a:r>
            <a:endParaRPr lang="en-TW" dirty="0"/>
          </a:p>
        </p:txBody>
      </p:sp>
      <p:sp>
        <p:nvSpPr>
          <p:cNvPr id="3" name="Content Placeholder 2">
            <a:extLst>
              <a:ext uri="{FF2B5EF4-FFF2-40B4-BE49-F238E27FC236}">
                <a16:creationId xmlns:a16="http://schemas.microsoft.com/office/drawing/2014/main" id="{0064ADBF-7C15-A8DE-F1BF-A9244952938E}"/>
              </a:ext>
            </a:extLst>
          </p:cNvPr>
          <p:cNvSpPr>
            <a:spLocks noGrp="1"/>
          </p:cNvSpPr>
          <p:nvPr>
            <p:ph idx="1"/>
          </p:nvPr>
        </p:nvSpPr>
        <p:spPr/>
        <p:txBody>
          <a:bodyPr/>
          <a:lstStyle/>
          <a:p>
            <a:r>
              <a:rPr lang="ja-JP" altLang="en-US"/>
              <a:t>強弱型別（</a:t>
            </a:r>
            <a:r>
              <a:rPr lang="en-US" dirty="0"/>
              <a:t>Strong and weak typing）</a:t>
            </a:r>
            <a:r>
              <a:rPr lang="ja-JP" altLang="en-US"/>
              <a:t>表示在電腦科學以及程式設計中，經常把程式語言的型別系統分為</a:t>
            </a:r>
            <a:r>
              <a:rPr lang="zh-TW" altLang="en-US" dirty="0"/>
              <a:t> </a:t>
            </a:r>
            <a:r>
              <a:rPr lang="en-US" dirty="0"/>
              <a:t>strongly typed</a:t>
            </a:r>
            <a:r>
              <a:rPr lang="zh-TW" altLang="en-US" dirty="0"/>
              <a:t> </a:t>
            </a:r>
            <a:r>
              <a:rPr lang="ja-JP" altLang="en-US"/>
              <a:t>和</a:t>
            </a:r>
            <a:r>
              <a:rPr lang="en-US" dirty="0"/>
              <a:t>weakly typed </a:t>
            </a:r>
            <a:r>
              <a:rPr lang="ja-JP" altLang="en-US"/>
              <a:t>兩種。這兩個術語並沒有非常明確的定義，但主要用以描述程式語言對於混入不同資料型別的值進行運算時的處理方式。</a:t>
            </a:r>
            <a:endParaRPr lang="en-US" altLang="ja-JP" dirty="0"/>
          </a:p>
          <a:p>
            <a:r>
              <a:rPr lang="en-US" dirty="0" err="1"/>
              <a:t>大致上來說</a:t>
            </a:r>
            <a:r>
              <a:rPr lang="en-US" dirty="0"/>
              <a:t>，</a:t>
            </a:r>
            <a:r>
              <a:rPr lang="ja-JP" altLang="en-US"/>
              <a:t> </a:t>
            </a:r>
            <a:r>
              <a:rPr lang="en-US" dirty="0"/>
              <a:t>Strong</a:t>
            </a:r>
            <a:r>
              <a:rPr lang="zh-TW" altLang="en-US" dirty="0"/>
              <a:t> </a:t>
            </a:r>
            <a:r>
              <a:rPr lang="en-US" altLang="zh-TW" dirty="0"/>
              <a:t>typing</a:t>
            </a:r>
            <a:r>
              <a:rPr lang="ja-JP" altLang="en-US"/>
              <a:t>意味著值的資料類型在有需要時，是必須要被強制改成正確的類別。</a:t>
            </a:r>
            <a:r>
              <a:rPr lang="en-US" altLang="ja-JP" dirty="0"/>
              <a:t>JavaScript </a:t>
            </a:r>
            <a:r>
              <a:rPr lang="ja-JP" altLang="en-US"/>
              <a:t>被認為是個</a:t>
            </a:r>
            <a:r>
              <a:rPr lang="zh-TW" altLang="en-US" dirty="0"/>
              <a:t> </a:t>
            </a:r>
            <a:r>
              <a:rPr lang="en-US" altLang="ja-JP" dirty="0"/>
              <a:t>“weakly typed” or “untyped” </a:t>
            </a:r>
            <a:r>
              <a:rPr lang="ja-JP" altLang="en-US"/>
              <a:t>的程式語言。</a:t>
            </a:r>
            <a:endParaRPr lang="en-TW" dirty="0"/>
          </a:p>
        </p:txBody>
      </p:sp>
    </p:spTree>
    <p:extLst>
      <p:ext uri="{BB962C8B-B14F-4D97-AF65-F5344CB8AC3E}">
        <p14:creationId xmlns:p14="http://schemas.microsoft.com/office/powerpoint/2010/main" val="227747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81EA-CF91-CC96-21E7-0089BD693EA4}"/>
              </a:ext>
            </a:extLst>
          </p:cNvPr>
          <p:cNvSpPr>
            <a:spLocks noGrp="1"/>
          </p:cNvSpPr>
          <p:nvPr>
            <p:ph type="title"/>
          </p:nvPr>
        </p:nvSpPr>
        <p:spPr/>
        <p:txBody>
          <a:bodyPr/>
          <a:lstStyle/>
          <a:p>
            <a:r>
              <a:rPr lang="en-US" altLang="zh-TW" dirty="0"/>
              <a:t>Dynamic</a:t>
            </a:r>
            <a:r>
              <a:rPr lang="zh-TW" altLang="en-US" dirty="0"/>
              <a:t> </a:t>
            </a:r>
            <a:r>
              <a:rPr lang="en-US" altLang="zh-TW" dirty="0"/>
              <a:t>Typed</a:t>
            </a:r>
            <a:r>
              <a:rPr lang="zh-TW" altLang="en-US" dirty="0"/>
              <a:t> </a:t>
            </a:r>
            <a:r>
              <a:rPr lang="en-US" altLang="zh-TW" dirty="0"/>
              <a:t>and</a:t>
            </a:r>
            <a:r>
              <a:rPr lang="zh-TW" altLang="en-US" dirty="0"/>
              <a:t> </a:t>
            </a:r>
            <a:r>
              <a:rPr lang="en-US" altLang="zh-TW" dirty="0"/>
              <a:t>Static</a:t>
            </a:r>
            <a:r>
              <a:rPr lang="zh-TW" altLang="en-US" dirty="0"/>
              <a:t> </a:t>
            </a:r>
            <a:r>
              <a:rPr lang="en-US" altLang="zh-TW" dirty="0"/>
              <a:t>Typed</a:t>
            </a:r>
            <a:endParaRPr lang="en-TW" dirty="0"/>
          </a:p>
        </p:txBody>
      </p:sp>
      <p:sp>
        <p:nvSpPr>
          <p:cNvPr id="3" name="Content Placeholder 2">
            <a:extLst>
              <a:ext uri="{FF2B5EF4-FFF2-40B4-BE49-F238E27FC236}">
                <a16:creationId xmlns:a16="http://schemas.microsoft.com/office/drawing/2014/main" id="{77B2E06C-95F5-0510-B948-F8CDCFA40260}"/>
              </a:ext>
            </a:extLst>
          </p:cNvPr>
          <p:cNvSpPr>
            <a:spLocks noGrp="1"/>
          </p:cNvSpPr>
          <p:nvPr>
            <p:ph idx="1"/>
          </p:nvPr>
        </p:nvSpPr>
        <p:spPr>
          <a:xfrm>
            <a:off x="1097280" y="2108201"/>
            <a:ext cx="10058400" cy="4242903"/>
          </a:xfrm>
        </p:spPr>
        <p:txBody>
          <a:bodyPr>
            <a:normAutofit lnSpcReduction="10000"/>
          </a:bodyPr>
          <a:lstStyle/>
          <a:p>
            <a:r>
              <a:rPr lang="en-US" altLang="zh-TW" sz="2600" dirty="0"/>
              <a:t>Static</a:t>
            </a:r>
            <a:r>
              <a:rPr lang="zh-TW" altLang="en-US" sz="2600" dirty="0"/>
              <a:t> </a:t>
            </a:r>
            <a:r>
              <a:rPr lang="en-US" altLang="zh-TW" sz="2600" dirty="0"/>
              <a:t>Typed</a:t>
            </a:r>
            <a:r>
              <a:rPr lang="zh-TW" altLang="en-US" sz="2600" dirty="0"/>
              <a:t>語言通常是指，編譯器</a:t>
            </a:r>
            <a:r>
              <a:rPr lang="en-US" altLang="zh-TW" sz="2600" dirty="0"/>
              <a:t>(compiler)</a:t>
            </a:r>
            <a:r>
              <a:rPr lang="zh-TW" altLang="en-US" sz="2600" dirty="0"/>
              <a:t>會在編譯時檢查資料類型，而</a:t>
            </a:r>
            <a:r>
              <a:rPr lang="en-US" altLang="zh-TW" sz="2600" dirty="0"/>
              <a:t>dynamic</a:t>
            </a:r>
            <a:r>
              <a:rPr lang="zh-TW" altLang="en-US" sz="2600" dirty="0"/>
              <a:t> </a:t>
            </a:r>
            <a:r>
              <a:rPr lang="en-US" altLang="zh-TW" sz="2600" dirty="0"/>
              <a:t>typed</a:t>
            </a:r>
            <a:r>
              <a:rPr lang="zh-TW" altLang="en-US" sz="2600" dirty="0"/>
              <a:t>語言是指運行時才會檢查。例如，在</a:t>
            </a:r>
            <a:r>
              <a:rPr lang="en-US" altLang="zh-TW" sz="2600" dirty="0"/>
              <a:t>Java</a:t>
            </a:r>
            <a:r>
              <a:rPr lang="zh-TW" altLang="en-US" sz="2600" dirty="0"/>
              <a:t>中，宣告變數時，若賦值與變數類型不同，則無法編譯。在修復問題之前，我們無法運行程式碼。 主要優點是編譯器可以完成各種檢查，因此在很早的階段就發現了很多瑣碎的錯誤。</a:t>
            </a:r>
            <a:endParaRPr lang="en-US" altLang="zh-TW" sz="2600" dirty="0"/>
          </a:p>
          <a:p>
            <a:r>
              <a:rPr lang="en-US" altLang="zh-TW" sz="2600" dirty="0"/>
              <a:t>Static</a:t>
            </a:r>
            <a:r>
              <a:rPr lang="zh-TW" altLang="en-US" sz="2600" dirty="0"/>
              <a:t> </a:t>
            </a:r>
            <a:r>
              <a:rPr lang="en-US" altLang="zh-TW" sz="2600" dirty="0"/>
              <a:t>Typed</a:t>
            </a:r>
            <a:r>
              <a:rPr lang="zh-TW" altLang="en-US" sz="2600" dirty="0"/>
              <a:t>語言</a:t>
            </a:r>
            <a:r>
              <a:rPr lang="ja-JP" altLang="en-US" sz="2600"/>
              <a:t>通常執行得更快，因為當編譯器知道正在使用的確切數據類型時，它可以生成優化的機器代碼（</a:t>
            </a:r>
            <a:r>
              <a:rPr lang="en-US" altLang="zh-TW" sz="2600" dirty="0"/>
              <a:t>machine</a:t>
            </a:r>
            <a:r>
              <a:rPr lang="zh-TW" altLang="en-US" sz="2600" dirty="0"/>
              <a:t> </a:t>
            </a:r>
            <a:r>
              <a:rPr lang="en-US" altLang="zh-TW" sz="2600" dirty="0"/>
              <a:t>code</a:t>
            </a:r>
            <a:r>
              <a:rPr lang="ja-JP" altLang="en-US" sz="2600"/>
              <a:t>）來運行程式。也因為程式碼的運行不需要一邊運行程式碼，一邊做類型檢查，所以</a:t>
            </a:r>
            <a:r>
              <a:rPr lang="en-US" altLang="zh-TW" sz="2600" dirty="0"/>
              <a:t>Static</a:t>
            </a:r>
            <a:r>
              <a:rPr lang="zh-TW" altLang="en-US" sz="2600" dirty="0"/>
              <a:t> </a:t>
            </a:r>
            <a:r>
              <a:rPr lang="en-US" altLang="zh-TW" sz="2600" dirty="0"/>
              <a:t>Typed</a:t>
            </a:r>
            <a:r>
              <a:rPr lang="zh-TW" altLang="en-US" sz="2600" dirty="0"/>
              <a:t>語言</a:t>
            </a:r>
            <a:r>
              <a:rPr lang="ja-JP" altLang="en-US" sz="2600"/>
              <a:t>使用更少的記憶體。 </a:t>
            </a:r>
            <a:endParaRPr lang="en-US" altLang="ja-JP" sz="2600" dirty="0"/>
          </a:p>
          <a:p>
            <a:r>
              <a:rPr lang="en-US" altLang="ja-JP" sz="2600" dirty="0"/>
              <a:t>JavaScript </a:t>
            </a:r>
            <a:r>
              <a:rPr lang="ja-JP" altLang="en-US" sz="2600"/>
              <a:t>是個</a:t>
            </a:r>
            <a:r>
              <a:rPr lang="zh-TW" altLang="en-US" sz="2600" dirty="0"/>
              <a:t> </a:t>
            </a:r>
            <a:r>
              <a:rPr lang="en-US" altLang="zh-TW" sz="2600" dirty="0"/>
              <a:t>dynamic</a:t>
            </a:r>
            <a:r>
              <a:rPr lang="zh-TW" altLang="en-US" sz="2600" dirty="0"/>
              <a:t> </a:t>
            </a:r>
            <a:r>
              <a:rPr lang="en-US" altLang="zh-TW" sz="2600" dirty="0"/>
              <a:t>typed</a:t>
            </a:r>
            <a:r>
              <a:rPr lang="zh-TW" altLang="en-US" sz="2600" dirty="0"/>
              <a:t>語言。</a:t>
            </a:r>
            <a:endParaRPr lang="en-US" altLang="zh-TW" sz="2600" dirty="0"/>
          </a:p>
          <a:p>
            <a:endParaRPr lang="en-US" altLang="zh-TW" dirty="0"/>
          </a:p>
          <a:p>
            <a:endParaRPr lang="en-US" altLang="zh-TW" dirty="0"/>
          </a:p>
        </p:txBody>
      </p:sp>
    </p:spTree>
    <p:extLst>
      <p:ext uri="{BB962C8B-B14F-4D97-AF65-F5344CB8AC3E}">
        <p14:creationId xmlns:p14="http://schemas.microsoft.com/office/powerpoint/2010/main" val="227645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FC09-C59F-88A6-C484-FDABB1D0CE0F}"/>
              </a:ext>
            </a:extLst>
          </p:cNvPr>
          <p:cNvSpPr>
            <a:spLocks noGrp="1"/>
          </p:cNvSpPr>
          <p:nvPr>
            <p:ph type="title"/>
          </p:nvPr>
        </p:nvSpPr>
        <p:spPr/>
        <p:txBody>
          <a:bodyPr/>
          <a:lstStyle/>
          <a:p>
            <a:r>
              <a:rPr lang="en-US" dirty="0"/>
              <a:t>IIFE</a:t>
            </a:r>
            <a:endParaRPr lang="en-TW" dirty="0"/>
          </a:p>
        </p:txBody>
      </p:sp>
      <p:sp>
        <p:nvSpPr>
          <p:cNvPr id="3" name="Content Placeholder 2">
            <a:extLst>
              <a:ext uri="{FF2B5EF4-FFF2-40B4-BE49-F238E27FC236}">
                <a16:creationId xmlns:a16="http://schemas.microsoft.com/office/drawing/2014/main" id="{98C0422C-7D3D-21EB-B156-EA50C8A4BC80}"/>
              </a:ext>
            </a:extLst>
          </p:cNvPr>
          <p:cNvSpPr>
            <a:spLocks noGrp="1"/>
          </p:cNvSpPr>
          <p:nvPr>
            <p:ph idx="1"/>
          </p:nvPr>
        </p:nvSpPr>
        <p:spPr/>
        <p:txBody>
          <a:bodyPr/>
          <a:lstStyle/>
          <a:p>
            <a:r>
              <a:rPr lang="en-US" dirty="0"/>
              <a:t>IIFE（</a:t>
            </a:r>
            <a:r>
              <a:rPr lang="en-US" altLang="ja-JP" dirty="0"/>
              <a:t> Immediately Invoked Function Expression </a:t>
            </a:r>
            <a:r>
              <a:rPr lang="ja-JP" altLang="en-US" dirty="0"/>
              <a:t>）是一個 </a:t>
            </a:r>
            <a:r>
              <a:rPr lang="en-US" dirty="0"/>
              <a:t>JavaScript </a:t>
            </a:r>
            <a:r>
              <a:rPr lang="ja-JP" altLang="en-US" dirty="0"/>
              <a:t>函數，它在定義後立即運行。</a:t>
            </a:r>
            <a:r>
              <a:rPr lang="en-US" dirty="0"/>
              <a:t> </a:t>
            </a:r>
            <a:r>
              <a:rPr lang="en-US" dirty="0" err="1"/>
              <a:t>IIFE的語法為</a:t>
            </a:r>
            <a:r>
              <a:rPr lang="en-US" dirty="0"/>
              <a:t>：</a:t>
            </a:r>
          </a:p>
          <a:p>
            <a:r>
              <a:rPr lang="en-US" i="1" dirty="0"/>
              <a:t>(function () { </a:t>
            </a:r>
          </a:p>
          <a:p>
            <a:r>
              <a:rPr lang="zh-TW" altLang="en-US" i="1" dirty="0"/>
              <a:t>  </a:t>
            </a:r>
            <a:r>
              <a:rPr lang="en-US" i="1" dirty="0"/>
              <a:t>// … </a:t>
            </a:r>
          </a:p>
          <a:p>
            <a:r>
              <a:rPr lang="en-US" i="1" dirty="0"/>
              <a:t>})(); </a:t>
            </a:r>
          </a:p>
          <a:p>
            <a:r>
              <a:rPr lang="zh-TW" altLang="en-US" dirty="0"/>
              <a:t>當我們在想要避免污染</a:t>
            </a:r>
            <a:r>
              <a:rPr lang="en-US" altLang="zh-TW" dirty="0"/>
              <a:t>global</a:t>
            </a:r>
            <a:r>
              <a:rPr lang="zh-TW" altLang="en-US" dirty="0"/>
              <a:t> </a:t>
            </a:r>
            <a:r>
              <a:rPr lang="en-US" altLang="zh-TW" dirty="0"/>
              <a:t>naming</a:t>
            </a:r>
            <a:r>
              <a:rPr lang="zh-TW" altLang="en-US" dirty="0"/>
              <a:t> </a:t>
            </a:r>
            <a:r>
              <a:rPr lang="en-US" altLang="zh-TW" dirty="0"/>
              <a:t>space</a:t>
            </a:r>
            <a:r>
              <a:rPr lang="zh-TW" altLang="en-US" dirty="0"/>
              <a:t>，或是想要立即執行某個匿名</a:t>
            </a:r>
            <a:r>
              <a:rPr lang="en-US" altLang="zh-TW" dirty="0"/>
              <a:t>function</a:t>
            </a:r>
            <a:r>
              <a:rPr lang="zh-TW" altLang="en-US" dirty="0"/>
              <a:t>時</a:t>
            </a:r>
            <a:r>
              <a:rPr lang="en-US" altLang="zh-TW" dirty="0"/>
              <a:t>(</a:t>
            </a:r>
            <a:r>
              <a:rPr lang="zh-TW" altLang="en-US" dirty="0"/>
              <a:t>例如在伺服器的程式碼內部</a:t>
            </a:r>
            <a:r>
              <a:rPr lang="en-US" altLang="zh-TW" dirty="0"/>
              <a:t>)</a:t>
            </a:r>
            <a:r>
              <a:rPr lang="zh-TW" altLang="en-US" dirty="0"/>
              <a:t>，就可以使用</a:t>
            </a:r>
            <a:r>
              <a:rPr lang="en-US" altLang="zh-TW" dirty="0"/>
              <a:t>IIFE</a:t>
            </a:r>
            <a:r>
              <a:rPr lang="zh-TW" altLang="en-US" dirty="0"/>
              <a:t>。</a:t>
            </a:r>
            <a:endParaRPr lang="en-US" altLang="zh-TW" dirty="0"/>
          </a:p>
        </p:txBody>
      </p:sp>
    </p:spTree>
    <p:extLst>
      <p:ext uri="{BB962C8B-B14F-4D97-AF65-F5344CB8AC3E}">
        <p14:creationId xmlns:p14="http://schemas.microsoft.com/office/powerpoint/2010/main" val="220552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4F17-67DC-F87C-9160-FF72B7E55B79}"/>
              </a:ext>
            </a:extLst>
          </p:cNvPr>
          <p:cNvSpPr>
            <a:spLocks noGrp="1"/>
          </p:cNvSpPr>
          <p:nvPr>
            <p:ph type="title"/>
          </p:nvPr>
        </p:nvSpPr>
        <p:spPr/>
        <p:txBody>
          <a:bodyPr/>
          <a:lstStyle/>
          <a:p>
            <a:r>
              <a:rPr lang="en-US" dirty="0" err="1"/>
              <a:t>Destructuring</a:t>
            </a:r>
            <a:r>
              <a:rPr lang="en-US" dirty="0"/>
              <a:t> </a:t>
            </a:r>
            <a:r>
              <a:rPr lang="en-US" altLang="zh-TW" dirty="0"/>
              <a:t>A</a:t>
            </a:r>
            <a:r>
              <a:rPr lang="en-US" dirty="0"/>
              <a:t>ssignment</a:t>
            </a:r>
            <a:endParaRPr lang="en-TW" dirty="0"/>
          </a:p>
        </p:txBody>
      </p:sp>
      <p:sp>
        <p:nvSpPr>
          <p:cNvPr id="3" name="Content Placeholder 2">
            <a:extLst>
              <a:ext uri="{FF2B5EF4-FFF2-40B4-BE49-F238E27FC236}">
                <a16:creationId xmlns:a16="http://schemas.microsoft.com/office/drawing/2014/main" id="{0308FB6A-B77C-0771-48E3-34F7D06234FE}"/>
              </a:ext>
            </a:extLst>
          </p:cNvPr>
          <p:cNvSpPr>
            <a:spLocks noGrp="1"/>
          </p:cNvSpPr>
          <p:nvPr>
            <p:ph idx="1"/>
          </p:nvPr>
        </p:nvSpPr>
        <p:spPr/>
        <p:txBody>
          <a:bodyPr/>
          <a:lstStyle/>
          <a:p>
            <a:r>
              <a:rPr lang="en-US" dirty="0" err="1"/>
              <a:t>Destructuring</a:t>
            </a:r>
            <a:r>
              <a:rPr lang="en-US" dirty="0"/>
              <a:t> </a:t>
            </a:r>
            <a:r>
              <a:rPr lang="en-US" altLang="zh-TW" dirty="0"/>
              <a:t>A</a:t>
            </a:r>
            <a:r>
              <a:rPr lang="en-US" dirty="0"/>
              <a:t>ssignment</a:t>
            </a:r>
            <a:r>
              <a:rPr lang="ja-JP" altLang="en-US" dirty="0"/>
              <a:t>是一種 </a:t>
            </a:r>
            <a:r>
              <a:rPr lang="en-US" dirty="0"/>
              <a:t>JavaScript </a:t>
            </a:r>
            <a:r>
              <a:rPr lang="en-US" dirty="0" err="1"/>
              <a:t>語法</a:t>
            </a:r>
            <a:r>
              <a:rPr lang="ja-JP" altLang="en-US" dirty="0"/>
              <a:t>，它可以將</a:t>
            </a:r>
            <a:r>
              <a:rPr lang="en-US" altLang="zh-TW" dirty="0"/>
              <a:t>array</a:t>
            </a:r>
            <a:r>
              <a:rPr lang="ja-JP" altLang="en-US" dirty="0"/>
              <a:t>中的值或</a:t>
            </a:r>
            <a:r>
              <a:rPr lang="en-US" altLang="zh-TW" dirty="0"/>
              <a:t>object</a:t>
            </a:r>
            <a:r>
              <a:rPr lang="zh-TW" altLang="en-US" dirty="0"/>
              <a:t>中</a:t>
            </a:r>
            <a:r>
              <a:rPr lang="ja-JP" altLang="en-US" dirty="0"/>
              <a:t>的屬性</a:t>
            </a:r>
            <a:r>
              <a:rPr lang="en-US" altLang="zh-TW" dirty="0"/>
              <a:t>unpack</a:t>
            </a:r>
            <a:r>
              <a:rPr lang="ja-JP" altLang="en-US" dirty="0"/>
              <a:t>到不同的變量中。常見的語法為：</a:t>
            </a:r>
            <a:endParaRPr lang="en-US" altLang="ja-JP" dirty="0"/>
          </a:p>
          <a:p>
            <a:r>
              <a:rPr lang="en-US" i="1" dirty="0"/>
              <a:t>const [a, b] = array;</a:t>
            </a:r>
          </a:p>
          <a:p>
            <a:r>
              <a:rPr lang="en-US" i="1" dirty="0"/>
              <a:t>const [a, b, ...rest] = array;</a:t>
            </a:r>
          </a:p>
          <a:p>
            <a:r>
              <a:rPr lang="en-US" i="1" dirty="0"/>
              <a:t>const { a, b } = obj;</a:t>
            </a:r>
          </a:p>
          <a:p>
            <a:r>
              <a:rPr lang="en-TW" dirty="0"/>
              <a:t>在伺服器的程式碼中，常常可以看到</a:t>
            </a:r>
            <a:r>
              <a:rPr lang="en-US" dirty="0" err="1"/>
              <a:t>Destructuring</a:t>
            </a:r>
            <a:r>
              <a:rPr lang="en-US" dirty="0"/>
              <a:t> </a:t>
            </a:r>
            <a:r>
              <a:rPr lang="en-US" altLang="zh-TW" dirty="0" err="1"/>
              <a:t>A</a:t>
            </a:r>
            <a:r>
              <a:rPr lang="en-US" dirty="0" err="1"/>
              <a:t>ssignment的語法</a:t>
            </a:r>
            <a:r>
              <a:rPr lang="en-US" dirty="0"/>
              <a:t>。</a:t>
            </a:r>
            <a:endParaRPr lang="en-TW" dirty="0"/>
          </a:p>
        </p:txBody>
      </p:sp>
    </p:spTree>
    <p:extLst>
      <p:ext uri="{BB962C8B-B14F-4D97-AF65-F5344CB8AC3E}">
        <p14:creationId xmlns:p14="http://schemas.microsoft.com/office/powerpoint/2010/main" val="138177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8193-305C-14EA-7602-29E538032D54}"/>
              </a:ext>
            </a:extLst>
          </p:cNvPr>
          <p:cNvSpPr>
            <a:spLocks noGrp="1"/>
          </p:cNvSpPr>
          <p:nvPr>
            <p:ph type="title"/>
          </p:nvPr>
        </p:nvSpPr>
        <p:spPr/>
        <p:txBody>
          <a:bodyPr/>
          <a:lstStyle/>
          <a:p>
            <a:r>
              <a:rPr lang="en-US" altLang="zh-TW" dirty="0"/>
              <a:t>Switch</a:t>
            </a:r>
            <a:r>
              <a:rPr lang="zh-TW" altLang="en-US" dirty="0"/>
              <a:t> </a:t>
            </a:r>
            <a:r>
              <a:rPr lang="en-US" altLang="zh-TW" dirty="0"/>
              <a:t>Statement</a:t>
            </a:r>
            <a:endParaRPr lang="en-TW" dirty="0"/>
          </a:p>
        </p:txBody>
      </p:sp>
      <p:sp>
        <p:nvSpPr>
          <p:cNvPr id="3" name="Content Placeholder 2">
            <a:extLst>
              <a:ext uri="{FF2B5EF4-FFF2-40B4-BE49-F238E27FC236}">
                <a16:creationId xmlns:a16="http://schemas.microsoft.com/office/drawing/2014/main" id="{2FE8D390-693C-D0AC-791D-367B6FE8ACBB}"/>
              </a:ext>
            </a:extLst>
          </p:cNvPr>
          <p:cNvSpPr>
            <a:spLocks noGrp="1"/>
          </p:cNvSpPr>
          <p:nvPr>
            <p:ph idx="1"/>
          </p:nvPr>
        </p:nvSpPr>
        <p:spPr/>
        <p:txBody>
          <a:bodyPr/>
          <a:lstStyle/>
          <a:p>
            <a:r>
              <a:rPr lang="en-US" altLang="zh-TW" dirty="0"/>
              <a:t>Switch</a:t>
            </a:r>
            <a:r>
              <a:rPr lang="zh-TW" altLang="en-US" dirty="0"/>
              <a:t> </a:t>
            </a:r>
            <a:r>
              <a:rPr lang="en-US" altLang="zh-TW" dirty="0"/>
              <a:t>Statement</a:t>
            </a:r>
            <a:r>
              <a:rPr lang="zh-TW" altLang="en-US" dirty="0"/>
              <a:t>是</a:t>
            </a:r>
            <a:r>
              <a:rPr lang="en-US" altLang="zh-TW" dirty="0"/>
              <a:t>if</a:t>
            </a:r>
            <a:r>
              <a:rPr lang="zh-TW" altLang="en-US" dirty="0"/>
              <a:t> </a:t>
            </a:r>
            <a:r>
              <a:rPr lang="en-US" altLang="zh-TW" dirty="0"/>
              <a:t>statement</a:t>
            </a:r>
            <a:r>
              <a:rPr lang="zh-TW" altLang="en-US" dirty="0"/>
              <a:t>的另一種選項。兩者的功能性完全相同，但對於有非常多</a:t>
            </a:r>
            <a:r>
              <a:rPr lang="en-US" altLang="zh-TW" dirty="0"/>
              <a:t>else</a:t>
            </a:r>
            <a:r>
              <a:rPr lang="zh-TW" altLang="en-US" dirty="0"/>
              <a:t> </a:t>
            </a:r>
            <a:r>
              <a:rPr lang="en-US" altLang="zh-TW" dirty="0"/>
              <a:t>if</a:t>
            </a:r>
            <a:r>
              <a:rPr lang="zh-TW" altLang="en-US" dirty="0"/>
              <a:t> 的</a:t>
            </a:r>
            <a:r>
              <a:rPr lang="en-US" altLang="zh-TW" dirty="0"/>
              <a:t>if</a:t>
            </a:r>
            <a:r>
              <a:rPr lang="zh-TW" altLang="en-US" dirty="0"/>
              <a:t> </a:t>
            </a:r>
            <a:r>
              <a:rPr lang="en-US" altLang="zh-TW" dirty="0"/>
              <a:t>statement</a:t>
            </a:r>
            <a:r>
              <a:rPr lang="zh-TW" altLang="en-US" dirty="0"/>
              <a:t>來說，改寫成</a:t>
            </a:r>
            <a:r>
              <a:rPr lang="en-US" altLang="zh-TW" dirty="0"/>
              <a:t>Switch</a:t>
            </a:r>
            <a:r>
              <a:rPr lang="zh-TW" altLang="en-US" dirty="0"/>
              <a:t> </a:t>
            </a:r>
            <a:r>
              <a:rPr lang="en-US" altLang="zh-TW" dirty="0"/>
              <a:t>Statement</a:t>
            </a:r>
            <a:r>
              <a:rPr lang="zh-TW" altLang="en-US" dirty="0"/>
              <a:t>可增加程式碼的可閱讀性（某些人這樣認為，看個人習慣與感覺）。</a:t>
            </a:r>
            <a:endParaRPr lang="en-US" altLang="zh-TW" dirty="0"/>
          </a:p>
          <a:p>
            <a:r>
              <a:rPr lang="en-US" altLang="zh-TW" dirty="0"/>
              <a:t>Switch</a:t>
            </a:r>
            <a:r>
              <a:rPr lang="zh-TW" altLang="en-US" dirty="0"/>
              <a:t> </a:t>
            </a:r>
            <a:r>
              <a:rPr lang="en-US" altLang="zh-TW" dirty="0"/>
              <a:t>Statement</a:t>
            </a:r>
            <a:r>
              <a:rPr lang="zh-TW" altLang="en-US" dirty="0"/>
              <a:t>會先獲得一個</a:t>
            </a:r>
            <a:r>
              <a:rPr lang="en-US" altLang="zh-TW" dirty="0"/>
              <a:t>expression</a:t>
            </a:r>
            <a:r>
              <a:rPr lang="zh-TW" altLang="en-US" dirty="0"/>
              <a:t>，再將</a:t>
            </a:r>
            <a:r>
              <a:rPr lang="en-US" altLang="zh-TW" dirty="0"/>
              <a:t>expression</a:t>
            </a:r>
            <a:r>
              <a:rPr lang="zh-TW" altLang="en-US" dirty="0"/>
              <a:t>拿去跟一系列的</a:t>
            </a:r>
            <a:r>
              <a:rPr lang="en-US" altLang="zh-TW" dirty="0"/>
              <a:t>case</a:t>
            </a:r>
            <a:r>
              <a:rPr lang="zh-TW" altLang="en-US" dirty="0"/>
              <a:t>做比對。</a:t>
            </a:r>
            <a:endParaRPr lang="en-US" altLang="zh-TW" dirty="0"/>
          </a:p>
          <a:p>
            <a:r>
              <a:rPr lang="zh-TW" altLang="en-US" dirty="0"/>
              <a:t>在</a:t>
            </a:r>
            <a:r>
              <a:rPr lang="en-US" altLang="zh-TW" dirty="0"/>
              <a:t>Switch</a:t>
            </a:r>
            <a:r>
              <a:rPr lang="zh-TW" altLang="en-US" dirty="0"/>
              <a:t> </a:t>
            </a:r>
            <a:r>
              <a:rPr lang="en-US" altLang="zh-TW" dirty="0"/>
              <a:t>Statement</a:t>
            </a:r>
            <a:r>
              <a:rPr lang="zh-TW" altLang="en-US" dirty="0"/>
              <a:t>中， 如果省略 </a:t>
            </a:r>
            <a:r>
              <a:rPr lang="en-US" altLang="zh-TW" dirty="0"/>
              <a:t>break</a:t>
            </a:r>
            <a:r>
              <a:rPr lang="zh-TW" altLang="en-US" dirty="0"/>
              <a:t>，則將繼續執行下一個 </a:t>
            </a:r>
            <a:r>
              <a:rPr lang="en-US" altLang="zh-TW" dirty="0"/>
              <a:t>case </a:t>
            </a:r>
            <a:r>
              <a:rPr lang="zh-TW" altLang="en-US" dirty="0"/>
              <a:t>，甚至執行到 </a:t>
            </a:r>
            <a:r>
              <a:rPr lang="en-US" altLang="zh-TW" dirty="0"/>
              <a:t>default </a:t>
            </a:r>
            <a:r>
              <a:rPr lang="zh-TW" altLang="en-US" dirty="0"/>
              <a:t>子句，而不管該</a:t>
            </a:r>
            <a:r>
              <a:rPr lang="en-US" altLang="zh-TW" dirty="0"/>
              <a:t>case</a:t>
            </a:r>
            <a:r>
              <a:rPr lang="zh-TW" altLang="en-US" dirty="0"/>
              <a:t>的值​​是否匹配。這種情形被稱為「</a:t>
            </a:r>
            <a:r>
              <a:rPr lang="en-US" altLang="zh-TW" dirty="0"/>
              <a:t>fall-through</a:t>
            </a:r>
            <a:r>
              <a:rPr lang="zh-TW" altLang="en-US" dirty="0"/>
              <a:t>」。</a:t>
            </a:r>
            <a:endParaRPr lang="en-US" altLang="zh-TW" dirty="0"/>
          </a:p>
        </p:txBody>
      </p:sp>
    </p:spTree>
    <p:extLst>
      <p:ext uri="{BB962C8B-B14F-4D97-AF65-F5344CB8AC3E}">
        <p14:creationId xmlns:p14="http://schemas.microsoft.com/office/powerpoint/2010/main" val="146815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BA137C-E69A-ED71-3B84-7919DD328EEB}"/>
              </a:ext>
            </a:extLst>
          </p:cNvPr>
          <p:cNvSpPr>
            <a:spLocks noGrp="1"/>
          </p:cNvSpPr>
          <p:nvPr>
            <p:ph type="title"/>
          </p:nvPr>
        </p:nvSpPr>
        <p:spPr/>
        <p:txBody>
          <a:bodyPr/>
          <a:lstStyle/>
          <a:p>
            <a:r>
              <a:rPr lang="zh-TW" altLang="en-US" dirty="0"/>
              <a:t>錯誤處理</a:t>
            </a:r>
          </a:p>
        </p:txBody>
      </p:sp>
      <p:sp>
        <p:nvSpPr>
          <p:cNvPr id="3" name="內容版面配置區 2">
            <a:extLst>
              <a:ext uri="{FF2B5EF4-FFF2-40B4-BE49-F238E27FC236}">
                <a16:creationId xmlns:a16="http://schemas.microsoft.com/office/drawing/2014/main" id="{1F39E500-2E6C-E926-363B-6588AC6E9264}"/>
              </a:ext>
            </a:extLst>
          </p:cNvPr>
          <p:cNvSpPr>
            <a:spLocks noGrp="1"/>
          </p:cNvSpPr>
          <p:nvPr>
            <p:ph idx="1"/>
          </p:nvPr>
        </p:nvSpPr>
        <p:spPr>
          <a:xfrm>
            <a:off x="1097280" y="2108201"/>
            <a:ext cx="10058400" cy="4209472"/>
          </a:xfrm>
        </p:spPr>
        <p:txBody>
          <a:bodyPr>
            <a:normAutofit fontScale="92500" lnSpcReduction="10000"/>
          </a:bodyPr>
          <a:lstStyle/>
          <a:p>
            <a:r>
              <a:rPr lang="zh-TW" altLang="en-US" dirty="0"/>
              <a:t>在</a:t>
            </a:r>
            <a:r>
              <a:rPr lang="en-US" altLang="zh-TW" dirty="0"/>
              <a:t>JavaScript</a:t>
            </a:r>
            <a:r>
              <a:rPr lang="zh-TW" altLang="en-US" dirty="0"/>
              <a:t>當中，如果要執行一段可能會出錯的程式碼，則可以將程式碼放入</a:t>
            </a:r>
            <a:r>
              <a:rPr lang="en-US" altLang="zh-TW" dirty="0"/>
              <a:t>try…catch…</a:t>
            </a:r>
            <a:r>
              <a:rPr lang="zh-TW" altLang="en-US" dirty="0"/>
              <a:t>語句當中。</a:t>
            </a:r>
            <a:r>
              <a:rPr lang="en-US" altLang="zh-TW" dirty="0"/>
              <a:t>try… catch… </a:t>
            </a:r>
            <a:r>
              <a:rPr lang="zh-TW" altLang="en-US" dirty="0"/>
              <a:t>語句常在後端腳本中使用。語法為</a:t>
            </a:r>
            <a:r>
              <a:rPr lang="en-US" altLang="zh-TW" dirty="0"/>
              <a:t>:</a:t>
            </a:r>
          </a:p>
          <a:p>
            <a:r>
              <a:rPr lang="en-US" altLang="zh-TW" i="1" dirty="0"/>
              <a:t>try {</a:t>
            </a:r>
          </a:p>
          <a:p>
            <a:r>
              <a:rPr lang="en-US" altLang="zh-TW" i="1" dirty="0"/>
              <a:t>  </a:t>
            </a:r>
            <a:r>
              <a:rPr lang="en-US" altLang="zh-TW" i="1" dirty="0" err="1"/>
              <a:t>tryStatements</a:t>
            </a:r>
            <a:endParaRPr lang="en-US" altLang="zh-TW" i="1" dirty="0"/>
          </a:p>
          <a:p>
            <a:r>
              <a:rPr lang="en-US" altLang="zh-TW" i="1" dirty="0"/>
              <a:t>} catch (</a:t>
            </a:r>
            <a:r>
              <a:rPr lang="en-US" altLang="zh-TW" i="1" dirty="0" err="1"/>
              <a:t>exceptionVar</a:t>
            </a:r>
            <a:r>
              <a:rPr lang="en-US" altLang="zh-TW" i="1" dirty="0"/>
              <a:t>) {</a:t>
            </a:r>
          </a:p>
          <a:p>
            <a:r>
              <a:rPr lang="en-US" altLang="zh-TW" i="1" dirty="0"/>
              <a:t>  </a:t>
            </a:r>
            <a:r>
              <a:rPr lang="en-US" altLang="zh-TW" i="1" dirty="0" err="1"/>
              <a:t>catchStatements</a:t>
            </a:r>
            <a:endParaRPr lang="en-US" altLang="zh-TW" i="1" dirty="0"/>
          </a:p>
          <a:p>
            <a:r>
              <a:rPr lang="en-US" altLang="zh-TW" i="1" dirty="0"/>
              <a:t>} finally {</a:t>
            </a:r>
          </a:p>
          <a:p>
            <a:r>
              <a:rPr lang="en-US" altLang="zh-TW" i="1" dirty="0"/>
              <a:t>  </a:t>
            </a:r>
            <a:r>
              <a:rPr lang="en-US" altLang="zh-TW" i="1" dirty="0" err="1"/>
              <a:t>finallyStatements</a:t>
            </a:r>
            <a:endParaRPr lang="en-US" altLang="zh-TW" i="1" dirty="0"/>
          </a:p>
          <a:p>
            <a:r>
              <a:rPr lang="en-US" altLang="zh-TW" i="1" dirty="0"/>
              <a:t>}</a:t>
            </a:r>
          </a:p>
          <a:p>
            <a:endParaRPr lang="zh-TW" altLang="en-US" dirty="0"/>
          </a:p>
        </p:txBody>
      </p:sp>
    </p:spTree>
    <p:extLst>
      <p:ext uri="{BB962C8B-B14F-4D97-AF65-F5344CB8AC3E}">
        <p14:creationId xmlns:p14="http://schemas.microsoft.com/office/powerpoint/2010/main" val="240085834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自訂 6">
      <a:majorFont>
        <a:latin typeface="Times New Roman"/>
        <a:ea typeface="Taipei Sans TC Beta"/>
        <a:cs typeface=""/>
      </a:majorFont>
      <a:minorFont>
        <a:latin typeface="Times New Roman"/>
        <a:ea typeface="Taipei Sans TC Beta"/>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36305</TotalTime>
  <Words>792</Words>
  <Application>Microsoft Office PowerPoint</Application>
  <PresentationFormat>寬螢幕</PresentationFormat>
  <Paragraphs>48</Paragraphs>
  <Slides>10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Arial</vt:lpstr>
      <vt:lpstr>Calibri</vt:lpstr>
      <vt:lpstr>Roboto</vt:lpstr>
      <vt:lpstr>Times New Roman</vt:lpstr>
      <vt:lpstr>Wingdings</vt:lpstr>
      <vt:lpstr>RetrospectVTI</vt:lpstr>
      <vt:lpstr>Advanced JavaScript III</vt:lpstr>
      <vt:lpstr>Ternary Operator</vt:lpstr>
      <vt:lpstr>Default Parameters</vt:lpstr>
      <vt:lpstr>Strong Typing and Weak Typing</vt:lpstr>
      <vt:lpstr>Dynamic Typed and Static Typed</vt:lpstr>
      <vt:lpstr>IIFE</vt:lpstr>
      <vt:lpstr>Destructuring Assignment</vt:lpstr>
      <vt:lpstr>Switch Statement</vt:lpstr>
      <vt:lpstr>錯誤處理</vt:lpstr>
      <vt:lpstr>錯誤處理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Design</dc:title>
  <dc:creator>Yu-Hsien Jen</dc:creator>
  <cp:lastModifiedBy>宇賢 任</cp:lastModifiedBy>
  <cp:revision>5562</cp:revision>
  <dcterms:created xsi:type="dcterms:W3CDTF">2021-02-23T11:38:50Z</dcterms:created>
  <dcterms:modified xsi:type="dcterms:W3CDTF">2022-10-11T03:19:34Z</dcterms:modified>
</cp:coreProperties>
</file>