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3" r:id="rId3"/>
    <p:sldId id="274" r:id="rId4"/>
    <p:sldId id="278" r:id="rId5"/>
    <p:sldId id="276" r:id="rId6"/>
    <p:sldId id="279" r:id="rId7"/>
    <p:sldId id="280" r:id="rId8"/>
    <p:sldId id="281" r:id="rId9"/>
    <p:sldId id="282" r:id="rId10"/>
    <p:sldId id="285" r:id="rId11"/>
    <p:sldId id="277" r:id="rId12"/>
    <p:sldId id="283" r:id="rId13"/>
    <p:sldId id="284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#validate_by_ur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HTML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690094-3706-DB7F-6BA6-675BE1E81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4695-AEA6-D831-9FB8-05C8058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絕對路徑與相對路徑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552-5F5E-9AAC-2397-4C1F936F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絕對路徑使用</a:t>
            </a:r>
            <a:r>
              <a:rPr lang="en-US" dirty="0" err="1"/>
              <a:t>完整的</a:t>
            </a:r>
            <a:r>
              <a:rPr lang="en-US" altLang="zh-TW" dirty="0" err="1"/>
              <a:t>URL</a:t>
            </a:r>
            <a:r>
              <a:rPr lang="zh-TW" altLang="en-US" dirty="0"/>
              <a:t>當作連結對象。當我們需要連結到不在我們伺服器內的資源時，就需要使用</a:t>
            </a:r>
            <a:r>
              <a:rPr lang="en-TW" dirty="0"/>
              <a:t>絕對路徑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相對路徑可以連結到相對於目前文件的檔案。</a:t>
            </a:r>
            <a:r>
              <a:rPr lang="en-US" altLang="zh-TW" dirty="0"/>
              <a:t>”.”</a:t>
            </a:r>
            <a:r>
              <a:rPr lang="zh-TW" altLang="en-US" dirty="0"/>
              <a:t>代表目前</a:t>
            </a:r>
            <a:r>
              <a:rPr lang="en-US" altLang="zh-TW" dirty="0"/>
              <a:t>html</a:t>
            </a:r>
            <a:r>
              <a:rPr lang="zh-TW" altLang="en-US" dirty="0"/>
              <a:t>文件所在資料夾位置，</a:t>
            </a:r>
            <a:r>
              <a:rPr lang="en-US" altLang="zh-TW" dirty="0"/>
              <a:t>”..”</a:t>
            </a:r>
            <a:r>
              <a:rPr lang="zh-TW" altLang="en-US" dirty="0"/>
              <a:t> 代表上層的資料夾位置。</a:t>
            </a:r>
            <a:endParaRPr lang="en-US" altLang="zh-TW" dirty="0"/>
          </a:p>
          <a:p>
            <a:r>
              <a:rPr lang="zh-TW" altLang="en-US" dirty="0"/>
              <a:t>若使用</a:t>
            </a:r>
            <a:r>
              <a:rPr lang="en-US" altLang="zh-TW" dirty="0"/>
              <a:t>”/”</a:t>
            </a:r>
            <a:r>
              <a:rPr lang="zh-TW" altLang="en-US" dirty="0"/>
              <a:t>，則可從</a:t>
            </a:r>
            <a:r>
              <a:rPr lang="en-US" altLang="zh-TW" dirty="0"/>
              <a:t>root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向下連結。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特別注意！文件與檔案名稱不建議中間留空白鍵，不然路徑設定很容易抓不到。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65D4-15F6-ED1F-05E4-55B3442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dirty="0"/>
              <a:t>nline </a:t>
            </a:r>
            <a:r>
              <a:rPr lang="en-US" altLang="zh-TW" dirty="0"/>
              <a:t>E</a:t>
            </a:r>
            <a:r>
              <a:rPr lang="en-US" dirty="0"/>
              <a:t>lements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D1A2-3104-04AF-B6F8-297B74A9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576"/>
          </a:xfrm>
        </p:spPr>
        <p:txBody>
          <a:bodyPr>
            <a:normAutofit/>
          </a:bodyPr>
          <a:lstStyle/>
          <a:p>
            <a:r>
              <a:rPr lang="ja-JP" altLang="en-US"/>
              <a:t>在 </a:t>
            </a:r>
            <a:r>
              <a:rPr lang="en-US" dirty="0"/>
              <a:t>HTML </a:t>
            </a:r>
            <a:r>
              <a:rPr lang="ja-JP" altLang="en-US"/>
              <a:t>中有兩種重要元素類別 </a:t>
            </a:r>
            <a:r>
              <a:rPr lang="en-US" altLang="ja-JP" dirty="0"/>
              <a:t>—</a:t>
            </a:r>
            <a:r>
              <a:rPr lang="en-US" dirty="0"/>
              <a:t>block elements</a:t>
            </a:r>
            <a:r>
              <a:rPr lang="ja-JP" altLang="en-US"/>
              <a:t>和</a:t>
            </a:r>
            <a:r>
              <a:rPr lang="en-US" dirty="0"/>
              <a:t>inline elements。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 elements</a:t>
            </a:r>
            <a:r>
              <a:rPr lang="ja-JP" altLang="en-US"/>
              <a:t>在頁面中組成一個可見區塊 </a:t>
            </a:r>
            <a:r>
              <a:rPr lang="en-US" altLang="ja-JP" dirty="0"/>
              <a:t>— </a:t>
            </a:r>
            <a:r>
              <a:rPr lang="ja-JP" altLang="en-US"/>
              <a:t>它在頁面中單獨佔據一行，在它前後的內容都將以一個換行分隔。區塊級元素傾向於作為頁面上的結構化元素</a:t>
            </a:r>
            <a:r>
              <a:rPr lang="en-US" altLang="ja-JP" dirty="0"/>
              <a:t>(</a:t>
            </a:r>
            <a:r>
              <a:rPr lang="en-US" dirty="0"/>
              <a:t>structural elements)，</a:t>
            </a:r>
            <a:r>
              <a:rPr lang="ja-JP" altLang="en-US"/>
              <a:t>舉凡段落、列表、導航選單</a:t>
            </a:r>
            <a:r>
              <a:rPr lang="en-US" altLang="ja-JP" dirty="0"/>
              <a:t>(</a:t>
            </a:r>
            <a:r>
              <a:rPr lang="en-US" dirty="0"/>
              <a:t>navigation menus)、</a:t>
            </a:r>
            <a:r>
              <a:rPr lang="ja-JP" altLang="en-US"/>
              <a:t>頁尾</a:t>
            </a:r>
            <a:r>
              <a:rPr lang="en-US" altLang="ja-JP" dirty="0"/>
              <a:t>(</a:t>
            </a:r>
            <a:r>
              <a:rPr lang="en-US" dirty="0"/>
              <a:t>footers)</a:t>
            </a:r>
            <a:r>
              <a:rPr lang="ja-JP" altLang="en-US"/>
              <a:t>等等皆是。區塊級元素不會巢套在</a:t>
            </a:r>
            <a:r>
              <a:rPr lang="en-US" dirty="0"/>
              <a:t>inline elements</a:t>
            </a:r>
            <a:r>
              <a:rPr lang="ja-JP" altLang="en-US"/>
              <a:t>中，但有可能會巢套其他</a:t>
            </a:r>
            <a:r>
              <a:rPr lang="en-US" dirty="0"/>
              <a:t>block elements</a:t>
            </a:r>
            <a:r>
              <a:rPr lang="ja-JP" altLang="en-US"/>
              <a:t>中。例如：</a:t>
            </a:r>
            <a:r>
              <a:rPr lang="en-US" altLang="zh-TW" dirty="0"/>
              <a:t>&lt;div&gt;</a:t>
            </a:r>
            <a:r>
              <a:rPr lang="zh-TW" altLang="en-US" dirty="0"/>
              <a:t>標籤。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inline elements</a:t>
            </a:r>
            <a:r>
              <a:rPr lang="ja-JP" altLang="en-US"/>
              <a:t>指的是放在</a:t>
            </a:r>
            <a:r>
              <a:rPr lang="en-US" dirty="0"/>
              <a:t>block elements</a:t>
            </a:r>
            <a:r>
              <a:rPr lang="ja-JP" altLang="en-US"/>
              <a:t>之中的內容，這些元素只由文件內容的一小部分組成，而非由完整段落或群組式內容組成。一個行內元素不會在文件中產生新的一行，它們通常只會出現在一段文字中，舉例來說，</a:t>
            </a:r>
            <a:r>
              <a:rPr lang="en-US" altLang="ja-JP" dirty="0"/>
              <a:t>&lt;a&gt; </a:t>
            </a:r>
            <a:r>
              <a:rPr lang="ja-JP" altLang="en-US"/>
              <a:t>元素</a:t>
            </a:r>
            <a:r>
              <a:rPr lang="en-US" altLang="ja-JP" dirty="0"/>
              <a:t>(</a:t>
            </a:r>
            <a:r>
              <a:rPr lang="ja-JP" altLang="en-US"/>
              <a:t>超連結</a:t>
            </a:r>
            <a:r>
              <a:rPr lang="en-US" altLang="ja-JP" dirty="0"/>
              <a:t>)</a:t>
            </a:r>
            <a:r>
              <a:rPr lang="ja-JP" altLang="en-US"/>
              <a:t>就是其中一種，</a:t>
            </a:r>
            <a:r>
              <a:rPr lang="en-US" altLang="zh-TW" dirty="0"/>
              <a:t>&lt;span&gt;</a:t>
            </a:r>
            <a:r>
              <a:rPr lang="zh-TW" altLang="en-US" dirty="0"/>
              <a:t>也是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200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BDB-3919-F93A-95F3-C4268EDA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表格製作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F0D2-A02F-6FFC-E125-E043973D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要製作表格，必須使用</a:t>
            </a:r>
            <a:r>
              <a:rPr lang="en-US" altLang="zh-TW" dirty="0"/>
              <a:t>&lt;table&gt;</a:t>
            </a:r>
            <a:r>
              <a:rPr lang="en-US" dirty="0"/>
              <a:t> 、</a:t>
            </a:r>
            <a:r>
              <a:rPr lang="en-US" altLang="zh-TW" dirty="0"/>
              <a:t> &lt;tr&gt;</a:t>
            </a:r>
            <a:r>
              <a:rPr lang="zh-TW" altLang="en-US" dirty="0"/>
              <a:t> 、</a:t>
            </a:r>
            <a:r>
              <a:rPr lang="en-US" altLang="zh-TW" dirty="0"/>
              <a:t> &lt;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r>
              <a:rPr lang="zh-TW" altLang="en-US" dirty="0"/>
              <a:t>以及</a:t>
            </a:r>
            <a:r>
              <a:rPr lang="en-US" altLang="zh-TW" dirty="0"/>
              <a:t>&lt;td&gt;</a:t>
            </a:r>
            <a:r>
              <a:rPr lang="zh-TW" altLang="en-US" dirty="0"/>
              <a:t>標籤。</a:t>
            </a:r>
            <a:r>
              <a:rPr lang="en-US" altLang="zh-TW" dirty="0"/>
              <a:t>&lt;table&gt;</a:t>
            </a:r>
            <a:r>
              <a:rPr lang="en-US" dirty="0"/>
              <a:t> </a:t>
            </a:r>
            <a:r>
              <a:rPr lang="ja-JP" altLang="en-US" dirty="0"/>
              <a:t>標籤定義了整個表格，而 </a:t>
            </a:r>
            <a:r>
              <a:rPr lang="en-US" altLang="zh-TW" dirty="0"/>
              <a:t>&lt;tr&gt;</a:t>
            </a:r>
            <a:r>
              <a:rPr lang="zh-TW" altLang="en-US" dirty="0"/>
              <a:t> </a:t>
            </a:r>
            <a:r>
              <a:rPr lang="ja-JP" altLang="en-US" dirty="0"/>
              <a:t>標籤用於構建每一行。 </a:t>
            </a:r>
            <a:r>
              <a:rPr lang="en-US" altLang="zh-TW" dirty="0"/>
              <a:t>&lt;td&gt;</a:t>
            </a:r>
            <a:r>
              <a:rPr lang="ja-JP" altLang="en-US" dirty="0"/>
              <a:t>標籤定義實際數據，而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r>
              <a:rPr lang="ja-JP" altLang="en-US" dirty="0"/>
              <a:t>標籤定義 </a:t>
            </a:r>
            <a:r>
              <a:rPr lang="en-US" altLang="zh-TW" dirty="0"/>
              <a:t>HTML </a:t>
            </a:r>
            <a:r>
              <a:rPr lang="ja-JP" altLang="en-US" dirty="0"/>
              <a:t>表格中的標題單元格。</a:t>
            </a:r>
            <a:endParaRPr lang="en-US" altLang="ja-JP" dirty="0"/>
          </a:p>
          <a:p>
            <a:r>
              <a:rPr lang="ja-JP" altLang="en-US" dirty="0"/>
              <a:t>另外，</a:t>
            </a:r>
            <a:r>
              <a:rPr lang="en-US" altLang="ja-JP" dirty="0"/>
              <a:t> </a:t>
            </a:r>
            <a:r>
              <a:rPr lang="en-US" altLang="ja-JP" dirty="0" err="1"/>
              <a:t>colspan</a:t>
            </a:r>
            <a:r>
              <a:rPr lang="en-US" altLang="ja-JP" dirty="0"/>
              <a:t> </a:t>
            </a:r>
            <a:r>
              <a:rPr lang="ja-JP" altLang="en-US" dirty="0"/>
              <a:t>屬性定義表格單元格應跨越的列數。</a:t>
            </a:r>
            <a:r>
              <a:rPr lang="en-US" altLang="zh-TW" dirty="0" err="1"/>
              <a:t>rowspan</a:t>
            </a:r>
            <a:r>
              <a:rPr lang="zh-TW" altLang="en-US" dirty="0"/>
              <a:t>則定義</a:t>
            </a:r>
            <a:r>
              <a:rPr lang="ja-JP" altLang="en-US"/>
              <a:t>表格單元格應跨越的行數。</a:t>
            </a:r>
            <a:endParaRPr lang="en-US" altLang="ja-JP" dirty="0"/>
          </a:p>
          <a:p>
            <a:r>
              <a:rPr lang="en-TW" dirty="0"/>
              <a:t>下列的標籤則是選擇性使用：</a:t>
            </a:r>
            <a:r>
              <a:rPr lang="en-US" altLang="zh-TW" dirty="0"/>
              <a:t>&lt;</a:t>
            </a:r>
            <a:r>
              <a:rPr lang="en-US" altLang="zh-TW" dirty="0" err="1"/>
              <a:t>thead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tbody</a:t>
            </a:r>
            <a:r>
              <a:rPr lang="en-US" altLang="zh-TW" dirty="0"/>
              <a:t>&gt;</a:t>
            </a:r>
            <a:r>
              <a:rPr lang="zh-TW" altLang="en-US" dirty="0"/>
              <a:t>以及</a:t>
            </a:r>
            <a:r>
              <a:rPr lang="en-US" altLang="zh-TW" dirty="0"/>
              <a:t>&lt;</a:t>
            </a:r>
            <a:r>
              <a:rPr lang="en-US" altLang="zh-TW" dirty="0" err="1"/>
              <a:t>tfoot</a:t>
            </a:r>
            <a:r>
              <a:rPr lang="en-US" altLang="zh-TW" dirty="0"/>
              <a:t>&gt;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816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D4DD-322D-FC04-9B55-B6BCE1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表單製作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D7A0-1C31-28B9-23CD-37771E74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0002"/>
          </a:xfrm>
        </p:spPr>
        <p:txBody>
          <a:bodyPr>
            <a:normAutofit/>
          </a:bodyPr>
          <a:lstStyle/>
          <a:p>
            <a:r>
              <a:rPr lang="zh-TW" altLang="en-US" dirty="0"/>
              <a:t>前端的</a:t>
            </a:r>
            <a:r>
              <a:rPr lang="en-US" altLang="zh-TW" dirty="0"/>
              <a:t>HTML</a:t>
            </a:r>
            <a:r>
              <a:rPr lang="zh-TW" altLang="en-US" dirty="0"/>
              <a:t>表單內資料通常會被傳送到後端伺服器，而伺服器把收到的資料存放到資料庫後，再回傳一個回應給客戶端。</a:t>
            </a:r>
            <a:endParaRPr lang="en-US" altLang="zh-TW" dirty="0"/>
          </a:p>
          <a:p>
            <a:r>
              <a:rPr lang="en-US" altLang="zh-TW" dirty="0"/>
              <a:t>HTML &lt;form&gt;</a:t>
            </a:r>
            <a:r>
              <a:rPr lang="zh-TW" altLang="en-US" dirty="0"/>
              <a:t>標籤的</a:t>
            </a:r>
            <a:r>
              <a:rPr lang="en-US" altLang="zh-TW" dirty="0"/>
              <a:t>action</a:t>
            </a:r>
            <a:r>
              <a:rPr lang="ja-JP" altLang="en-US"/>
              <a:t>屬性定義了在 </a:t>
            </a:r>
            <a:r>
              <a:rPr lang="en-US" altLang="zh-TW" dirty="0"/>
              <a:t>HTML </a:t>
            </a:r>
            <a:r>
              <a:rPr lang="ja-JP" altLang="en-US"/>
              <a:t>文檔中提交表單時將表單數據發送到何處。</a:t>
            </a:r>
            <a:endParaRPr lang="en-US" altLang="ja-JP" dirty="0"/>
          </a:p>
          <a:p>
            <a:r>
              <a:rPr lang="en-US" altLang="zh-TW" dirty="0"/>
              <a:t>&lt;form&gt;</a:t>
            </a:r>
            <a:r>
              <a:rPr lang="zh-TW" altLang="en-US" dirty="0"/>
              <a:t>標籤的</a:t>
            </a:r>
            <a:r>
              <a:rPr lang="en-US" altLang="zh-TW" dirty="0"/>
              <a:t>method </a:t>
            </a:r>
            <a:r>
              <a:rPr lang="ja-JP" altLang="en-US"/>
              <a:t>屬性告訴瀏覽器如何將表單數據發送到服務器。 使用</a:t>
            </a:r>
            <a:r>
              <a:rPr lang="en-US" altLang="zh-TW" dirty="0"/>
              <a:t>GET</a:t>
            </a:r>
            <a:r>
              <a:rPr lang="zh-TW" altLang="en-US" dirty="0"/>
              <a:t>的話，</a:t>
            </a:r>
            <a:r>
              <a:rPr lang="en-US" altLang="zh-TW" dirty="0"/>
              <a:t> form data </a:t>
            </a:r>
            <a:r>
              <a:rPr lang="zh-TW" altLang="en-US" dirty="0"/>
              <a:t>會被附加到</a:t>
            </a:r>
            <a:r>
              <a:rPr lang="en-US" altLang="zh-TW" dirty="0"/>
              <a:t>action</a:t>
            </a:r>
            <a:r>
              <a:rPr lang="zh-TW" altLang="en-US" dirty="0"/>
              <a:t>指定的</a:t>
            </a:r>
            <a:r>
              <a:rPr lang="en-US" altLang="zh-TW" dirty="0"/>
              <a:t>URL</a:t>
            </a:r>
            <a:r>
              <a:rPr lang="zh-TW" altLang="en-US" dirty="0"/>
              <a:t>，並且用</a:t>
            </a:r>
            <a:r>
              <a:rPr lang="en-US" altLang="zh-TW" dirty="0"/>
              <a:t>?</a:t>
            </a:r>
            <a:r>
              <a:rPr lang="zh-TW" altLang="en-US" dirty="0"/>
              <a:t>分隔數據。</a:t>
            </a:r>
            <a:r>
              <a:rPr lang="en-US" altLang="zh-TW" dirty="0"/>
              <a:t>GET</a:t>
            </a:r>
            <a:r>
              <a:rPr lang="zh-TW" altLang="en-US" dirty="0"/>
              <a:t>通常用來向伺服器發送非隱密資料，或向伺服器請求資料。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則會把資料隱藏起來。</a:t>
            </a:r>
            <a:r>
              <a:rPr lang="en-US" altLang="zh-TW" dirty="0"/>
              <a:t> POST</a:t>
            </a:r>
            <a:r>
              <a:rPr lang="zh-TW" altLang="en-US" dirty="0"/>
              <a:t>通常用來向伺服器寄出隱密的資料（例如密碼），或用來向伺服器寄送需要被儲存或處理的資料。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8780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1E9F-CA4B-3053-82C6-0E183B50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表單製作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6E9C-014A-EA5C-0804-126D57AC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在</a:t>
            </a:r>
            <a:r>
              <a:rPr lang="en-US" altLang="zh-TW" dirty="0"/>
              <a:t>&lt;form&gt;</a:t>
            </a:r>
            <a:r>
              <a:rPr lang="zh-TW" altLang="en-US" dirty="0"/>
              <a:t>標籤內的所有內容，有設定</a:t>
            </a:r>
            <a:r>
              <a:rPr lang="en-US" altLang="zh-TW" dirty="0"/>
              <a:t>name</a:t>
            </a:r>
            <a:r>
              <a:rPr lang="zh-TW" altLang="en-US" dirty="0"/>
              <a:t>屬性的資料才會被送到後端伺服器。</a:t>
            </a:r>
            <a:endParaRPr lang="en-US" altLang="zh-TW" dirty="0"/>
          </a:p>
          <a:p>
            <a:r>
              <a:rPr lang="zh-TW" altLang="en-US" dirty="0"/>
              <a:t>常見的</a:t>
            </a:r>
            <a:r>
              <a:rPr lang="en-US" altLang="zh-TW" dirty="0"/>
              <a:t>&lt;input&gt;</a:t>
            </a:r>
            <a:r>
              <a:rPr lang="zh-TW" altLang="en-US" dirty="0"/>
              <a:t>標籤的</a:t>
            </a:r>
            <a:r>
              <a:rPr lang="en-US" altLang="zh-TW" dirty="0"/>
              <a:t>type</a:t>
            </a:r>
            <a:r>
              <a:rPr lang="zh-TW" altLang="en-US" dirty="0"/>
              <a:t>屬性有</a:t>
            </a:r>
            <a:r>
              <a:rPr lang="en-US" altLang="zh-TW" dirty="0"/>
              <a:t>checkbox</a:t>
            </a:r>
            <a:r>
              <a:rPr lang="zh-TW" altLang="en-US" dirty="0"/>
              <a:t>、</a:t>
            </a:r>
            <a:r>
              <a:rPr lang="en-US" altLang="zh-TW" dirty="0"/>
              <a:t>email</a:t>
            </a:r>
            <a:r>
              <a:rPr lang="zh-TW" altLang="en-US" dirty="0"/>
              <a:t>、</a:t>
            </a:r>
            <a:r>
              <a:rPr lang="en-US" altLang="zh-TW" dirty="0"/>
              <a:t>file</a:t>
            </a:r>
            <a:r>
              <a:rPr lang="zh-TW" altLang="en-US" dirty="0"/>
              <a:t>、</a:t>
            </a:r>
            <a:r>
              <a:rPr lang="en-US" altLang="zh-TW" dirty="0"/>
              <a:t>number</a:t>
            </a:r>
            <a:r>
              <a:rPr lang="zh-TW" altLang="en-US" dirty="0"/>
              <a:t>、</a:t>
            </a:r>
            <a:r>
              <a:rPr lang="en-US" altLang="zh-TW" dirty="0"/>
              <a:t>password</a:t>
            </a:r>
            <a:r>
              <a:rPr lang="zh-TW" altLang="en-US" dirty="0"/>
              <a:t>、</a:t>
            </a:r>
            <a:r>
              <a:rPr lang="en-US" altLang="zh-TW" dirty="0"/>
              <a:t>radio</a:t>
            </a:r>
            <a:r>
              <a:rPr lang="zh-TW" altLang="en-US" dirty="0"/>
              <a:t>、</a:t>
            </a:r>
            <a:r>
              <a:rPr lang="en-US" altLang="zh-TW" dirty="0"/>
              <a:t>range</a:t>
            </a:r>
            <a:r>
              <a:rPr lang="zh-TW" altLang="en-US" dirty="0"/>
              <a:t>。其他的屬性則包含</a:t>
            </a:r>
            <a:r>
              <a:rPr lang="en-US" altLang="zh-TW" dirty="0"/>
              <a:t>checked</a:t>
            </a:r>
            <a:r>
              <a:rPr lang="zh-TW" altLang="en-US" dirty="0"/>
              <a:t>、</a:t>
            </a:r>
            <a:r>
              <a:rPr lang="en-US" altLang="zh-TW" dirty="0"/>
              <a:t>max</a:t>
            </a:r>
            <a:r>
              <a:rPr lang="zh-TW" altLang="en-US" dirty="0"/>
              <a:t>、</a:t>
            </a:r>
            <a:r>
              <a:rPr lang="en-US" altLang="zh-TW" dirty="0"/>
              <a:t>min</a:t>
            </a:r>
            <a:r>
              <a:rPr lang="zh-TW" altLang="en-US" dirty="0"/>
              <a:t>、</a:t>
            </a:r>
            <a:r>
              <a:rPr lang="en-US" altLang="zh-TW" dirty="0" err="1"/>
              <a:t>maxlength</a:t>
            </a:r>
            <a:r>
              <a:rPr lang="zh-TW" altLang="en-US" dirty="0"/>
              <a:t>、</a:t>
            </a:r>
            <a:r>
              <a:rPr lang="en-US" altLang="zh-TW" dirty="0" err="1"/>
              <a:t>minlength</a:t>
            </a:r>
            <a:r>
              <a:rPr lang="zh-TW" altLang="en-US" dirty="0"/>
              <a:t>、</a:t>
            </a:r>
            <a:r>
              <a:rPr lang="en-US" altLang="zh-TW" dirty="0"/>
              <a:t>placeholder</a:t>
            </a:r>
            <a:r>
              <a:rPr lang="zh-TW" altLang="en-US" dirty="0"/>
              <a:t>、</a:t>
            </a:r>
            <a:r>
              <a:rPr lang="en-US" altLang="zh-TW" dirty="0"/>
              <a:t>required</a:t>
            </a:r>
            <a:r>
              <a:rPr lang="zh-TW" altLang="en-US" dirty="0"/>
              <a:t>、</a:t>
            </a:r>
            <a:r>
              <a:rPr lang="en-US" altLang="zh-TW" dirty="0"/>
              <a:t>value</a:t>
            </a:r>
            <a:r>
              <a:rPr lang="zh-TW" altLang="en-US" dirty="0"/>
              <a:t>等等。</a:t>
            </a:r>
            <a:endParaRPr lang="en-US" altLang="zh-TW" dirty="0"/>
          </a:p>
          <a:p>
            <a:r>
              <a:rPr lang="en-US" altLang="zh-TW" dirty="0"/>
              <a:t>&lt;button&gt;</a:t>
            </a:r>
            <a:r>
              <a:rPr lang="zh-TW" altLang="en-US" dirty="0"/>
              <a:t>標籤若放在</a:t>
            </a:r>
            <a:r>
              <a:rPr lang="en-US" altLang="zh-TW" dirty="0"/>
              <a:t>&lt;form&gt;</a:t>
            </a:r>
            <a:r>
              <a:rPr lang="zh-TW" altLang="en-US" dirty="0"/>
              <a:t>標籤內，則預設的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/>
              <a:t>submit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842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F636-941C-5D7C-22DC-3A850937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其他資訊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0C6A-F139-9B52-3BC2-59B46602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HTML </a:t>
            </a:r>
            <a:r>
              <a:rPr lang="ja-JP" altLang="en-US"/>
              <a:t>中的註釋以 </a:t>
            </a:r>
            <a:r>
              <a:rPr lang="en-US" altLang="ja-JP" dirty="0"/>
              <a:t>&lt;! --</a:t>
            </a:r>
            <a:r>
              <a:rPr lang="zh-TW" altLang="en-US" dirty="0"/>
              <a:t> </a:t>
            </a:r>
            <a:r>
              <a:rPr lang="ja-JP" altLang="en-US"/>
              <a:t>開頭並以 </a:t>
            </a:r>
            <a:r>
              <a:rPr lang="en-US" altLang="ja-JP" dirty="0"/>
              <a:t>--&gt; </a:t>
            </a:r>
            <a:r>
              <a:rPr lang="ja-JP" altLang="en-US"/>
              <a:t>結尾。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</a:t>
            </a:r>
            <a:r>
              <a:rPr lang="ja-JP" altLang="en-US"/>
              <a:t>標籤插入一個換行符。此元素主要用於想要換行但不想要開始一個新的</a:t>
            </a:r>
            <a:r>
              <a:rPr lang="en-US" altLang="zh-TW" dirty="0"/>
              <a:t>&lt;p&gt;</a:t>
            </a:r>
            <a:r>
              <a:rPr lang="zh-TW" altLang="en-US" dirty="0"/>
              <a:t>標籤的</a:t>
            </a:r>
            <a:r>
              <a:rPr lang="ja-JP" altLang="en-US"/>
              <a:t>時候，例如寫詩或寫住址，同個</a:t>
            </a:r>
            <a:r>
              <a:rPr lang="en-US" altLang="zh-TW" dirty="0"/>
              <a:t>&lt;p&gt;</a:t>
            </a:r>
            <a:r>
              <a:rPr lang="zh-TW" altLang="en-US" dirty="0"/>
              <a:t>內部會需要換行</a:t>
            </a:r>
            <a:r>
              <a:rPr lang="ja-JP" altLang="en-US"/>
              <a:t>。</a:t>
            </a:r>
            <a:r>
              <a:rPr lang="en-US" altLang="ja-JP" dirty="0"/>
              <a:t>&lt;</a:t>
            </a:r>
            <a:r>
              <a:rPr lang="en-US" altLang="ja-JP" dirty="0" err="1"/>
              <a:t>hr</a:t>
            </a:r>
            <a:r>
              <a:rPr lang="en-US" altLang="ja-JP" dirty="0"/>
              <a:t>&gt; </a:t>
            </a:r>
            <a:r>
              <a:rPr lang="ja-JP" altLang="en-US"/>
              <a:t>標籤代表段落之間的主題中斷：例如，故事中的場景變化，或章節內的主題轉移。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普通鍵盤上不存在數學運算符、箭頭、技術符號和形狀等符號。要將這些符號添加到 </a:t>
            </a:r>
            <a:r>
              <a:rPr lang="en-US" altLang="ja-JP" dirty="0"/>
              <a:t>HTML </a:t>
            </a:r>
            <a:r>
              <a:rPr lang="ja-JP" altLang="en-US"/>
              <a:t>頁面，我們可以使用 </a:t>
            </a:r>
            <a:r>
              <a:rPr lang="en-US" altLang="ja-JP" dirty="0"/>
              <a:t>HTML </a:t>
            </a:r>
            <a:r>
              <a:rPr lang="en-US" altLang="zh-TW" dirty="0"/>
              <a:t>entity</a:t>
            </a:r>
            <a:r>
              <a:rPr lang="ja-JP" altLang="en-US"/>
              <a:t>。</a:t>
            </a:r>
            <a:r>
              <a:rPr lang="en-US" altLang="ja-JP" dirty="0"/>
              <a:t> HTML </a:t>
            </a:r>
            <a:r>
              <a:rPr lang="en-US" altLang="zh-TW" dirty="0"/>
              <a:t>entity</a:t>
            </a:r>
            <a:r>
              <a:rPr lang="zh-TW" altLang="en-US" dirty="0"/>
              <a:t>使用</a:t>
            </a:r>
            <a:r>
              <a:rPr lang="ja-JP" altLang="en-US"/>
              <a:t>與號 </a:t>
            </a:r>
            <a:r>
              <a:rPr lang="en-US" altLang="ja-JP" dirty="0"/>
              <a:t>(&amp;) </a:t>
            </a:r>
            <a:r>
              <a:rPr lang="ja-JP" altLang="en-US"/>
              <a:t>開頭並以分號 </a:t>
            </a:r>
            <a:r>
              <a:rPr lang="en-US" altLang="ja-JP" dirty="0"/>
              <a:t>(;) </a:t>
            </a:r>
            <a:r>
              <a:rPr lang="ja-JP" altLang="en-US"/>
              <a:t>結尾。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index.html</a:t>
            </a:r>
            <a:r>
              <a:rPr lang="en-US" altLang="zh-TW" dirty="0"/>
              <a:t> </a:t>
            </a:r>
            <a:r>
              <a:rPr lang="ja-JP" altLang="en-US"/>
              <a:t>是伺服器在目錄中查找的默認文件。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557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F1FD-9EF3-1D7E-5758-644E826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其他資訊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C48-5DA4-6A60-5711-6BC76127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self-closing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ja-JP" altLang="en-US"/>
              <a:t>和所有其他標籤之間的重要區別是自閉合標籤代表</a:t>
            </a:r>
            <a:r>
              <a:rPr lang="en-US" altLang="zh-TW" dirty="0"/>
              <a:t>void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ja-JP" altLang="en-US"/>
              <a:t>。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ja-JP" altLang="en-US"/>
              <a:t>和 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ja-JP" altLang="en-US"/>
              <a:t>等 </a:t>
            </a:r>
            <a:r>
              <a:rPr lang="en-US" dirty="0"/>
              <a:t>void </a:t>
            </a:r>
            <a:r>
              <a:rPr lang="en-US" altLang="zh-TW" dirty="0"/>
              <a:t>element</a:t>
            </a:r>
            <a:r>
              <a:rPr lang="ja-JP" altLang="en-US"/>
              <a:t>不能包含任何</a:t>
            </a:r>
            <a:r>
              <a:rPr lang="en-US" altLang="zh-TW" dirty="0"/>
              <a:t>content</a:t>
            </a:r>
            <a:r>
              <a:rPr lang="ja-JP" altLang="en-US"/>
              <a:t>。 所有其他標籤可能（但不是必須）包含</a:t>
            </a:r>
            <a:r>
              <a:rPr lang="en-US" altLang="zh-TW" dirty="0"/>
              <a:t>content 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Favicon</a:t>
            </a:r>
            <a:r>
              <a:rPr lang="ja-JP" altLang="en-US"/>
              <a:t>是</a:t>
            </a:r>
            <a:r>
              <a:rPr lang="en-US" dirty="0"/>
              <a:t>favorites icon</a:t>
            </a:r>
            <a:r>
              <a:rPr lang="ja-JP" altLang="en-US"/>
              <a:t>的縮寫，瀏覽器可以將</a:t>
            </a:r>
            <a:r>
              <a:rPr lang="en-US" altLang="ja-JP" dirty="0"/>
              <a:t>favicon</a:t>
            </a:r>
            <a:r>
              <a:rPr lang="ja-JP" altLang="en-US"/>
              <a:t>顯示於瀏覽器的網址列中，也可置於書籤列表的網站名前。通常來說，</a:t>
            </a:r>
            <a:r>
              <a:rPr lang="en-US" altLang="zh-TW" dirty="0"/>
              <a:t>icon</a:t>
            </a:r>
            <a:r>
              <a:rPr lang="zh-TW" altLang="en-US" dirty="0"/>
              <a:t>的檔案名稱會設定為</a:t>
            </a:r>
            <a:r>
              <a:rPr lang="en-US" altLang="zh-TW" dirty="0" err="1"/>
              <a:t>favicon.ico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7767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D4E8-3CE7-4810-5DD7-F36DD3C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Validators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B1CA-BB9B-C38A-473D-26D9500C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通常來說，使用錯誤的</a:t>
            </a:r>
            <a:r>
              <a:rPr lang="en-US" altLang="zh-TW" dirty="0"/>
              <a:t>HTML</a:t>
            </a:r>
            <a:r>
              <a:rPr lang="zh-TW" altLang="en-US" dirty="0"/>
              <a:t>語法並不會造成整個瀏覽器無法將頁面顯示出來。即使</a:t>
            </a:r>
            <a:r>
              <a:rPr lang="en-US" altLang="zh-TW" dirty="0"/>
              <a:t>HTML</a:t>
            </a:r>
            <a:r>
              <a:rPr lang="zh-TW" altLang="en-US" dirty="0"/>
              <a:t>語法有錯，網頁瀏覽器仍然會盡可能的顯示網頁內容。然而，每個瀏覽器使用的排版引擎不盡相同，也許在某個瀏覽器上可以被容忍的問題，在其他瀏覽器上就會發生跑版或是無法顯示頁面的問題。</a:t>
            </a:r>
            <a:endParaRPr lang="en-US" altLang="zh-TW" dirty="0"/>
          </a:p>
          <a:p>
            <a:r>
              <a:rPr lang="en-US" dirty="0" err="1"/>
              <a:t>因此，為了確認</a:t>
            </a:r>
            <a:r>
              <a:rPr lang="en-US" altLang="zh-TW" dirty="0" err="1"/>
              <a:t>HTML</a:t>
            </a:r>
            <a:r>
              <a:rPr lang="zh-TW" altLang="en-US" dirty="0"/>
              <a:t>程式碼有符合規範，</a:t>
            </a:r>
            <a:r>
              <a:rPr lang="en-US" altLang="zh-TW" dirty="0"/>
              <a:t>W3C</a:t>
            </a:r>
            <a:r>
              <a:rPr lang="zh-TW" altLang="en-US" dirty="0"/>
              <a:t>有提供線上的</a:t>
            </a:r>
            <a:r>
              <a:rPr lang="en-US" altLang="zh-TW" dirty="0"/>
              <a:t>HTML</a:t>
            </a:r>
            <a:r>
              <a:rPr lang="zh-TW" altLang="en-US" dirty="0"/>
              <a:t>驗證器，網址為：</a:t>
            </a:r>
            <a:endParaRPr lang="en-US" altLang="zh-TW" dirty="0"/>
          </a:p>
          <a:p>
            <a:pPr algn="ctr"/>
            <a:r>
              <a:rPr lang="en-US" dirty="0">
                <a:hlinkClick r:id="rId2"/>
              </a:rPr>
              <a:t>https://validator.w3.org/#validate_by_uri</a:t>
            </a:r>
            <a:endParaRPr lang="en-US" dirty="0"/>
          </a:p>
          <a:p>
            <a:r>
              <a:rPr lang="en-TW"/>
              <a:t>若有發現紅色的錯誤，則從第一個錯誤開始處理。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247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71FA-A5E4-2590-7A57-D29BEE24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51E7-8371-DB78-A161-32F9F517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HTML（HyperText</a:t>
            </a:r>
            <a:r>
              <a:rPr lang="en-US" dirty="0"/>
              <a:t> Markup Language，</a:t>
            </a:r>
            <a:r>
              <a:rPr lang="ja-JP" altLang="en-US"/>
              <a:t>超文本標記語言）是打造網頁的基石。它表述並定義網頁的內容。伴隨 </a:t>
            </a:r>
            <a:r>
              <a:rPr lang="en-US" dirty="0"/>
              <a:t>HTML </a:t>
            </a:r>
            <a:r>
              <a:rPr lang="ja-JP" altLang="en-US"/>
              <a:t>而來的技術還有描述網頁外觀（</a:t>
            </a:r>
            <a:r>
              <a:rPr lang="en-US" dirty="0"/>
              <a:t>CSS）</a:t>
            </a:r>
            <a:r>
              <a:rPr lang="ja-JP" altLang="en-US"/>
              <a:t>及功能性的程式語言（</a:t>
            </a:r>
            <a:r>
              <a:rPr lang="en-US" dirty="0"/>
              <a:t>JavaScript）。</a:t>
            </a:r>
          </a:p>
          <a:p>
            <a:r>
              <a:rPr lang="ja-JP" altLang="en-US"/>
              <a:t>「超文本」（</a:t>
            </a:r>
            <a:r>
              <a:rPr lang="en-US" dirty="0" err="1"/>
              <a:t>HyperText</a:t>
            </a:r>
            <a:r>
              <a:rPr lang="en-US" dirty="0"/>
              <a:t>）</a:t>
            </a:r>
            <a:r>
              <a:rPr lang="ja-JP" altLang="en-US"/>
              <a:t>是指從某個網頁連到其他網頁的連結，不管它連結到站內或站外。藉由撰寫與上載網頁到網際網路中，我們就積極參與了全球資訊網（</a:t>
            </a:r>
            <a:r>
              <a:rPr lang="en-US" dirty="0"/>
              <a:t>World Wide Web)</a:t>
            </a:r>
            <a:r>
              <a:rPr lang="zh-TW" altLang="en-US" dirty="0"/>
              <a:t> </a:t>
            </a:r>
            <a:r>
              <a:rPr lang="en-US" dirty="0" err="1"/>
              <a:t>這個資訊系統</a:t>
            </a:r>
            <a:r>
              <a:rPr lang="en-US" dirty="0"/>
              <a:t>。</a:t>
            </a:r>
          </a:p>
          <a:p>
            <a:r>
              <a:rPr lang="en-US" dirty="0"/>
              <a:t>HTML </a:t>
            </a:r>
            <a:r>
              <a:rPr lang="ja-JP" altLang="en-US"/>
              <a:t>使用「標記」（</a:t>
            </a:r>
            <a:r>
              <a:rPr lang="en-US" dirty="0"/>
              <a:t>markup）</a:t>
            </a:r>
            <a:r>
              <a:rPr lang="ja-JP" altLang="en-US"/>
              <a:t>來詮釋文字、圖像、或是其他能在瀏覽器裡面顯示的內容。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167208-E6CF-4063-789C-3C1D5174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642" y="924759"/>
            <a:ext cx="812601" cy="8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7DA4-CD7E-60B9-C35C-A6FA2C38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DB74-4407-A7AA-E81A-996BBD8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400" cy="3760891"/>
          </a:xfrm>
        </p:spPr>
        <p:txBody>
          <a:bodyPr>
            <a:normAutofit fontScale="92500"/>
          </a:bodyPr>
          <a:lstStyle/>
          <a:p>
            <a:r>
              <a:rPr lang="en-TW" dirty="0"/>
              <a:t>一個</a:t>
            </a:r>
            <a:r>
              <a:rPr lang="en-US" altLang="zh-TW" dirty="0"/>
              <a:t>HTML</a:t>
            </a:r>
            <a:r>
              <a:rPr lang="zh-TW" altLang="en-US" dirty="0"/>
              <a:t>標籤包含：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起始標籤</a:t>
            </a:r>
            <a:r>
              <a:rPr lang="en-US" altLang="ja-JP" dirty="0"/>
              <a:t>(</a:t>
            </a:r>
            <a:r>
              <a:rPr lang="en-US" dirty="0"/>
              <a:t>opening tag)：</a:t>
            </a:r>
            <a:r>
              <a:rPr lang="ja-JP" altLang="en-US"/>
              <a:t>它包含了元素的名字，夾在一對 </a:t>
            </a:r>
            <a:r>
              <a:rPr lang="en-US" altLang="ja-JP" dirty="0"/>
              <a:t>&lt;</a:t>
            </a:r>
            <a:r>
              <a:rPr lang="ja-JP" altLang="en-US"/>
              <a:t>、</a:t>
            </a:r>
            <a:r>
              <a:rPr lang="en-US" altLang="ja-JP" dirty="0"/>
              <a:t>&gt; (</a:t>
            </a:r>
            <a:r>
              <a:rPr lang="en-US" dirty="0"/>
              <a:t>brackets)</a:t>
            </a:r>
            <a:r>
              <a:rPr lang="ja-JP" altLang="en-US"/>
              <a:t>之間。它指明元素從何開始生效。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結束標籤</a:t>
            </a:r>
            <a:r>
              <a:rPr lang="en-US" altLang="ja-JP" dirty="0"/>
              <a:t>(</a:t>
            </a:r>
            <a:r>
              <a:rPr lang="en-US" dirty="0"/>
              <a:t>closing tag)：</a:t>
            </a:r>
            <a:r>
              <a:rPr lang="ja-JP" altLang="en-US"/>
              <a:t>結束標籤和起始標籤長得差不多，只不過它在名字前面還多加了一條斜線 </a:t>
            </a:r>
            <a:r>
              <a:rPr lang="en-US" altLang="ja-JP" dirty="0"/>
              <a:t>(</a:t>
            </a:r>
            <a:r>
              <a:rPr lang="en-US" dirty="0"/>
              <a:t>forward slash) 。</a:t>
            </a:r>
            <a:r>
              <a:rPr lang="ja-JP" altLang="en-US"/>
              <a:t>它表示元素結束的地方。忘記加上結束標籤是初學者常犯的錯誤，這將導致奇怪的結果。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內容</a:t>
            </a:r>
            <a:r>
              <a:rPr lang="en-US" altLang="ja-JP" dirty="0"/>
              <a:t>(</a:t>
            </a:r>
            <a:r>
              <a:rPr lang="en-US" dirty="0"/>
              <a:t>content): </a:t>
            </a:r>
            <a:r>
              <a:rPr lang="ja-JP" altLang="en-US"/>
              <a:t>元素的內容。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元素</a:t>
            </a:r>
            <a:r>
              <a:rPr lang="en-US" altLang="ja-JP" dirty="0"/>
              <a:t>(</a:t>
            </a:r>
            <a:r>
              <a:rPr lang="en-US" dirty="0"/>
              <a:t>element): </a:t>
            </a:r>
            <a:r>
              <a:rPr lang="ja-JP" altLang="en-US"/>
              <a:t>以上三者加起來就是元素。通常我們會說標籤是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element</a:t>
            </a:r>
            <a:r>
              <a:rPr lang="zh-TW" altLang="en-US" dirty="0"/>
              <a:t>。</a:t>
            </a: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352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74DF-9C91-3177-A90F-024F2B1C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1002-F776-1A76-5066-57089ED1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某些</a:t>
            </a:r>
            <a:r>
              <a:rPr lang="en-US" altLang="zh-TW" sz="1800" dirty="0"/>
              <a:t>HTML</a:t>
            </a:r>
            <a:r>
              <a:rPr lang="zh-TW" altLang="en-US" sz="1800" dirty="0"/>
              <a:t>標籤只有</a:t>
            </a:r>
            <a:r>
              <a:rPr lang="en-US" altLang="zh-TW" sz="1800" dirty="0"/>
              <a:t>opening</a:t>
            </a:r>
            <a:r>
              <a:rPr lang="zh-TW" altLang="en-US" sz="1800" dirty="0"/>
              <a:t> </a:t>
            </a:r>
            <a:r>
              <a:rPr lang="en-US" altLang="zh-TW" sz="1800" dirty="0"/>
              <a:t>tag</a:t>
            </a:r>
            <a:r>
              <a:rPr lang="zh-TW" altLang="en-US" sz="1800" dirty="0"/>
              <a:t>，這種標籤被稱為</a:t>
            </a:r>
            <a:r>
              <a:rPr lang="en-US" altLang="zh-TW" sz="1800" dirty="0"/>
              <a:t>self-closing tag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2DE391-C689-F126-6F39-122F46166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46" y="2358784"/>
            <a:ext cx="7473708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9A3E-2AFB-66CC-5414-6545B5D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巢狀元素</a:t>
            </a:r>
            <a:r>
              <a:rPr lang="zh-TW" altLang="en-US" dirty="0"/>
              <a:t> </a:t>
            </a:r>
            <a:r>
              <a:rPr lang="en-US" dirty="0"/>
              <a:t>Nesting elements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0D42-4928-3FB5-D186-6C748A13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你可以把元素放進另一個元素裡面 </a:t>
            </a:r>
            <a:r>
              <a:rPr lang="en-US" altLang="ja-JP" dirty="0"/>
              <a:t>— </a:t>
            </a:r>
            <a:r>
              <a:rPr lang="ja-JP" altLang="en-US"/>
              <a:t>這叫做巢套</a:t>
            </a:r>
            <a:r>
              <a:rPr lang="en-US" altLang="ja-JP" dirty="0"/>
              <a:t>(</a:t>
            </a:r>
            <a:r>
              <a:rPr lang="en-US" dirty="0"/>
              <a:t>nesting)。</a:t>
            </a:r>
            <a:r>
              <a:rPr lang="en-US" dirty="0" err="1"/>
              <a:t>例如，</a:t>
            </a:r>
            <a:r>
              <a:rPr lang="en-US" altLang="zh-TW" dirty="0" err="1"/>
              <a:t>p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內部可放入</a:t>
            </a:r>
            <a:r>
              <a:rPr lang="en-US" altLang="zh-TW" dirty="0"/>
              <a:t>strong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小心注意，</a:t>
            </a:r>
            <a:r>
              <a:rPr lang="ja-JP" altLang="en-US"/>
              <a:t> 這些元素必須要正確地開啟與關閉，它們與其他元素的內外關係要相當明確。若沒有正確的語法，可能導致網頁瀏覽器將無法解讀，只能盡可能地猜測我們的意思，因此我們很有可能會得到一個不如預期的結果。所以，別這樣做！！</a:t>
            </a:r>
            <a:endParaRPr lang="en-US" altLang="ja-JP" dirty="0"/>
          </a:p>
          <a:p>
            <a:endParaRPr lang="en-US" altLang="ja-JP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W3C</a:t>
            </a:r>
            <a:r>
              <a:rPr lang="zh-TW" altLang="en-US" sz="1800" dirty="0"/>
              <a:t>提供的</a:t>
            </a:r>
            <a:r>
              <a:rPr lang="en-US" altLang="zh-TW" sz="1800" dirty="0"/>
              <a:t>HTML</a:t>
            </a:r>
            <a:r>
              <a:rPr lang="zh-TW" altLang="en-US" sz="1800" dirty="0"/>
              <a:t> </a:t>
            </a:r>
            <a:r>
              <a:rPr lang="en-US" altLang="zh-TW" sz="1800" dirty="0"/>
              <a:t>Validator</a:t>
            </a:r>
            <a:r>
              <a:rPr lang="zh-TW" altLang="en-US" sz="1800" dirty="0"/>
              <a:t>可以確認</a:t>
            </a:r>
            <a:r>
              <a:rPr lang="en-US" altLang="zh-TW" sz="1800" dirty="0"/>
              <a:t>HTML</a:t>
            </a:r>
            <a:r>
              <a:rPr lang="zh-TW" altLang="en-US" sz="1800" dirty="0"/>
              <a:t>程式碼的正確性。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27100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D88-2581-ECEF-4BAB-CE97895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物件導向</a:t>
            </a:r>
            <a:r>
              <a:rPr lang="zh-TW" altLang="en-US" dirty="0"/>
              <a:t> </a:t>
            </a:r>
            <a:r>
              <a:rPr lang="en-US" altLang="zh-TW" dirty="0"/>
              <a:t>Object-Oriented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A5C1-AD60-EA3D-38CF-E29D7FA9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標籤的設計方式是採用物件導向的想法。現實生活中的物件包含兩個部分：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屬性</a:t>
            </a:r>
            <a:r>
              <a:rPr lang="en-US" altLang="zh-TW" dirty="0"/>
              <a:t>(Attributes)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行為</a:t>
            </a:r>
            <a:r>
              <a:rPr lang="en-US" altLang="zh-TW" dirty="0"/>
              <a:t>(Methods)</a:t>
            </a:r>
            <a:endParaRPr lang="en-TW" altLang="zh-TW" dirty="0"/>
          </a:p>
          <a:p>
            <a:r>
              <a:rPr lang="en-US" dirty="0" err="1"/>
              <a:t>例如，一台汽車的屬性包含廠牌、出廠年份、顏色、價格等等靜態屬性。動態行為則包含直走、亮燈、左轉、右轉、鳴喇叭等等。同理，每個</a:t>
            </a:r>
            <a:r>
              <a:rPr lang="en-US" altLang="zh-TW" dirty="0"/>
              <a:t> HTML</a:t>
            </a:r>
            <a:r>
              <a:rPr lang="zh-TW" altLang="en-US" dirty="0"/>
              <a:t>標籤都有各自可以設定的屬性與行為。</a:t>
            </a:r>
            <a:endParaRPr lang="en-TW" altLang="zh-TW" dirty="0"/>
          </a:p>
        </p:txBody>
      </p:sp>
    </p:spTree>
    <p:extLst>
      <p:ext uri="{BB962C8B-B14F-4D97-AF65-F5344CB8AC3E}">
        <p14:creationId xmlns:p14="http://schemas.microsoft.com/office/powerpoint/2010/main" val="27986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4DA8-4ABB-B11C-C4BB-E191B12B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Skeleton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F922-47F0-F7AE-D95C-8C463211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基本的 </a:t>
            </a:r>
            <a:r>
              <a:rPr lang="en-US" dirty="0"/>
              <a:t>HTML </a:t>
            </a:r>
            <a:r>
              <a:rPr lang="en-US" altLang="zh-TW" dirty="0"/>
              <a:t>Skeleton</a:t>
            </a:r>
            <a:r>
              <a:rPr lang="ja-JP" altLang="en-US"/>
              <a:t>是構建的每個 </a:t>
            </a:r>
            <a:r>
              <a:rPr lang="en-US" dirty="0"/>
              <a:t>HTML </a:t>
            </a:r>
            <a:r>
              <a:rPr lang="ja-JP" altLang="en-US"/>
              <a:t>網頁所需的一組標籤。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Skeleton</a:t>
            </a:r>
            <a:r>
              <a:rPr lang="ja-JP" altLang="en-US"/>
              <a:t>的標籤告訴瀏覽器它正在讀取什麼類型的文件，沒有</a:t>
            </a:r>
            <a:r>
              <a:rPr lang="en-US" altLang="zh-TW" dirty="0"/>
              <a:t>Skeleton</a:t>
            </a:r>
            <a:r>
              <a:rPr lang="ja-JP" altLang="en-US"/>
              <a:t>的 </a:t>
            </a:r>
            <a:r>
              <a:rPr lang="en-US" dirty="0"/>
              <a:t>HTML </a:t>
            </a:r>
            <a:r>
              <a:rPr lang="ja-JP" altLang="en-US"/>
              <a:t>文件將無法在 </a:t>
            </a:r>
            <a:r>
              <a:rPr lang="en-US" dirty="0"/>
              <a:t>Web </a:t>
            </a:r>
            <a:r>
              <a:rPr lang="ja-JP" altLang="en-US"/>
              <a:t>瀏覽器中正確呈現。</a:t>
            </a:r>
            <a:endParaRPr lang="en-US" altLang="ja-JP" dirty="0"/>
          </a:p>
          <a:p>
            <a:r>
              <a:rPr lang="ja-JP" altLang="en-US"/>
              <a:t>在 </a:t>
            </a:r>
            <a:r>
              <a:rPr lang="en-US" dirty="0"/>
              <a:t>HTML </a:t>
            </a:r>
            <a:r>
              <a:rPr lang="ja-JP" altLang="en-US"/>
              <a:t>中，</a:t>
            </a:r>
            <a:r>
              <a:rPr lang="en-US" altLang="ja-JP" dirty="0"/>
              <a:t>&lt;</a:t>
            </a:r>
            <a:r>
              <a:rPr lang="en-US" dirty="0"/>
              <a:t>head&gt; </a:t>
            </a:r>
            <a:r>
              <a:rPr lang="ja-JP" altLang="en-US"/>
              <a:t>標籤用於包含有關網頁的特定信息，通常是</a:t>
            </a:r>
            <a:r>
              <a:rPr lang="en-US" altLang="zh-TW" dirty="0"/>
              <a:t>meta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ja-JP" altLang="en-US"/>
              <a:t>。 這些信息包括文檔標題</a:t>
            </a:r>
            <a:r>
              <a:rPr lang="en-US" altLang="zh-TW" dirty="0"/>
              <a:t>&lt;title&gt;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ja-JP" altLang="en-US"/>
              <a:t>（這是強制性的）、</a:t>
            </a:r>
            <a:r>
              <a:rPr lang="en-US" altLang="zh-TW" dirty="0"/>
              <a:t>script</a:t>
            </a:r>
            <a:r>
              <a:rPr lang="ja-JP" altLang="en-US"/>
              <a:t>或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linking</a:t>
            </a:r>
            <a:r>
              <a:rPr lang="ja-JP" altLang="en-US"/>
              <a:t>以及 </a:t>
            </a:r>
            <a:r>
              <a:rPr lang="en-US" dirty="0"/>
              <a:t>CSS </a:t>
            </a:r>
            <a:r>
              <a:rPr lang="ja-JP" altLang="en-US"/>
              <a:t>文件等內容。</a:t>
            </a:r>
            <a:endParaRPr lang="en-US" altLang="ja-JP" dirty="0"/>
          </a:p>
          <a:p>
            <a:r>
              <a:rPr lang="en-US" dirty="0"/>
              <a:t>&lt;body&gt; </a:t>
            </a:r>
            <a:r>
              <a:rPr lang="ja-JP" altLang="en-US"/>
              <a:t>標籤定義文檔的正文。 </a:t>
            </a:r>
            <a:r>
              <a:rPr lang="en-US" altLang="ja-JP" dirty="0"/>
              <a:t>&lt;</a:t>
            </a:r>
            <a:r>
              <a:rPr lang="en-US" dirty="0"/>
              <a:t>body&gt; </a:t>
            </a:r>
            <a:r>
              <a:rPr lang="ja-JP" altLang="en-US"/>
              <a:t>元素包含 </a:t>
            </a:r>
            <a:r>
              <a:rPr lang="en-US" dirty="0"/>
              <a:t>HTML </a:t>
            </a:r>
            <a:r>
              <a:rPr lang="ja-JP" altLang="en-US"/>
              <a:t>文檔的所有內容，例如標題、段落、圖像、超鏈接、表格、列表等。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6681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9893-E2A0-A619-3B68-899E07D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HTML </a:t>
            </a:r>
            <a:r>
              <a:rPr lang="zh-TW" altLang="en-US" sz="5400" dirty="0"/>
              <a:t>常用標籤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D142-A1EE-1A9E-B9B1-1BE3BFF3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&lt;h1&gt; </a:t>
            </a:r>
            <a:r>
              <a:rPr lang="ja-JP" altLang="en-US" dirty="0"/>
              <a:t>到 </a:t>
            </a:r>
            <a:r>
              <a:rPr lang="en-US" altLang="ja-JP" dirty="0"/>
              <a:t>&lt;</a:t>
            </a:r>
            <a:r>
              <a:rPr lang="en-US" dirty="0"/>
              <a:t>h6&gt; </a:t>
            </a:r>
            <a:r>
              <a:rPr lang="zh-TW" altLang="en-US"/>
              <a:t>標籤</a:t>
            </a:r>
            <a:r>
              <a:rPr lang="ja-JP" altLang="en-US"/>
              <a:t>用於定義 </a:t>
            </a:r>
            <a:r>
              <a:rPr lang="en-US" dirty="0"/>
              <a:t>HTML </a:t>
            </a:r>
            <a:r>
              <a:rPr lang="ja-JP" altLang="en-US" dirty="0"/>
              <a:t>標題。 </a:t>
            </a:r>
            <a:r>
              <a:rPr lang="en-US" altLang="ja-JP" dirty="0"/>
              <a:t>&lt;</a:t>
            </a:r>
            <a:r>
              <a:rPr lang="en-US" dirty="0"/>
              <a:t>h1&gt; </a:t>
            </a:r>
            <a:r>
              <a:rPr lang="ja-JP" altLang="en-US" dirty="0"/>
              <a:t>定義最重要的標題。 </a:t>
            </a:r>
            <a:r>
              <a:rPr lang="en-US" altLang="ja-JP" dirty="0"/>
              <a:t>&lt;</a:t>
            </a:r>
            <a:r>
              <a:rPr lang="en-US" dirty="0"/>
              <a:t>h6&gt; </a:t>
            </a:r>
            <a:r>
              <a:rPr lang="ja-JP" altLang="en-US" dirty="0"/>
              <a:t>定義最不重要的標題。 注意：每頁只使用一個 </a:t>
            </a:r>
            <a:r>
              <a:rPr lang="en-US" altLang="ja-JP" dirty="0"/>
              <a:t>&lt;</a:t>
            </a:r>
            <a:r>
              <a:rPr lang="en-US" dirty="0"/>
              <a:t>h1&gt; - </a:t>
            </a:r>
            <a:r>
              <a:rPr lang="ja-JP" altLang="en-US" dirty="0"/>
              <a:t>這應該代表整個頁面的主要標題</a:t>
            </a:r>
            <a:r>
              <a:rPr lang="en-US" altLang="ja-JP" dirty="0"/>
              <a:t>/</a:t>
            </a:r>
            <a:r>
              <a:rPr lang="ja-JP" altLang="en-US" dirty="0"/>
              <a:t>主題。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特別注意！！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標籤在瀏覽器有預設樣式，但預設樣式不應該被用來當作選擇標籤的依據！樣式可用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來做修改。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標籤的任務是定義整個網頁的架構，並非樣式。正確的使用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標籤可以讓網頁做到</a:t>
            </a:r>
            <a:r>
              <a:rPr lang="en-US" altLang="zh-TW" dirty="0">
                <a:solidFill>
                  <a:srgbClr val="FF0000"/>
                </a:solidFill>
              </a:rPr>
              <a:t>SEO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(Search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Engine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Optimization)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altLang="ja-JP" dirty="0"/>
              <a:t>&lt;p&gt; </a:t>
            </a:r>
            <a:r>
              <a:rPr lang="ja-JP" altLang="en-US" dirty="0"/>
              <a:t>標籤定義了一個段落。 瀏覽器會自動在每個 </a:t>
            </a:r>
            <a:r>
              <a:rPr lang="en-US" altLang="ja-JP" dirty="0"/>
              <a:t>&lt;p&gt; </a:t>
            </a:r>
            <a:r>
              <a:rPr lang="ja-JP" altLang="en-US" dirty="0"/>
              <a:t>元素之前和之後添加一個空行。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5756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0972-4068-0E83-4C3D-F75C1FF6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HTML </a:t>
            </a:r>
            <a:r>
              <a:rPr lang="zh-TW" altLang="en-US" sz="4800" dirty="0"/>
              <a:t>常用標籤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A717-3042-976F-B82A-8708DD63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ja-JP" dirty="0"/>
              <a:t>HTML </a:t>
            </a:r>
            <a:r>
              <a:rPr lang="ja-JP" altLang="en-US" dirty="0"/>
              <a:t>中的 </a:t>
            </a:r>
            <a:r>
              <a:rPr lang="en-US" altLang="ja-JP" dirty="0"/>
              <a:t>&lt;a&gt; </a:t>
            </a:r>
            <a:r>
              <a:rPr lang="ja-JP" altLang="en-US" dirty="0"/>
              <a:t>標籤</a:t>
            </a:r>
            <a:r>
              <a:rPr lang="en-US" altLang="zh-TW" dirty="0"/>
              <a:t>(anchor</a:t>
            </a:r>
            <a:r>
              <a:rPr lang="zh-TW" altLang="en-US" dirty="0"/>
              <a:t> </a:t>
            </a:r>
            <a:r>
              <a:rPr lang="en-US" altLang="zh-TW" dirty="0"/>
              <a:t>tag)</a:t>
            </a:r>
            <a:r>
              <a:rPr lang="ja-JP" altLang="en-US" dirty="0"/>
              <a:t>用於在網頁上創建超鏈接。 此超鏈接用於將網頁鏈接到其他網頁或同一網頁的某些部分。 它用於提供</a:t>
            </a:r>
            <a:r>
              <a:rPr lang="en-US" altLang="zh-TW" dirty="0"/>
              <a:t>absolute</a:t>
            </a:r>
            <a:r>
              <a:rPr lang="zh-TW" altLang="en-US" dirty="0"/>
              <a:t> </a:t>
            </a:r>
            <a:r>
              <a:rPr lang="en-US" altLang="zh-TW" dirty="0"/>
              <a:t>linking</a:t>
            </a:r>
            <a:r>
              <a:rPr lang="ja-JP" altLang="en-US" dirty="0"/>
              <a:t>或</a:t>
            </a:r>
            <a:r>
              <a:rPr lang="en-US" altLang="zh-TW" dirty="0"/>
              <a:t>relative</a:t>
            </a:r>
            <a:r>
              <a:rPr lang="zh-TW" altLang="en-US" dirty="0"/>
              <a:t> </a:t>
            </a:r>
            <a:r>
              <a:rPr lang="en-US" altLang="zh-TW" dirty="0"/>
              <a:t>linking</a:t>
            </a:r>
            <a:r>
              <a:rPr lang="ja-JP" altLang="en-US" dirty="0"/>
              <a:t>作為其“</a:t>
            </a:r>
            <a:r>
              <a:rPr lang="en-US" altLang="ja-JP" dirty="0" err="1"/>
              <a:t>href</a:t>
            </a:r>
            <a:r>
              <a:rPr lang="en-US" altLang="ja-JP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hyptertext</a:t>
            </a:r>
            <a:r>
              <a:rPr lang="zh-TW" altLang="en-US" dirty="0"/>
              <a:t> </a:t>
            </a:r>
            <a:r>
              <a:rPr lang="en-US" altLang="zh-TW" dirty="0"/>
              <a:t>reference)</a:t>
            </a:r>
            <a:r>
              <a:rPr lang="ja-JP" altLang="en-US" dirty="0"/>
              <a:t>值。</a:t>
            </a:r>
            <a:r>
              <a:rPr lang="zh-TW" altLang="en-US" dirty="0"/>
              <a:t> </a:t>
            </a:r>
            <a:r>
              <a:rPr lang="en-US" altLang="zh-TW" dirty="0"/>
              <a:t>&lt;a&gt;</a:t>
            </a:r>
            <a:r>
              <a:rPr lang="zh-TW" altLang="en-US" dirty="0"/>
              <a:t>標籤可以設定</a:t>
            </a:r>
            <a:r>
              <a:rPr lang="en-US" altLang="zh-TW" dirty="0"/>
              <a:t>target</a:t>
            </a:r>
            <a:r>
              <a:rPr lang="zh-TW" altLang="en-US" dirty="0"/>
              <a:t>屬性，來決定新頁面是否會開啟新的瀏覽器分頁。我們也可以用</a:t>
            </a:r>
            <a:r>
              <a:rPr lang="en-US" altLang="zh-TW" dirty="0"/>
              <a:t>&lt;base&gt;</a:t>
            </a:r>
            <a:r>
              <a:rPr lang="zh-TW" altLang="en-US" dirty="0"/>
              <a:t>標籤來定義所有</a:t>
            </a:r>
            <a:r>
              <a:rPr lang="en-US" altLang="zh-TW" dirty="0"/>
              <a:t>&lt;a&gt;</a:t>
            </a:r>
            <a:r>
              <a:rPr lang="zh-TW" altLang="en-US" dirty="0"/>
              <a:t>標籤的</a:t>
            </a:r>
            <a:r>
              <a:rPr lang="en-US" altLang="zh-TW" dirty="0"/>
              <a:t>target</a:t>
            </a:r>
            <a:r>
              <a:rPr lang="zh-TW" altLang="en-US" dirty="0"/>
              <a:t>。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ja-JP" altLang="en-US" dirty="0"/>
              <a:t>標籤用於在 </a:t>
            </a:r>
            <a:r>
              <a:rPr lang="en-US" dirty="0"/>
              <a:t>HTML </a:t>
            </a:r>
            <a:r>
              <a:rPr lang="ja-JP" altLang="en-US" dirty="0"/>
              <a:t>頁面中嵌入圖像。</a:t>
            </a:r>
            <a:r>
              <a:rPr lang="en-US" altLang="zh-TW" dirty="0" err="1"/>
              <a:t>src</a:t>
            </a:r>
            <a:r>
              <a:rPr lang="zh-TW" altLang="en-US" dirty="0"/>
              <a:t>是圖片來源，</a:t>
            </a:r>
            <a:r>
              <a:rPr lang="en-US" altLang="zh-TW" dirty="0"/>
              <a:t>alt</a:t>
            </a:r>
            <a:r>
              <a:rPr lang="zh-TW" altLang="en-US" dirty="0"/>
              <a:t>是圖片無法顯示時使用的替代文字。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  <a:r>
              <a:rPr lang="zh-TW" altLang="en-US" dirty="0"/>
              <a:t> 代表</a:t>
            </a:r>
            <a:r>
              <a:rPr lang="en-US" altLang="zh-TW" dirty="0"/>
              <a:t>unordered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，而</a:t>
            </a:r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  <a:r>
              <a:rPr lang="zh-TW" altLang="en-US" dirty="0"/>
              <a:t>代表</a:t>
            </a:r>
            <a:r>
              <a:rPr lang="en-US" altLang="zh-TW" dirty="0"/>
              <a:t>ordered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4578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13324</TotalTime>
  <Words>1860</Words>
  <Application>Microsoft Office PowerPoint</Application>
  <PresentationFormat>寬螢幕</PresentationFormat>
  <Paragraphs>76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RetrospectVTI</vt:lpstr>
      <vt:lpstr>HTML</vt:lpstr>
      <vt:lpstr>HTML</vt:lpstr>
      <vt:lpstr>HTML</vt:lpstr>
      <vt:lpstr>HTML</vt:lpstr>
      <vt:lpstr>巢狀元素 Nesting elements</vt:lpstr>
      <vt:lpstr>物件導向 Object-Oriented</vt:lpstr>
      <vt:lpstr>HTML Skeleton</vt:lpstr>
      <vt:lpstr>HTML 常用標籤</vt:lpstr>
      <vt:lpstr>HTML 常用標籤</vt:lpstr>
      <vt:lpstr>絕對路徑與相對路徑</vt:lpstr>
      <vt:lpstr>Block vs Inline Elements</vt:lpstr>
      <vt:lpstr>表格製作</vt:lpstr>
      <vt:lpstr>表單製作</vt:lpstr>
      <vt:lpstr>表單製作</vt:lpstr>
      <vt:lpstr>其他資訊</vt:lpstr>
      <vt:lpstr>其他資訊</vt:lpstr>
      <vt:lpstr>HTML Validators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1963</cp:revision>
  <dcterms:created xsi:type="dcterms:W3CDTF">2021-02-23T11:38:50Z</dcterms:created>
  <dcterms:modified xsi:type="dcterms:W3CDTF">2022-09-21T19:33:58Z</dcterms:modified>
</cp:coreProperties>
</file>