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9" r:id="rId3"/>
    <p:sldId id="292" r:id="rId4"/>
    <p:sldId id="293" r:id="rId5"/>
    <p:sldId id="29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1" r:id="rId22"/>
    <p:sldId id="312" r:id="rId23"/>
    <p:sldId id="313" r:id="rId24"/>
    <p:sldId id="314" r:id="rId25"/>
    <p:sldId id="315" r:id="rId26"/>
    <p:sldId id="317" r:id="rId27"/>
    <p:sldId id="316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5400" dirty="0"/>
              <a:t>進階</a:t>
            </a:r>
            <a:r>
              <a:rPr lang="en-US" altLang="zh-TW" sz="5400" dirty="0"/>
              <a:t>HTML,</a:t>
            </a:r>
            <a:r>
              <a:rPr lang="zh-TW" altLang="en-US" sz="5400" dirty="0"/>
              <a:t> </a:t>
            </a:r>
            <a:r>
              <a:rPr lang="en-US" altLang="zh-TW" sz="5400" dirty="0"/>
              <a:t>CSS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61CDD2-DAD8-19D7-1FB8-3878888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F43F3-551F-85E5-8FF3-F7C0F30A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dirty="0"/>
              <a:t>justify-content</a:t>
            </a:r>
            <a:endParaRPr lang="en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386F-1448-B697-1401-092A665A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justify-content </a:t>
            </a:r>
            <a:r>
              <a:rPr lang="ja-JP" altLang="en-US" sz="2000"/>
              <a:t>屬性定義了瀏覽器如何沿著 </a:t>
            </a:r>
            <a:r>
              <a:rPr lang="en-US" sz="2000" dirty="0"/>
              <a:t>flex </a:t>
            </a:r>
            <a:r>
              <a:rPr lang="en-US" altLang="zh-TW" sz="2000" dirty="0"/>
              <a:t>container</a:t>
            </a:r>
            <a:r>
              <a:rPr lang="ja-JP" altLang="en-US" sz="2000"/>
              <a:t>的主軸</a:t>
            </a:r>
            <a:r>
              <a:rPr lang="en-US" altLang="zh-TW" sz="2000" dirty="0"/>
              <a:t>(main</a:t>
            </a:r>
            <a:r>
              <a:rPr lang="zh-TW" altLang="en-US" sz="2000" dirty="0"/>
              <a:t> </a:t>
            </a:r>
            <a:r>
              <a:rPr lang="en-US" altLang="zh-TW" sz="2000" dirty="0"/>
              <a:t>axis)</a:t>
            </a:r>
            <a:r>
              <a:rPr lang="ja-JP" altLang="en-US" sz="2000"/>
              <a:t>在</a:t>
            </a:r>
            <a:r>
              <a:rPr lang="en-US" altLang="zh-TW" sz="2000" dirty="0"/>
              <a:t>flex</a:t>
            </a:r>
            <a:r>
              <a:rPr lang="zh-TW" altLang="en-US" sz="2000" dirty="0"/>
              <a:t> </a:t>
            </a:r>
            <a:r>
              <a:rPr lang="en-US" altLang="zh-TW" sz="2000" dirty="0"/>
              <a:t>items</a:t>
            </a:r>
            <a:r>
              <a:rPr lang="ja-JP" altLang="en-US" sz="2000"/>
              <a:t>之間和周圍分配空間，常見可設定的值有：</a:t>
            </a:r>
            <a:endParaRPr lang="en-US" altLang="ja-JP" sz="20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flex-start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預設值</a:t>
            </a:r>
            <a:r>
              <a:rPr lang="en-US" altLang="zh-TW" sz="20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flex-end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center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space-between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space-around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000" dirty="0"/>
              <a:t>space-evenly</a:t>
            </a:r>
            <a:endParaRPr lang="en-US" altLang="ja-JP" sz="2000" dirty="0"/>
          </a:p>
          <a:p>
            <a:pPr>
              <a:lnSpc>
                <a:spcPct val="90000"/>
              </a:lnSpc>
            </a:pPr>
            <a:endParaRPr lang="en-TW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3C0A1C-10C6-2F47-AF05-1AA063ED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325" y="640081"/>
            <a:ext cx="3057870" cy="51172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91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3AF34-64C4-F275-B057-97709537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align-items</a:t>
            </a:r>
            <a:endParaRPr lang="en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3853-25B0-5934-999E-B80DBFB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/>
              <a:t>在 </a:t>
            </a:r>
            <a:r>
              <a:rPr lang="en-US" dirty="0"/>
              <a:t>Flexbox </a:t>
            </a:r>
            <a:r>
              <a:rPr lang="ja-JP" altLang="en-US"/>
              <a:t>中，</a:t>
            </a:r>
            <a:r>
              <a:rPr lang="en-US" altLang="zh-TW" dirty="0"/>
              <a:t>align-items</a:t>
            </a:r>
            <a:r>
              <a:rPr lang="zh-TW" altLang="en-US" dirty="0"/>
              <a:t>屬性</a:t>
            </a:r>
            <a:r>
              <a:rPr lang="ja-JP" altLang="en-US"/>
              <a:t>控制項目在</a:t>
            </a:r>
            <a:r>
              <a:rPr lang="en-US" altLang="zh-TW" dirty="0"/>
              <a:t>c</a:t>
            </a:r>
            <a:r>
              <a:rPr lang="en-US" dirty="0"/>
              <a:t>ross </a:t>
            </a:r>
            <a:r>
              <a:rPr lang="en-US" altLang="zh-TW" dirty="0"/>
              <a:t>a</a:t>
            </a:r>
            <a:r>
              <a:rPr lang="en-US" dirty="0"/>
              <a:t>xis 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axis</a:t>
            </a:r>
            <a:r>
              <a:rPr lang="zh-TW" altLang="en-US" dirty="0"/>
              <a:t>軸垂直</a:t>
            </a:r>
            <a:r>
              <a:rPr lang="en-US" altLang="zh-TW" dirty="0"/>
              <a:t>)</a:t>
            </a:r>
            <a:r>
              <a:rPr lang="ja-JP" altLang="en-US"/>
              <a:t>上的對齊方式。 常見可設定的值有：</a:t>
            </a:r>
            <a:endParaRPr lang="en-US" altLang="ja-JP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stretch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預設值</a:t>
            </a:r>
            <a:r>
              <a:rPr lang="en-US" altLang="zh-TW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flex-start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flex-end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center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dirty="0"/>
              <a:t>baseline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AED6A3-9260-3E4E-A9AD-8B12753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3" y="935305"/>
            <a:ext cx="3412514" cy="45268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4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7E70-100B-B696-B79D-D3AED63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for the Children (flex items)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A3C9-46C0-4663-871D-3BB1BB3D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可設定的常見屬性包含：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flex-grow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flex-shrink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flex-basis</a:t>
            </a:r>
          </a:p>
          <a:p>
            <a:pPr marL="0" indent="0">
              <a:buNone/>
            </a:pPr>
            <a:r>
              <a:rPr lang="en-US" dirty="0" err="1"/>
              <a:t>以上三種屬性可一次設定</a:t>
            </a:r>
            <a:r>
              <a:rPr lang="en-US" altLang="zh-TW" dirty="0" err="1"/>
              <a:t>shorthand</a:t>
            </a:r>
            <a:r>
              <a:rPr lang="zh-TW" altLang="en-US" dirty="0"/>
              <a:t> </a:t>
            </a:r>
            <a:r>
              <a:rPr lang="en-US" altLang="zh-TW" dirty="0"/>
              <a:t>property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即可。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align-self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9984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6DF-17B3-4BD6-A10C-183DFE10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flex-grow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752D-9EB3-ACA3-0D80-FD4FA86DD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flex-grow</a:t>
                </a:r>
                <a:r>
                  <a:rPr lang="ja-JP" altLang="en-US"/>
                  <a:t>屬性指定如何將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container</a:t>
                </a:r>
                <a:r>
                  <a:rPr lang="ja-JP" altLang="en-US"/>
                  <a:t>中的剩餘空間</a:t>
                </a:r>
                <a:r>
                  <a:rPr lang="en-US" altLang="zh-TW" dirty="0"/>
                  <a:t>(remaining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space)</a:t>
                </a:r>
                <a:r>
                  <a:rPr lang="ja-JP" altLang="en-US"/>
                  <a:t>分配給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items</a:t>
                </a:r>
                <a:r>
                  <a:rPr lang="ja-JP" altLang="en-US"/>
                  <a:t>。</a:t>
                </a:r>
                <a:r>
                  <a:rPr lang="en-US" altLang="zh-TW" dirty="0"/>
                  <a:t>flex-grow</a:t>
                </a:r>
                <a:r>
                  <a:rPr lang="zh-TW" altLang="en-US" dirty="0"/>
                  <a:t>屬性可以設定每個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item</a:t>
                </a:r>
                <a:r>
                  <a:rPr lang="zh-TW" altLang="en-US" dirty="0"/>
                  <a:t>的</a:t>
                </a:r>
                <a:r>
                  <a:rPr lang="ja-JP" altLang="en-US"/>
                  <a:t>彈性增長因子</a:t>
                </a:r>
                <a:r>
                  <a:rPr lang="en-US" altLang="zh-TW" dirty="0"/>
                  <a:t>(grow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factor)</a:t>
                </a:r>
                <a:r>
                  <a:rPr lang="zh-TW" altLang="en-US" dirty="0"/>
                  <a:t>。成長因子值範圍是</a:t>
                </a:r>
                <a:r>
                  <a:rPr lang="en-US" altLang="zh-TW" dirty="0"/>
                  <a:t>[0,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ja-JP" altLang="en-US"/>
                  <a:t>剩餘空間</a:t>
                </a:r>
                <a:r>
                  <a:rPr lang="en-US" altLang="zh-TW" dirty="0"/>
                  <a:t>(remaining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space)</a:t>
                </a:r>
                <a:r>
                  <a:rPr lang="ja-JP" altLang="en-US"/>
                  <a:t>是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container</a:t>
                </a:r>
                <a:r>
                  <a:rPr lang="ja-JP" altLang="en-US"/>
                  <a:t>的大小減去所有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item</a:t>
                </a:r>
                <a:r>
                  <a:rPr lang="ja-JP" altLang="en-US"/>
                  <a:t>大小的總和。 如果所有同級的</a:t>
                </a:r>
                <a:r>
                  <a:rPr lang="en-US" altLang="zh-TW" dirty="0"/>
                  <a:t>flex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items</a:t>
                </a:r>
                <a:r>
                  <a:rPr lang="ja-JP" altLang="en-US"/>
                  <a:t>具有相同的彈性增長因子，則所有項目將獲得相同的剩餘空間份額，否則根據不同彈性增長因子數值的比例分配。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752D-9EB3-ACA3-0D80-FD4FA86DD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18C0-0956-1AF7-8355-4CF0B94E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flex-shrink,</a:t>
            </a:r>
            <a:r>
              <a:rPr lang="zh-TW" altLang="en-US" dirty="0"/>
              <a:t> </a:t>
            </a:r>
            <a:r>
              <a:rPr lang="en-US" altLang="zh-TW" dirty="0"/>
              <a:t>flex-basis,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99D3-AF4C-5772-D5F8-3EA07F50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flex-shrink</a:t>
            </a:r>
            <a:r>
              <a:rPr lang="ja-JP" altLang="en-US" dirty="0"/>
              <a:t>定義了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ja-JP" altLang="en-US" dirty="0"/>
              <a:t>在必要時收縮的能力。 </a:t>
            </a:r>
            <a:endParaRPr lang="en-US" altLang="ja-JP" dirty="0"/>
          </a:p>
          <a:p>
            <a:r>
              <a:rPr lang="en-US" altLang="zh-TW" dirty="0"/>
              <a:t>flex-basis</a:t>
            </a:r>
            <a:r>
              <a:rPr lang="ja-JP" altLang="en-US" dirty="0"/>
              <a:t>定義了在分配剩餘空間之前元素的默認大小。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r>
              <a:rPr lang="zh-TW" altLang="en-US" dirty="0"/>
              <a:t>的空間會先分配給</a:t>
            </a:r>
            <a:r>
              <a:rPr lang="en-US" altLang="zh-TW" dirty="0"/>
              <a:t>flex-basis</a:t>
            </a:r>
            <a:r>
              <a:rPr lang="zh-TW" altLang="en-US" dirty="0"/>
              <a:t>，有剩餘才會按照</a:t>
            </a:r>
            <a:r>
              <a:rPr lang="en-US" altLang="zh-TW" dirty="0"/>
              <a:t>flex-grow</a:t>
            </a:r>
            <a:r>
              <a:rPr lang="zh-TW" altLang="en-US" dirty="0"/>
              <a:t>分配。</a:t>
            </a:r>
            <a:endParaRPr lang="en-US" altLang="ja-JP" dirty="0"/>
          </a:p>
          <a:p>
            <a:r>
              <a:rPr lang="en-US" altLang="zh-TW" dirty="0"/>
              <a:t>flex-basis</a:t>
            </a:r>
            <a:r>
              <a:rPr lang="ja-JP" altLang="en-US" dirty="0"/>
              <a:t>可以是長度（例如 </a:t>
            </a:r>
            <a:r>
              <a:rPr lang="en-US" altLang="ja-JP" dirty="0"/>
              <a:t>20%</a:t>
            </a:r>
            <a:r>
              <a:rPr lang="ja-JP" altLang="en-US" dirty="0"/>
              <a:t>、</a:t>
            </a:r>
            <a:r>
              <a:rPr lang="en-US" altLang="ja-JP" dirty="0"/>
              <a:t>5rem </a:t>
            </a:r>
            <a:r>
              <a:rPr lang="ja-JP" altLang="en-US" dirty="0"/>
              <a:t>等）或關鍵字。</a:t>
            </a:r>
            <a:r>
              <a:rPr lang="en-US" altLang="ja-JP" dirty="0"/>
              <a:t> flex-basis </a:t>
            </a:r>
            <a:r>
              <a:rPr lang="ja-JP" altLang="en-US" dirty="0"/>
              <a:t>僅適用於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r>
              <a:rPr lang="zh-TW" altLang="en-US" dirty="0"/>
              <a:t>的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axis</a:t>
            </a:r>
            <a:r>
              <a:rPr lang="ja-JP" altLang="en-US" dirty="0"/>
              <a:t>。 例如，如果我們設定 </a:t>
            </a:r>
            <a:r>
              <a:rPr lang="en-US" altLang="ja-JP" dirty="0"/>
              <a:t>flex-direction: </a:t>
            </a:r>
            <a:r>
              <a:rPr lang="en-US" altLang="zh-TW" dirty="0"/>
              <a:t>row</a:t>
            </a:r>
            <a:r>
              <a:rPr lang="ja-JP" altLang="en-US" dirty="0"/>
              <a:t>，則</a:t>
            </a:r>
            <a:r>
              <a:rPr lang="en-US" altLang="zh-TW" dirty="0"/>
              <a:t>flex-basis</a:t>
            </a:r>
            <a:r>
              <a:rPr lang="zh-TW" altLang="en-US" dirty="0"/>
              <a:t>是設定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ja-JP" altLang="en-US" dirty="0"/>
              <a:t>的</a:t>
            </a:r>
            <a:r>
              <a:rPr lang="en-US" altLang="ja-JP" dirty="0"/>
              <a:t>width</a:t>
            </a:r>
            <a:r>
              <a:rPr lang="ja-JP" altLang="en-US" dirty="0"/>
              <a:t>大小。反之，如果我們設定 </a:t>
            </a:r>
            <a:r>
              <a:rPr lang="en-US" altLang="ja-JP" dirty="0"/>
              <a:t>flex-direction: </a:t>
            </a:r>
            <a:r>
              <a:rPr lang="en-US" altLang="zh-TW" dirty="0"/>
              <a:t>column</a:t>
            </a:r>
            <a:r>
              <a:rPr lang="ja-JP" altLang="en-US" dirty="0"/>
              <a:t>，則</a:t>
            </a:r>
            <a:r>
              <a:rPr lang="en-US" altLang="zh-TW" dirty="0"/>
              <a:t>flex-basis</a:t>
            </a:r>
            <a:r>
              <a:rPr lang="zh-TW" altLang="en-US" dirty="0"/>
              <a:t>是設定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ja-JP" altLang="en-US" dirty="0"/>
              <a:t>的</a:t>
            </a:r>
            <a:r>
              <a:rPr lang="en-US" altLang="zh-TW" dirty="0"/>
              <a:t>height</a:t>
            </a:r>
            <a:r>
              <a:rPr lang="ja-JP" altLang="en-US" dirty="0"/>
              <a:t>大小。</a:t>
            </a:r>
            <a:endParaRPr lang="en-US" altLang="ja-JP" dirty="0"/>
          </a:p>
          <a:p>
            <a:r>
              <a:rPr lang="en-US" altLang="zh-TW" dirty="0"/>
              <a:t>flex</a:t>
            </a:r>
            <a:r>
              <a:rPr lang="zh-TW" altLang="en-US" dirty="0"/>
              <a:t>這個</a:t>
            </a:r>
            <a:r>
              <a:rPr lang="en-US" altLang="zh-TW" dirty="0"/>
              <a:t>shorthand</a:t>
            </a:r>
            <a:r>
              <a:rPr lang="zh-TW" altLang="en-US" dirty="0"/>
              <a:t> </a:t>
            </a:r>
            <a:r>
              <a:rPr lang="en-US" altLang="zh-TW" dirty="0"/>
              <a:t>property</a:t>
            </a:r>
            <a:r>
              <a:rPr lang="zh-TW" altLang="en-US" dirty="0"/>
              <a:t>可以</a:t>
            </a:r>
            <a:r>
              <a:rPr lang="en-US" dirty="0" err="1"/>
              <a:t>一次設定</a:t>
            </a:r>
            <a:r>
              <a:rPr lang="en-US" altLang="zh-TW" dirty="0" err="1"/>
              <a:t>grow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shrink,</a:t>
            </a:r>
            <a:r>
              <a:rPr lang="zh-TW" altLang="en-US" dirty="0"/>
              <a:t>以及</a:t>
            </a:r>
            <a:r>
              <a:rPr lang="en-US" altLang="zh-TW" dirty="0"/>
              <a:t>basis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2967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C6FD-1C1D-11A2-637C-80F94A0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align-self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4F80-C48F-E732-5C85-378B3003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align-self</a:t>
            </a:r>
            <a:r>
              <a:rPr lang="ja-JP" altLang="en-US" dirty="0"/>
              <a:t>允許為單個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ja-JP" altLang="en-US" dirty="0"/>
              <a:t>覆寫默認對齊方式（由 </a:t>
            </a:r>
            <a:r>
              <a:rPr lang="en-US" dirty="0"/>
              <a:t>align-items </a:t>
            </a:r>
            <a:r>
              <a:rPr lang="ja-JP" altLang="en-US" dirty="0"/>
              <a:t>指定的對齊方式）。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F1E327-127C-6279-F4CF-4D3C8143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631" y="2835797"/>
            <a:ext cx="3508738" cy="20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AE66-1BA4-1F5C-7363-327B891F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響應式網頁</a:t>
            </a:r>
            <a:r>
              <a:rPr lang="ja-JP" altLang="en-US"/>
              <a:t>設計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BEBD-DF6E-1927-F560-4276875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48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響應式網頁</a:t>
            </a:r>
            <a:r>
              <a:rPr lang="ja-JP" altLang="en-US" dirty="0"/>
              <a:t>設計並沒有一個通用標準。重要的是，在不同的螢幕大小上，網頁都能夠被正常的瀏覽，沒有排版的問題發生。以下為幾個設計原則：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專注於螢幕大小，而非裝置。世界上的裝置有無數種，所以在</a:t>
            </a:r>
            <a:r>
              <a:rPr lang="en-US" dirty="0" err="1"/>
              <a:t>響應式網頁</a:t>
            </a:r>
            <a:r>
              <a:rPr lang="ja-JP" altLang="en-US" dirty="0"/>
              <a:t>設計上，只需要設計給小、中、大、超大螢幕這些大方向的類型即可。</a:t>
            </a:r>
            <a:r>
              <a:rPr lang="en-US" altLang="zh-TW" dirty="0"/>
              <a:t>320px~480px</a:t>
            </a:r>
            <a:r>
              <a:rPr lang="zh-TW" altLang="en-US" dirty="0"/>
              <a:t>屬於行動裝置、</a:t>
            </a:r>
            <a:r>
              <a:rPr lang="en-US" altLang="zh-TW" dirty="0"/>
              <a:t>481px~768px</a:t>
            </a:r>
            <a:r>
              <a:rPr lang="zh-TW" altLang="en-US" dirty="0"/>
              <a:t>屬於平板裝置、</a:t>
            </a:r>
            <a:r>
              <a:rPr lang="en-US" altLang="zh-TW" dirty="0"/>
              <a:t>769px~1024</a:t>
            </a:r>
            <a:r>
              <a:rPr lang="zh-TW" altLang="en-US" dirty="0"/>
              <a:t>屬於小型螢幕或筆電、</a:t>
            </a:r>
            <a:r>
              <a:rPr lang="en-US" altLang="zh-TW" dirty="0"/>
              <a:t>1025px~1200px</a:t>
            </a:r>
            <a:r>
              <a:rPr lang="zh-TW" altLang="en-US" dirty="0"/>
              <a:t>屬於桌上型電腦，</a:t>
            </a:r>
            <a:r>
              <a:rPr lang="en-US" altLang="zh-TW" dirty="0"/>
              <a:t>1200px</a:t>
            </a:r>
            <a:r>
              <a:rPr lang="zh-TW" altLang="en-US" dirty="0"/>
              <a:t>以上屬於大型螢幕或電視。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能用</a:t>
            </a:r>
            <a:r>
              <a:rPr lang="en-US" altLang="ja-JP" dirty="0"/>
              <a:t>flexbox</a:t>
            </a:r>
            <a:r>
              <a:rPr lang="ja-JP" altLang="en-US" dirty="0"/>
              <a:t>處理，就用</a:t>
            </a:r>
            <a:r>
              <a:rPr lang="en-US" altLang="ja-JP" dirty="0"/>
              <a:t>flexbox</a:t>
            </a:r>
            <a:r>
              <a:rPr lang="ja-JP" altLang="en-US" dirty="0"/>
              <a:t>處理。不能用</a:t>
            </a:r>
            <a:r>
              <a:rPr lang="en-US" altLang="ja-JP" dirty="0"/>
              <a:t>flexbox</a:t>
            </a:r>
            <a:r>
              <a:rPr lang="ja-JP" altLang="en-US" dirty="0"/>
              <a:t>，就用</a:t>
            </a:r>
            <a:r>
              <a:rPr lang="en-US" altLang="ja-JP" i="1" dirty="0">
                <a:solidFill>
                  <a:srgbClr val="FF0000"/>
                </a:solidFill>
              </a:rPr>
              <a:t>media query</a:t>
            </a:r>
            <a:r>
              <a:rPr lang="ja-JP" altLang="en-US" dirty="0"/>
              <a:t>處理。 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圖片與其他元素應該要隨著螢幕的大小變化，而改變。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803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6358-7595-2349-4B50-ECC5BA52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DF84-3DF9-B35D-B69B-1819F211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ja-JP" altLang="en-US"/>
              <a:t>是一組用於網路應用程式開發的開源前端（所謂「前端」，指的是展現給終端使用者的介面。與之對應的「後端」是在伺服器上面執行的代碼）框架，包括</a:t>
            </a:r>
            <a:r>
              <a:rPr lang="en-US" dirty="0"/>
              <a:t>HTML、CSS</a:t>
            </a:r>
            <a:r>
              <a:rPr lang="ja-JP" altLang="en-US"/>
              <a:t>及</a:t>
            </a:r>
            <a:r>
              <a:rPr lang="en-US" dirty="0"/>
              <a:t>JavaScript</a:t>
            </a:r>
            <a:r>
              <a:rPr lang="ja-JP" altLang="en-US"/>
              <a:t>的框架，提供字體排印、表單、按鈕、導航及其他各種元件及</a:t>
            </a:r>
            <a:r>
              <a:rPr lang="en-US" dirty="0" err="1"/>
              <a:t>Javascript</a:t>
            </a:r>
            <a:r>
              <a:rPr lang="ja-JP" altLang="en-US"/>
              <a:t>擴充套件，旨在使動態網頁和</a:t>
            </a:r>
            <a:r>
              <a:rPr lang="en-US" dirty="0"/>
              <a:t>Web</a:t>
            </a:r>
            <a:r>
              <a:rPr lang="ja-JP" altLang="en-US"/>
              <a:t>應用的開發更加容易。</a:t>
            </a:r>
            <a:endParaRPr lang="en-US" altLang="ja-JP" dirty="0"/>
          </a:p>
          <a:p>
            <a:r>
              <a:rPr lang="en-TW" dirty="0"/>
              <a:t>基本上，</a:t>
            </a:r>
            <a:r>
              <a:rPr lang="en-US" altLang="zh-TW" dirty="0"/>
              <a:t> Bootstrap</a:t>
            </a:r>
            <a:r>
              <a:rPr lang="zh-TW" altLang="en-US" dirty="0"/>
              <a:t>就是套招。用別人寫好的</a:t>
            </a:r>
            <a:r>
              <a:rPr lang="en-US" altLang="zh-TW" dirty="0"/>
              <a:t>HTML,</a:t>
            </a:r>
            <a:r>
              <a:rPr lang="zh-TW" altLang="en-US" dirty="0"/>
              <a:t> </a:t>
            </a:r>
            <a:r>
              <a:rPr lang="en-US" altLang="zh-TW" dirty="0"/>
              <a:t>CSS,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來快速建置網站。</a:t>
            </a:r>
            <a:r>
              <a:rPr lang="en-US" altLang="zh-TW" dirty="0"/>
              <a:t> Bootstrap</a:t>
            </a:r>
            <a:r>
              <a:rPr lang="zh-TW" altLang="en-US" dirty="0"/>
              <a:t>內建的樣式都有自帶</a:t>
            </a:r>
            <a:r>
              <a:rPr lang="en-US" altLang="zh-TW" dirty="0"/>
              <a:t>RWD</a:t>
            </a:r>
            <a:r>
              <a:rPr lang="zh-TW" altLang="en-US" dirty="0"/>
              <a:t>的設計，且經過多人驗證與改良，可以方便有效的建立起美觀的網站。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90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781A-C520-1D03-66F4-555A2BB1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Snippet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64E6-D51E-E019-AABC-518EED9D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文字編輯器</a:t>
            </a:r>
            <a:r>
              <a:rPr lang="en-US" dirty="0"/>
              <a:t>，</a:t>
            </a:r>
            <a:r>
              <a:rPr lang="en-US" dirty="0" err="1"/>
              <a:t>包含</a:t>
            </a:r>
            <a:r>
              <a:rPr lang="en-US" altLang="zh-TW" dirty="0" err="1"/>
              <a:t>vscode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atom,</a:t>
            </a:r>
            <a:r>
              <a:rPr lang="zh-TW" altLang="en-US" dirty="0"/>
              <a:t> </a:t>
            </a:r>
            <a:r>
              <a:rPr lang="en-US" altLang="zh-TW" dirty="0"/>
              <a:t>sublime</a:t>
            </a:r>
            <a:r>
              <a:rPr lang="zh-TW" altLang="en-US" dirty="0"/>
              <a:t> </a:t>
            </a:r>
            <a:r>
              <a:rPr lang="en-US" altLang="zh-TW" dirty="0"/>
              <a:t>text</a:t>
            </a:r>
            <a:r>
              <a:rPr lang="zh-TW" altLang="en-US" dirty="0"/>
              <a:t>等等都有提供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snippet</a:t>
            </a:r>
            <a:r>
              <a:rPr lang="zh-TW" altLang="en-US" dirty="0"/>
              <a:t>的功能。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snippet</a:t>
            </a:r>
            <a:r>
              <a:rPr lang="zh-TW" altLang="en-US" dirty="0"/>
              <a:t>是指，每個程式語言都可以設定使用者可客製化的程式碼片段。 程式碼片段可被重複使用，使程式開發效率可以提昇。</a:t>
            </a:r>
            <a:endParaRPr lang="en-US" altLang="zh-TW" dirty="0"/>
          </a:p>
          <a:p>
            <a:r>
              <a:rPr lang="en-US" dirty="0" err="1"/>
              <a:t>每個</a:t>
            </a:r>
            <a:r>
              <a:rPr lang="en-US" altLang="zh-TW" dirty="0" err="1"/>
              <a:t>user</a:t>
            </a:r>
            <a:r>
              <a:rPr lang="zh-TW" altLang="en-US" dirty="0"/>
              <a:t> </a:t>
            </a:r>
            <a:r>
              <a:rPr lang="en-US" altLang="zh-TW" dirty="0"/>
              <a:t>snippet</a:t>
            </a:r>
            <a:r>
              <a:rPr lang="zh-TW" altLang="en-US" dirty="0"/>
              <a:t>可以設定名稱、程式碼主體、描述以及</a:t>
            </a:r>
            <a:r>
              <a:rPr lang="en-US" altLang="zh-TW" dirty="0"/>
              <a:t>trigger</a:t>
            </a:r>
            <a:r>
              <a:rPr lang="zh-TW" altLang="en-US" dirty="0"/>
              <a:t>。</a:t>
            </a:r>
            <a:r>
              <a:rPr lang="en-US" altLang="zh-TW" dirty="0"/>
              <a:t> Trigger</a:t>
            </a:r>
            <a:r>
              <a:rPr lang="zh-TW" altLang="en-US" dirty="0"/>
              <a:t>是指我們需要打什麼才能觸發</a:t>
            </a:r>
            <a:r>
              <a:rPr lang="en-US" altLang="zh-TW" dirty="0"/>
              <a:t>snippet</a:t>
            </a:r>
            <a:r>
              <a:rPr lang="zh-TW" altLang="en-US" dirty="0"/>
              <a:t>選項。名稱與描述則是可以隨意填寫。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8094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4D26-55C7-6A63-F63B-AD3F037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DBAA-10E5-86A5-9639-1CD8915E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Sass（</a:t>
            </a:r>
            <a:r>
              <a:rPr lang="ja-JP" altLang="en-US"/>
              <a:t>英文全稱：</a:t>
            </a:r>
            <a:r>
              <a:rPr lang="en-US" dirty="0"/>
              <a:t>Syntactically Awesome Stylesheets）</a:t>
            </a:r>
            <a:r>
              <a:rPr lang="ja-JP" altLang="en-US"/>
              <a:t>是一種將</a:t>
            </a:r>
            <a:r>
              <a:rPr lang="en-US" altLang="zh-TW" dirty="0"/>
              <a:t>CSS</a:t>
            </a:r>
            <a:r>
              <a:rPr lang="zh-TW" altLang="en-US" dirty="0"/>
              <a:t>視為程式語言的</a:t>
            </a:r>
            <a:r>
              <a:rPr lang="ja-JP" altLang="en-US"/>
              <a:t>網頁開發技術。</a:t>
            </a:r>
            <a:r>
              <a:rPr lang="en-US" altLang="zh-TW" dirty="0"/>
              <a:t> Sass</a:t>
            </a:r>
            <a:r>
              <a:rPr lang="zh-TW" altLang="en-US" dirty="0"/>
              <a:t>的特點在於支援設定變數、函數、</a:t>
            </a:r>
            <a:r>
              <a:rPr lang="en-US" altLang="zh-TW" dirty="0"/>
              <a:t>import</a:t>
            </a:r>
            <a:r>
              <a:rPr lang="zh-TW" altLang="en-US" dirty="0"/>
              <a:t>語法、</a:t>
            </a:r>
            <a:r>
              <a:rPr lang="en-US" altLang="zh-TW" dirty="0"/>
              <a:t>nested</a:t>
            </a:r>
            <a:r>
              <a:rPr lang="zh-TW" altLang="en-US" dirty="0"/>
              <a:t>語法等等，使得網頁開發者可以快速的寫出高相容性、跨瀏覽器的</a:t>
            </a:r>
            <a:r>
              <a:rPr lang="en-US" altLang="zh-TW" dirty="0"/>
              <a:t>CSS</a:t>
            </a:r>
            <a:r>
              <a:rPr lang="zh-TW" altLang="en-US" dirty="0"/>
              <a:t>程式碼。</a:t>
            </a:r>
            <a:r>
              <a:rPr lang="en-US" altLang="zh-TW" dirty="0"/>
              <a:t>Sass</a:t>
            </a:r>
            <a:r>
              <a:rPr lang="zh-TW" altLang="en-US" dirty="0"/>
              <a:t>也被包含在許多熱門的</a:t>
            </a:r>
            <a:r>
              <a:rPr lang="en-US" altLang="zh-TW" dirty="0"/>
              <a:t>library</a:t>
            </a:r>
            <a:r>
              <a:rPr lang="zh-TW" altLang="en-US" dirty="0"/>
              <a:t>當中。例如，</a:t>
            </a:r>
            <a:r>
              <a:rPr lang="en-US" altLang="zh-TW" dirty="0"/>
              <a:t>Bootstrap</a:t>
            </a:r>
            <a:r>
              <a:rPr lang="zh-TW" altLang="en-US" dirty="0"/>
              <a:t>內部的大量程式碼是由</a:t>
            </a:r>
            <a:r>
              <a:rPr lang="en-US" altLang="zh-TW" dirty="0" err="1"/>
              <a:t>scss</a:t>
            </a:r>
            <a:r>
              <a:rPr lang="zh-TW" altLang="en-US" dirty="0"/>
              <a:t>文件編譯而成。</a:t>
            </a:r>
            <a:endParaRPr lang="en-US" altLang="zh-TW" dirty="0"/>
          </a:p>
          <a:p>
            <a:r>
              <a:rPr lang="en-TW" dirty="0"/>
              <a:t>在文字編輯器當中寫的</a:t>
            </a:r>
            <a:r>
              <a:rPr lang="en-US" altLang="zh-TW" dirty="0" err="1"/>
              <a:t>scss</a:t>
            </a:r>
            <a:r>
              <a:rPr lang="zh-TW" altLang="en-US" dirty="0"/>
              <a:t>文件不能直接被網頁瀏覽器讀取。</a:t>
            </a:r>
            <a:r>
              <a:rPr lang="en-US" altLang="zh-TW" dirty="0"/>
              <a:t>Sass</a:t>
            </a:r>
            <a:r>
              <a:rPr lang="zh-TW" altLang="en-US" dirty="0"/>
              <a:t>編譯器將</a:t>
            </a:r>
            <a:r>
              <a:rPr lang="en-US" altLang="zh-TW" dirty="0" err="1"/>
              <a:t>scss</a:t>
            </a:r>
            <a:r>
              <a:rPr lang="zh-TW" altLang="en-US" dirty="0"/>
              <a:t>文件編譯成</a:t>
            </a:r>
            <a:r>
              <a:rPr lang="en-US" altLang="zh-TW" dirty="0"/>
              <a:t>CSS</a:t>
            </a:r>
            <a:r>
              <a:rPr lang="zh-TW" altLang="en-US" dirty="0"/>
              <a:t>文件後，才能夠被</a:t>
            </a:r>
            <a:r>
              <a:rPr lang="en-US" altLang="zh-TW" dirty="0"/>
              <a:t>HTML</a:t>
            </a:r>
            <a:r>
              <a:rPr lang="zh-TW" altLang="en-US" dirty="0"/>
              <a:t>文件用來套用樣式。</a:t>
            </a:r>
            <a:r>
              <a:rPr lang="zh-TW" altLang="en-US" dirty="0">
                <a:solidFill>
                  <a:srgbClr val="FF0000"/>
                </a:solidFill>
              </a:rPr>
              <a:t>若</a:t>
            </a:r>
            <a:r>
              <a:rPr lang="en-US" altLang="zh-TW" dirty="0" err="1">
                <a:solidFill>
                  <a:srgbClr val="FF0000"/>
                </a:solidFill>
              </a:rPr>
              <a:t>scss</a:t>
            </a:r>
            <a:r>
              <a:rPr lang="zh-TW" altLang="en-US" dirty="0">
                <a:solidFill>
                  <a:srgbClr val="FF0000"/>
                </a:solidFill>
              </a:rPr>
              <a:t>文件有</a:t>
            </a:r>
            <a:r>
              <a:rPr lang="en-US" altLang="zh-TW" dirty="0">
                <a:solidFill>
                  <a:srgbClr val="FF0000"/>
                </a:solidFill>
              </a:rPr>
              <a:t>bug</a:t>
            </a:r>
            <a:r>
              <a:rPr lang="zh-TW" altLang="en-US" dirty="0">
                <a:solidFill>
                  <a:srgbClr val="FF0000"/>
                </a:solidFill>
              </a:rPr>
              <a:t>，則無法成功編譯出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文件。每次更新</a:t>
            </a:r>
            <a:r>
              <a:rPr lang="en-US" altLang="zh-TW" dirty="0" err="1">
                <a:solidFill>
                  <a:srgbClr val="FF0000"/>
                </a:solidFill>
              </a:rPr>
              <a:t>scss</a:t>
            </a:r>
            <a:r>
              <a:rPr lang="zh-TW" altLang="en-US" dirty="0">
                <a:solidFill>
                  <a:srgbClr val="FF0000"/>
                </a:solidFill>
              </a:rPr>
              <a:t>文件後，都需要重新編譯出相對應的新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文件。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19DE-6EB4-259C-9165-259EDE8F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Semantic</a:t>
            </a:r>
            <a:r>
              <a:rPr lang="zh-TW" altLang="en-US" dirty="0"/>
              <a:t> </a:t>
            </a:r>
            <a:r>
              <a:rPr lang="en-US" altLang="zh-TW" dirty="0"/>
              <a:t>Tags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6F63-4BFA-8106-D1FA-E4B3F39A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語意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是指一段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的含義，例如</a:t>
            </a:r>
            <a:r>
              <a:rPr lang="en-TW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這個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元素有什麼目的或作用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而不是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它看起來像什麼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傳統上來說，我們會在網頁中大量使用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來表示不同的區塊，但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本身不代表任何含義。從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開始新增了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&lt;aside&gt;,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&lt;details&gt;,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&lt;figure&gt;,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&lt;main&gt;,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&lt;mark&gt;,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&lt;nav&gt;,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&lt;summary&gt;,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&lt;time&gt;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這些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/>
              <a:t>emantic</a:t>
            </a:r>
            <a:r>
              <a:rPr lang="zh-TW" altLang="en-US" dirty="0"/>
              <a:t> </a:t>
            </a:r>
            <a:r>
              <a:rPr lang="en-US" altLang="zh-TW" dirty="0"/>
              <a:t>tags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Semantic elements = elements with a meaning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正確的使用這些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可以告訴網頁瀏覽器與開發者每個標籤的作用與功能。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5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251-ABE7-CC39-CC8A-087DFE41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F150-A258-10E0-DC4B-E6798383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r>
              <a:rPr lang="zh-TW" altLang="en-US" dirty="0"/>
              <a:t>的幾個常見且主要的功能包含：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巢狀語法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變數設定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self</a:t>
            </a:r>
            <a:r>
              <a:rPr lang="zh-TW" altLang="en-US" dirty="0"/>
              <a:t> </a:t>
            </a:r>
            <a:r>
              <a:rPr lang="en-US" altLang="zh-TW" dirty="0"/>
              <a:t>ampersand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mixin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8563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0644-CDD2-185B-CE7B-40B9E5A0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無障礙網頁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A280-4841-72C0-E79E-13239D88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ja-JP" altLang="en-US" dirty="0"/>
              <a:t>開發中的</a:t>
            </a:r>
            <a:r>
              <a:rPr lang="en-US" altLang="ja-JP" dirty="0"/>
              <a:t>Accessibility</a:t>
            </a:r>
            <a:r>
              <a:rPr lang="ja-JP" altLang="en-US" dirty="0"/>
              <a:t>（通常縮寫為 </a:t>
            </a:r>
            <a:r>
              <a:rPr lang="en-US" dirty="0"/>
              <a:t>A11y）</a:t>
            </a:r>
            <a:r>
              <a:rPr lang="ja-JP" altLang="en-US" dirty="0"/>
              <a:t>意味著讓盡可能多的人使用網站，即使這些人的能力在某些方面受到限制。對許多人來說，技術讓事情變得更容易。 對於殘障人士來說，科技讓一切成為可能。 </a:t>
            </a:r>
            <a:r>
              <a:rPr lang="en-US" altLang="ja-JP" dirty="0"/>
              <a:t>Accessibility</a:t>
            </a:r>
            <a:r>
              <a:rPr lang="ja-JP" altLang="en-US" dirty="0"/>
              <a:t>意味著開發盡可能易於訪問的內容，無論個人的身體和認知能力以及他們如何訪問網絡。</a:t>
            </a:r>
            <a:endParaRPr lang="en-US" altLang="ja-JP" dirty="0"/>
          </a:p>
          <a:p>
            <a:r>
              <a:rPr lang="ja-JP" altLang="en-US" dirty="0"/>
              <a:t>無障礙網頁是指， 任何用戶都可以使用其所有功能和內容，無論用戶如何訪問網絡</a:t>
            </a:r>
            <a:r>
              <a:rPr lang="en-US" altLang="ja-JP" dirty="0"/>
              <a:t>——</a:t>
            </a:r>
            <a:r>
              <a:rPr lang="ja-JP" altLang="en-US" dirty="0"/>
              <a:t>尤其是有身體或精神障礙的用戶。</a:t>
            </a:r>
          </a:p>
        </p:txBody>
      </p:sp>
    </p:spTree>
    <p:extLst>
      <p:ext uri="{BB962C8B-B14F-4D97-AF65-F5344CB8AC3E}">
        <p14:creationId xmlns:p14="http://schemas.microsoft.com/office/powerpoint/2010/main" val="33930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46E-7CAC-2ABF-77DB-1758B004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無障礙網頁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2D3E-38EA-3BE9-FBD3-01AAB5D2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以下為幾個無障礙網頁的原則：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避免使用相近顏色的背景與字體顏色，造成閱讀困難。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使用</a:t>
            </a:r>
            <a:r>
              <a:rPr lang="zh-TW" altLang="en-US" dirty="0"/>
              <a:t>者</a:t>
            </a:r>
            <a:r>
              <a:rPr lang="en-TW" dirty="0"/>
              <a:t>應該能夠用鍵盤瀏覽網頁。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在圖片等內容增加</a:t>
            </a:r>
            <a:r>
              <a:rPr lang="en-US" altLang="zh-TW" dirty="0" err="1"/>
              <a:t>alt</a:t>
            </a:r>
            <a:r>
              <a:rPr lang="zh-TW" altLang="en-US" dirty="0"/>
              <a:t>屬性，可以讓搜索引擎爬蟲提供更好的圖像上下文</a:t>
            </a:r>
            <a:r>
              <a:rPr lang="en-US" altLang="zh-TW" dirty="0"/>
              <a:t>/</a:t>
            </a:r>
            <a:r>
              <a:rPr lang="zh-TW" altLang="en-US" dirty="0"/>
              <a:t>描述，幫助他們正確搜尋到網頁，達到</a:t>
            </a:r>
            <a:r>
              <a:rPr lang="en-US" altLang="zh-TW" dirty="0"/>
              <a:t>SEO</a:t>
            </a:r>
            <a:r>
              <a:rPr lang="zh-TW" altLang="en-US" dirty="0"/>
              <a:t>效果。如果瀏覽器無法加載圖片，將顯示</a:t>
            </a:r>
            <a:r>
              <a:rPr lang="en-US" altLang="zh-TW" dirty="0"/>
              <a:t>alt</a:t>
            </a:r>
            <a:r>
              <a:rPr lang="zh-TW" altLang="en-US" dirty="0"/>
              <a:t>文字來代替圖像。為照片添加替代文字也可增加網頁可訪問性。 使用螢幕朗讀器的視障用戶不能看到圖片，所以螢幕朗讀器會唸出</a:t>
            </a:r>
            <a:r>
              <a:rPr lang="en-US" altLang="zh-TW" dirty="0"/>
              <a:t>alt </a:t>
            </a:r>
            <a:r>
              <a:rPr lang="zh-TW" altLang="en-US" dirty="0"/>
              <a:t>屬性內的文字，使視障用戶更好地理解頁面上的圖像。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2203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8947-03CE-18D1-FFC5-66A6E94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壓縮圖片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8E1A-AB14-97BA-40AA-02CA2571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程式檔本質上就是文字檔案而已。在電腦當中，要儲存文字檔案需要的空間並不多，因為文字的編碼相當容易。</a:t>
            </a:r>
            <a:r>
              <a:rPr lang="en-US" dirty="0" err="1"/>
              <a:t>大致上來說，一個字需要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byte</a:t>
            </a:r>
            <a:r>
              <a:rPr lang="zh-TW" altLang="en-US" dirty="0"/>
              <a:t> 的容量。</a:t>
            </a:r>
            <a:endParaRPr lang="en-TW" dirty="0"/>
          </a:p>
          <a:p>
            <a:r>
              <a:rPr lang="en-TW" dirty="0"/>
              <a:t>然而，圖片編碼相較之下需要相當大的儲存空間。一張圖片由千萬的像素組成。每個像素 </a:t>
            </a:r>
            <a:r>
              <a:rPr lang="en-US" altLang="zh-TW" dirty="0"/>
              <a:t>(pixel)</a:t>
            </a:r>
            <a:r>
              <a:rPr lang="zh-TW" altLang="en-US" dirty="0"/>
              <a:t>需要儲存</a:t>
            </a:r>
            <a:r>
              <a:rPr lang="en-US" altLang="zh-TW" dirty="0"/>
              <a:t>RGB</a:t>
            </a:r>
            <a:r>
              <a:rPr lang="zh-TW" altLang="en-US" dirty="0"/>
              <a:t>三種顏色的數值</a:t>
            </a:r>
            <a:r>
              <a:rPr lang="en-US" altLang="zh-TW" dirty="0"/>
              <a:t>(</a:t>
            </a:r>
            <a:r>
              <a:rPr lang="zh-TW" altLang="en-US" dirty="0"/>
              <a:t>有時也需要儲存透明度</a:t>
            </a:r>
            <a:r>
              <a:rPr lang="en-US" altLang="zh-TW" dirty="0"/>
              <a:t>)</a:t>
            </a:r>
            <a:r>
              <a:rPr lang="zh-TW" altLang="en-US" dirty="0"/>
              <a:t>，所以需要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  <a:r>
              <a:rPr lang="zh-TW" altLang="en-US" dirty="0"/>
              <a:t> 才能儲存一個像素。因此，一張一千萬像素的圖片需要的容量可以抵過有一千萬的文字的小說。</a:t>
            </a:r>
            <a:endParaRPr lang="en-US" altLang="zh-TW" dirty="0"/>
          </a:p>
          <a:p>
            <a:r>
              <a:rPr lang="en-TW" dirty="0"/>
              <a:t>將網頁發布到網路上之前，先將圖片壓縮是個好習慣。我們可以節省雲端空間，也可以加速網站上圖片的讀取速度。</a:t>
            </a:r>
          </a:p>
        </p:txBody>
      </p:sp>
    </p:spTree>
    <p:extLst>
      <p:ext uri="{BB962C8B-B14F-4D97-AF65-F5344CB8AC3E}">
        <p14:creationId xmlns:p14="http://schemas.microsoft.com/office/powerpoint/2010/main" val="227343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9C17F-889F-34A9-00B6-EDF52A39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TW" dirty="0"/>
              <a:t>部署靜態網頁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B0CFC890-AFE0-6FC1-688A-7DB633A6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152" y="2108200"/>
            <a:ext cx="2812197" cy="37608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BC5D-0889-F713-FB94-8D68A262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/>
              <a:t>網頁大致上分為兩種</a:t>
            </a:r>
            <a:r>
              <a:rPr lang="zh-TW" altLang="en-US" sz="2200" dirty="0"/>
              <a:t> </a:t>
            </a:r>
            <a:r>
              <a:rPr lang="en-US" altLang="zh-TW" sz="2200" dirty="0"/>
              <a:t>-</a:t>
            </a:r>
            <a:r>
              <a:rPr lang="zh-TW" altLang="en-US" sz="2200" dirty="0"/>
              <a:t> </a:t>
            </a:r>
            <a:r>
              <a:rPr lang="en-US" sz="2200" dirty="0" err="1"/>
              <a:t>靜態網頁</a:t>
            </a:r>
            <a:r>
              <a:rPr lang="en-US" altLang="zh-TW" sz="2200" dirty="0"/>
              <a:t>(static</a:t>
            </a:r>
            <a:r>
              <a:rPr lang="zh-TW" altLang="en-US" sz="2200" dirty="0"/>
              <a:t> </a:t>
            </a:r>
            <a:r>
              <a:rPr lang="en-US" altLang="zh-TW" sz="2200" dirty="0"/>
              <a:t>website)</a:t>
            </a:r>
            <a:r>
              <a:rPr lang="zh-TW" altLang="en-US" sz="2200" dirty="0"/>
              <a:t>與</a:t>
            </a:r>
            <a:r>
              <a:rPr lang="en-US" sz="2200" dirty="0" err="1"/>
              <a:t>動態網頁</a:t>
            </a:r>
            <a:r>
              <a:rPr lang="en-US" altLang="zh-TW" sz="2200" dirty="0"/>
              <a:t>(dynamic</a:t>
            </a:r>
            <a:r>
              <a:rPr lang="zh-TW" altLang="en-US" sz="2200" dirty="0"/>
              <a:t> </a:t>
            </a:r>
            <a:r>
              <a:rPr lang="en-US" altLang="zh-TW" sz="2200" dirty="0"/>
              <a:t>website)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>
              <a:lnSpc>
                <a:spcPct val="90000"/>
              </a:lnSpc>
            </a:pPr>
            <a:r>
              <a:rPr lang="zh-TW" altLang="en-US" sz="2200" dirty="0"/>
              <a:t>靜態網頁是由</a:t>
            </a:r>
            <a:r>
              <a:rPr lang="en-US" altLang="zh-TW" sz="2200" dirty="0"/>
              <a:t>HTML</a:t>
            </a:r>
            <a:r>
              <a:rPr lang="zh-TW" altLang="en-US" sz="2200" dirty="0"/>
              <a:t>、</a:t>
            </a:r>
            <a:r>
              <a:rPr lang="en-US" altLang="zh-TW" sz="2200" dirty="0"/>
              <a:t>CSS </a:t>
            </a:r>
            <a:r>
              <a:rPr lang="zh-TW" altLang="en-US" sz="2200" dirty="0"/>
              <a:t>或 </a:t>
            </a:r>
            <a:r>
              <a:rPr lang="en-US" altLang="zh-TW" sz="2200" dirty="0"/>
              <a:t>JavaScript </a:t>
            </a:r>
            <a:r>
              <a:rPr lang="zh-TW" altLang="en-US" sz="2200" dirty="0"/>
              <a:t>等語言寫成。我們只需要將這些文件放到網頁伺服器上面即可。每當有客戶端發出請求時，網頁伺服器只需要預備好的</a:t>
            </a:r>
            <a:r>
              <a:rPr lang="en-US" altLang="zh-TW" sz="2200" dirty="0"/>
              <a:t>HTML</a:t>
            </a:r>
            <a:r>
              <a:rPr lang="zh-TW" altLang="en-US" sz="2200" dirty="0"/>
              <a:t>、</a:t>
            </a:r>
            <a:r>
              <a:rPr lang="en-US" altLang="zh-TW" sz="2200" dirty="0"/>
              <a:t>CSS </a:t>
            </a:r>
            <a:r>
              <a:rPr lang="zh-TW" altLang="en-US" sz="2200" dirty="0"/>
              <a:t>或 </a:t>
            </a:r>
            <a:r>
              <a:rPr lang="en-US" altLang="zh-TW" sz="2200" dirty="0"/>
              <a:t>JavaScript </a:t>
            </a:r>
            <a:r>
              <a:rPr lang="zh-TW" altLang="en-US" sz="2200" dirty="0"/>
              <a:t>文件原封不動的寄給客戶端即可。像這樣的網頁屬於靜態網頁。伺服器速度很快，伺服器也沒有與數據庫的交互或取得訊息。靜態網頁的缺點在於，無法連結資料庫，且不能提供登入使用者的功能，也無法為使用者客製化網頁內容。</a:t>
            </a:r>
            <a:endParaRPr lang="en-US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72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02591-784D-2C7A-F7D3-8AB02740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TW" dirty="0"/>
              <a:t>部署靜態網頁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AF935676-E081-7630-AD4F-A2CDB4D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057" y="2108200"/>
            <a:ext cx="2846388" cy="37608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37A7-F356-E79A-D362-BC924E6F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TW" dirty="0"/>
              <a:t>反之，動態網頁伺服器會確認目前的網頁使用者身份，透過後端網頁伺服器的程式碼，去找出在資料庫內儲存的資料後，透過</a:t>
            </a:r>
            <a:r>
              <a:rPr lang="en-US" altLang="zh-TW" dirty="0"/>
              <a:t>template</a:t>
            </a:r>
            <a:r>
              <a:rPr lang="en-TW" dirty="0"/>
              <a:t>生成相對應的不同網頁。動態網頁的例子有，每個人登入</a:t>
            </a:r>
            <a:r>
              <a:rPr lang="en-US" altLang="zh-TW" dirty="0"/>
              <a:t>YouTube</a:t>
            </a:r>
            <a:r>
              <a:rPr lang="zh-TW" altLang="en-US" dirty="0"/>
              <a:t>後看到的影片推薦都不相同，這是因為</a:t>
            </a:r>
            <a:r>
              <a:rPr lang="en-US" altLang="zh-TW" dirty="0"/>
              <a:t>YouTube</a:t>
            </a:r>
            <a:r>
              <a:rPr lang="zh-TW" altLang="en-US" dirty="0"/>
              <a:t>伺服器內部有儲存每個人的影片觀看習慣。</a:t>
            </a:r>
            <a:endParaRPr lang="en-US" altLang="zh-TW" dirty="0"/>
          </a:p>
          <a:p>
            <a:r>
              <a:rPr lang="zh-TW" altLang="en-US" dirty="0"/>
              <a:t>左邊的模型也被稱為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，分別代表</a:t>
            </a:r>
            <a:r>
              <a:rPr lang="en-US" altLang="zh-TW" dirty="0"/>
              <a:t>Model,</a:t>
            </a:r>
            <a:r>
              <a:rPr lang="zh-TW" altLang="en-US" dirty="0"/>
              <a:t> </a:t>
            </a:r>
            <a:r>
              <a:rPr lang="en-US" altLang="zh-TW" dirty="0"/>
              <a:t>View,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Controller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64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3544-EBA7-8F38-C9AC-C9E2038D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部署靜態網頁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EF59FE-2AA3-CE33-FE77-DC9DBFB7B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67030"/>
              </p:ext>
            </p:extLst>
          </p:nvPr>
        </p:nvGraphicFramePr>
        <p:xfrm>
          <a:off x="1096963" y="2108200"/>
          <a:ext cx="10058397" cy="355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637">
                  <a:extLst>
                    <a:ext uri="{9D8B030D-6E8A-4147-A177-3AD203B41FA5}">
                      <a16:colId xmlns:a16="http://schemas.microsoft.com/office/drawing/2014/main" val="361871476"/>
                    </a:ext>
                  </a:extLst>
                </a:gridCol>
                <a:gridCol w="4178300">
                  <a:extLst>
                    <a:ext uri="{9D8B030D-6E8A-4147-A177-3AD203B41FA5}">
                      <a16:colId xmlns:a16="http://schemas.microsoft.com/office/drawing/2014/main" val="3295833657"/>
                    </a:ext>
                  </a:extLst>
                </a:gridCol>
                <a:gridCol w="4589460">
                  <a:extLst>
                    <a:ext uri="{9D8B030D-6E8A-4147-A177-3AD203B41FA5}">
                      <a16:colId xmlns:a16="http://schemas.microsoft.com/office/drawing/2014/main" val="47301868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靜態網頁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動態網頁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7396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網頁內容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網頁內容改變限於</a:t>
                      </a:r>
                      <a:r>
                        <a:rPr lang="en-US" altLang="zh-TW" dirty="0"/>
                        <a:t>Client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Script.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後端伺服器程式碼可控制網頁內容</a:t>
                      </a:r>
                      <a:r>
                        <a:rPr lang="en-US" dirty="0"/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10372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數據庫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與數據庫沒有連結。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可連結數據庫拿出資料。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7439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速度較快。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速度較慢。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0515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開發成本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成本較低。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成本較高。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3903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HTML,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CSS,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JavaScript</a:t>
                      </a:r>
                      <a:r>
                        <a:rPr lang="zh-TW" altLang="en-US" dirty="0"/>
                        <a:t>。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PHP,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Node.js</a:t>
                      </a:r>
                      <a:r>
                        <a:rPr lang="zh-TW" altLang="en-US" dirty="0"/>
                        <a:t>等等後端腳本語言。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15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日本旅遊 </a:t>
                      </a:r>
                      <a:r>
                        <a:rPr lang="en-US" altLang="zh-TW" dirty="0"/>
                        <a:t>Project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YouTube,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Facebook,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Udemy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90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2AA9-1B97-087B-30C1-91EF5BC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部署靜態網頁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412A-8095-904F-5003-6D017519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要部署靜態網頁，可選擇的雲端工具有</a:t>
            </a:r>
            <a:r>
              <a:rPr lang="en-US" altLang="zh-TW" dirty="0"/>
              <a:t>Netlify,</a:t>
            </a: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Cloud,</a:t>
            </a:r>
            <a:r>
              <a:rPr lang="zh-TW" altLang="en-US" dirty="0"/>
              <a:t> </a:t>
            </a:r>
            <a:r>
              <a:rPr lang="en-US" altLang="zh-TW" dirty="0"/>
              <a:t>AWS,</a:t>
            </a:r>
            <a:r>
              <a:rPr lang="zh-TW" altLang="en-US" dirty="0"/>
              <a:t> </a:t>
            </a:r>
            <a:r>
              <a:rPr lang="en-US" altLang="zh-TW" dirty="0"/>
              <a:t>GitHub,</a:t>
            </a:r>
            <a:r>
              <a:rPr lang="zh-TW" altLang="en-US" dirty="0"/>
              <a:t> </a:t>
            </a:r>
            <a:r>
              <a:rPr lang="en-US" altLang="zh-TW" dirty="0"/>
              <a:t>Microsoft</a:t>
            </a:r>
            <a:r>
              <a:rPr lang="zh-TW" altLang="en-US" dirty="0"/>
              <a:t> </a:t>
            </a:r>
            <a:r>
              <a:rPr lang="en-US" altLang="zh-TW" dirty="0"/>
              <a:t>Azure</a:t>
            </a:r>
            <a:r>
              <a:rPr lang="zh-TW" altLang="en-US" dirty="0"/>
              <a:t>等等。若想要自己家中架設伺服器，則需要負擔電費、主機費、耗損費、噪音、散熱問題、</a:t>
            </a:r>
            <a:r>
              <a:rPr lang="en-US" altLang="zh-TW" dirty="0"/>
              <a:t>Linux</a:t>
            </a:r>
            <a:r>
              <a:rPr lang="zh-TW" altLang="en-US" dirty="0"/>
              <a:t>系統安裝、</a:t>
            </a:r>
            <a:r>
              <a:rPr lang="en-US" altLang="zh-TW" dirty="0"/>
              <a:t>SSL</a:t>
            </a:r>
            <a:r>
              <a:rPr lang="zh-TW" altLang="en-US" dirty="0"/>
              <a:t>設定等等。</a:t>
            </a:r>
            <a:endParaRPr lang="en-US" altLang="zh-TW" dirty="0"/>
          </a:p>
          <a:p>
            <a:r>
              <a:rPr lang="en-US" altLang="zh-TW" dirty="0"/>
              <a:t>Netlify</a:t>
            </a:r>
            <a:r>
              <a:rPr lang="ja-JP" altLang="en-US"/>
              <a:t> 上要發佈一個靜態網站非常容易，只需要把含有靜態網站的資料夾拖拉到網頁上面即可，是最容易的。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3690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7247C-3A0C-E2D7-F7B0-08E17778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730AD-F732-E423-7D4D-4D95A062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8708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搜尋引擎最佳化（英語：</a:t>
            </a:r>
            <a:r>
              <a:rPr lang="en-US" altLang="zh-TW" dirty="0"/>
              <a:t>search engine optimization</a:t>
            </a:r>
            <a:r>
              <a:rPr lang="zh-TW" altLang="en-US" dirty="0"/>
              <a:t>，縮寫為</a:t>
            </a:r>
            <a:r>
              <a:rPr lang="en-US" altLang="zh-TW" dirty="0"/>
              <a:t>SEO</a:t>
            </a:r>
            <a:r>
              <a:rPr lang="zh-TW" altLang="en-US" dirty="0"/>
              <a:t>）是透過了解搜尋引擎的運作規則來調整網站，以及提高目的網站在有關搜尋引擎內排名的方式。由於不少研究發現，搜尋引擎的使用者往往只會留意搜尋結果最前面的幾個條目，所以不少網站都希望透過各種形式來影響搜尋引擎的排序，讓自己的網站可以有優秀的搜尋排名。當中尤以各種依靠廣告維生的網站為甚。</a:t>
            </a:r>
            <a:endParaRPr lang="en-US" altLang="zh-TW" dirty="0"/>
          </a:p>
          <a:p>
            <a:r>
              <a:rPr lang="zh-TW" altLang="en-US" dirty="0"/>
              <a:t>大致上來說，</a:t>
            </a:r>
            <a:r>
              <a:rPr lang="en-US" altLang="zh-TW" dirty="0"/>
              <a:t> SEO</a:t>
            </a:r>
            <a:r>
              <a:rPr lang="zh-TW" altLang="en-US" dirty="0"/>
              <a:t>的三大支柱為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技術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優化網站的網絡性能。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創建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針對特定關鍵字，創建相對應的內容。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受歡迎程度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zh-TW" altLang="en-US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提高網站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的在線知名度，讓搜索引擎知道您是值得信賴的來源。這是通過使用反向鏈接（鏈接回您的網站的第三方網站）來完成的。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038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CC2D4-2779-ADB9-2B41-2B45ECCB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01781-9B13-45F2-5CA6-E7DDD404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4817"/>
          </a:xfrm>
        </p:spPr>
        <p:txBody>
          <a:bodyPr/>
          <a:lstStyle/>
          <a:p>
            <a:r>
              <a:rPr lang="zh-TW" altLang="en-US" dirty="0"/>
              <a:t>市面上的搜索引擎（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Bing</a:t>
            </a:r>
            <a:r>
              <a:rPr lang="zh-TW" altLang="en-US" dirty="0"/>
              <a:t>、</a:t>
            </a:r>
            <a:r>
              <a:rPr lang="en-US" altLang="zh-TW" dirty="0"/>
              <a:t>DuckDuckGo </a:t>
            </a:r>
            <a:r>
              <a:rPr lang="zh-TW" altLang="en-US" dirty="0"/>
              <a:t>等）都有其相對應的搜尋系統。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搜索系統有四個主要職責：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Crawling (</a:t>
            </a:r>
            <a:r>
              <a:rPr lang="zh-TW" altLang="en-US" dirty="0"/>
              <a:t>爬行</a:t>
            </a:r>
            <a:r>
              <a:rPr lang="en-US" altLang="zh-TW" dirty="0"/>
              <a:t>) - </a:t>
            </a:r>
            <a:r>
              <a:rPr lang="zh-TW" altLang="en-US" dirty="0"/>
              <a:t>瀏覽網頁並解析所有網站內容的過程。這是一項艱鉅的任務，因為世界上有超過 </a:t>
            </a:r>
            <a:r>
              <a:rPr lang="en-US" altLang="zh-TW" dirty="0"/>
              <a:t>3.5 </a:t>
            </a:r>
            <a:r>
              <a:rPr lang="zh-TW" altLang="en-US" dirty="0"/>
              <a:t>億個</a:t>
            </a:r>
            <a:r>
              <a:rPr lang="en-US" altLang="zh-TW" dirty="0"/>
              <a:t>domain name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Indexing (</a:t>
            </a:r>
            <a:r>
              <a:rPr lang="zh-TW" altLang="en-US" dirty="0"/>
              <a:t>編制索引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存儲在</a:t>
            </a:r>
            <a:r>
              <a:rPr lang="en-US" altLang="zh-TW" dirty="0"/>
              <a:t>Crawling</a:t>
            </a:r>
            <a:r>
              <a:rPr lang="zh-TW" altLang="en-US" dirty="0"/>
              <a:t>階段收集的所有數據，以便可以訪問這些數據。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Rendering(</a:t>
            </a:r>
            <a:r>
              <a:rPr lang="zh-TW" altLang="en-US" dirty="0"/>
              <a:t>渲染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執行頁面上的任何資源，例如 </a:t>
            </a:r>
            <a:r>
              <a:rPr lang="en-US" altLang="zh-TW" dirty="0"/>
              <a:t>JavaScript</a:t>
            </a:r>
            <a:r>
              <a:rPr lang="zh-TW" altLang="en-US" dirty="0"/>
              <a:t>，可能會增強網站上的功能並豐富內容。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Ranking(</a:t>
            </a:r>
            <a:r>
              <a:rPr lang="zh-TW" altLang="en-US" dirty="0"/>
              <a:t>排名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根據用戶的搜尋，給出網站的排名結果。</a:t>
            </a:r>
          </a:p>
        </p:txBody>
      </p:sp>
    </p:spTree>
    <p:extLst>
      <p:ext uri="{BB962C8B-B14F-4D97-AF65-F5344CB8AC3E}">
        <p14:creationId xmlns:p14="http://schemas.microsoft.com/office/powerpoint/2010/main" val="8207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BCB3-ECF8-9922-3240-B471932C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響應式網頁</a:t>
            </a:r>
            <a:r>
              <a:rPr lang="ja-JP" altLang="en-US"/>
              <a:t>設計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44A1-979C-BFEC-B503-A1584E19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響應式網頁</a:t>
            </a:r>
            <a:r>
              <a:rPr lang="ja-JP" altLang="en-US"/>
              <a:t>設計</a:t>
            </a:r>
            <a:r>
              <a:rPr lang="en-US" dirty="0"/>
              <a:t>（</a:t>
            </a:r>
            <a:r>
              <a:rPr lang="en-US" altLang="zh-TW" dirty="0"/>
              <a:t>Responsive</a:t>
            </a:r>
            <a:r>
              <a:rPr lang="zh-TW" altLang="en-US" dirty="0"/>
              <a:t>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r>
              <a:rPr lang="en-US" dirty="0"/>
              <a:t>）</a:t>
            </a:r>
            <a:r>
              <a:rPr lang="ja-JP" altLang="en-US"/>
              <a:t>是一種網頁設計的技術，這種設計可使網站在不同的裝置（從桌面電腦顯示器、行動電話、平板或其他行動裝置）上瀏覽時，對應不同解析度皆有適合的呈現，減少使用者進行縮放、平移和捲動等操作行為。</a:t>
            </a:r>
            <a:endParaRPr lang="en-US" altLang="ja-JP" dirty="0"/>
          </a:p>
          <a:p>
            <a:r>
              <a:rPr lang="ja-JP" altLang="en-US"/>
              <a:t>過去的前端工程師需要針對各種裝置進行不同的設計，但目前主流的</a:t>
            </a:r>
            <a:r>
              <a:rPr lang="en-US" dirty="0" err="1"/>
              <a:t>響應式網頁</a:t>
            </a:r>
            <a:r>
              <a:rPr lang="ja-JP" altLang="en-US"/>
              <a:t>設計原則是：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Flexbox</a:t>
            </a:r>
            <a:r>
              <a:rPr lang="ja-JP" altLang="en-US"/>
              <a:t>來自動排版，不需要再去對不同螢幕寬度做個別設定。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元素、圖片皆使用相對單位，如</a:t>
            </a:r>
            <a:r>
              <a:rPr lang="en-US" altLang="zh-TW" dirty="0"/>
              <a:t>rem</a:t>
            </a:r>
            <a:r>
              <a:rPr lang="zh-TW" altLang="en-US" dirty="0"/>
              <a:t>、</a:t>
            </a:r>
            <a:r>
              <a:rPr lang="en-US" altLang="zh-TW" dirty="0"/>
              <a:t>%</a:t>
            </a:r>
            <a:r>
              <a:rPr lang="zh-TW" altLang="en-US" dirty="0"/>
              <a:t>、</a:t>
            </a:r>
            <a:r>
              <a:rPr lang="en-US" altLang="zh-TW" dirty="0" err="1"/>
              <a:t>vh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vw</a:t>
            </a:r>
            <a:r>
              <a:rPr lang="zh-TW" altLang="en-US" dirty="0"/>
              <a:t>來調整大小，</a:t>
            </a:r>
            <a:r>
              <a:rPr lang="ja-JP" altLang="en-US"/>
              <a:t>防止它們跑版。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53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02A44-0C72-19C2-6CA5-DD04394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A270B9-E2F5-0D0B-D0A7-888A8812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3" y="2125199"/>
            <a:ext cx="10058400" cy="3726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74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D1DD7-740E-B9D9-CD8D-5D151DAB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183" y="905933"/>
            <a:ext cx="671963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4040-5712-5308-6CFB-AC6C696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Flexbox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FA82-BC61-F3DA-35B8-3C470CA4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現代網頁的佈局排版要配合響應式網頁的設計理念，所以需要一種事半功倍的</a:t>
            </a:r>
            <a:r>
              <a:rPr lang="en-US" altLang="zh-TW" dirty="0" err="1"/>
              <a:t>CSS</a:t>
            </a:r>
            <a:r>
              <a:rPr lang="zh-TW" altLang="en-US" dirty="0"/>
              <a:t>寫法。</a:t>
            </a:r>
            <a:r>
              <a:rPr lang="en-US" altLang="zh-TW" dirty="0"/>
              <a:t>Flexbox</a:t>
            </a:r>
            <a:r>
              <a:rPr lang="ja-JP" altLang="en-US" dirty="0"/>
              <a:t>佈局背後的主要思想是讓容器能夠改變其項目的寬度</a:t>
            </a:r>
            <a:r>
              <a:rPr lang="en-US" altLang="ja-JP" dirty="0"/>
              <a:t>/</a:t>
            </a:r>
            <a:r>
              <a:rPr lang="ja-JP" altLang="en-US" dirty="0"/>
              <a:t>高度（和順序）以最好地填充可用空間（主要是為了適應各種顯示設備和屏幕尺寸）。 彈性容器擴展項目以填充可用的可用空間或縮小它們以防止溢出。</a:t>
            </a:r>
            <a:endParaRPr lang="en-TW" dirty="0"/>
          </a:p>
          <a:p>
            <a:r>
              <a:rPr lang="en-TW" dirty="0"/>
              <a:t>以下的內容皆可在</a:t>
            </a:r>
            <a:r>
              <a:rPr lang="en-US" dirty="0">
                <a:hlinkClick r:id="rId2"/>
              </a:rPr>
              <a:t>https://css-tricks.com/snippets/css/a-guide-to-flexbox/</a:t>
            </a:r>
            <a:r>
              <a:rPr lang="zh-TW" altLang="en-US" dirty="0"/>
              <a:t> 找到。</a:t>
            </a:r>
            <a:endParaRPr lang="en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0734E-8A3B-3095-9B57-F2474A3B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900"/>
              <a:t>Properties for the Parent (flex container)</a:t>
            </a:r>
            <a:endParaRPr lang="en-TW" sz="4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A086-ECFE-3740-EFF0-4DCC1A7A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altLang="zh-TW" dirty="0"/>
              <a:t>display:</a:t>
            </a:r>
            <a:r>
              <a:rPr lang="zh-TW" altLang="en-US" dirty="0"/>
              <a:t> </a:t>
            </a:r>
            <a:r>
              <a:rPr lang="en-US" altLang="zh-TW" dirty="0"/>
              <a:t>flex </a:t>
            </a:r>
            <a:r>
              <a:rPr lang="zh-TW" altLang="en-US" dirty="0"/>
              <a:t>是一種</a:t>
            </a:r>
            <a:r>
              <a:rPr lang="en-US" altLang="zh-TW" dirty="0"/>
              <a:t>inner display type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dirty="0" err="1"/>
              <a:t>任何定義</a:t>
            </a:r>
            <a:r>
              <a:rPr lang="en-US" altLang="zh-TW" dirty="0" err="1"/>
              <a:t>display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的元素皆為</a:t>
            </a:r>
            <a:r>
              <a:rPr lang="en-US" dirty="0"/>
              <a:t>flex </a:t>
            </a:r>
            <a:r>
              <a:rPr lang="en-US" dirty="0" err="1"/>
              <a:t>container，而此元素內部的</a:t>
            </a:r>
            <a:r>
              <a:rPr lang="en-US" altLang="zh-TW" dirty="0" err="1"/>
              <a:t>HTML</a:t>
            </a:r>
            <a:r>
              <a:rPr lang="zh-TW" altLang="en-US" dirty="0"/>
              <a:t>元素皆為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en-US" dirty="0"/>
              <a:t>。</a:t>
            </a:r>
          </a:p>
          <a:p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zh-TW" altLang="en-US" dirty="0"/>
              <a:t>本身可再定義</a:t>
            </a:r>
            <a:r>
              <a:rPr lang="en-US" altLang="zh-TW" dirty="0"/>
              <a:t>display: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變成</a:t>
            </a:r>
            <a:r>
              <a:rPr lang="en-US" dirty="0"/>
              <a:t>flex </a:t>
            </a:r>
            <a:r>
              <a:rPr lang="en-US" dirty="0" err="1"/>
              <a:t>container，所以一個</a:t>
            </a:r>
            <a:r>
              <a:rPr lang="en-US" altLang="zh-TW" dirty="0" err="1"/>
              <a:t>HTML</a:t>
            </a:r>
            <a:r>
              <a:rPr lang="zh-TW" altLang="en-US" dirty="0"/>
              <a:t>元素可同時為</a:t>
            </a:r>
            <a:r>
              <a:rPr lang="en-US" dirty="0"/>
              <a:t>flex </a:t>
            </a:r>
            <a:r>
              <a:rPr lang="en-US" dirty="0" err="1"/>
              <a:t>containe</a:t>
            </a:r>
            <a:r>
              <a:rPr lang="en-US" altLang="zh-TW" dirty="0" err="1"/>
              <a:t>r</a:t>
            </a:r>
            <a:r>
              <a:rPr lang="en-US" dirty="0" err="1"/>
              <a:t>以及</a:t>
            </a:r>
            <a:r>
              <a:rPr lang="en-US" altLang="zh-TW" dirty="0" err="1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zh-TW" altLang="en-US" dirty="0"/>
              <a:t>。對於這個</a:t>
            </a:r>
            <a:r>
              <a:rPr lang="en-US" altLang="zh-TW" dirty="0"/>
              <a:t>HTML</a:t>
            </a:r>
            <a:r>
              <a:rPr lang="zh-TW" altLang="en-US" dirty="0"/>
              <a:t>元素來說，</a:t>
            </a:r>
            <a:r>
              <a:rPr lang="en-US" altLang="zh-TW" dirty="0"/>
              <a:t>outer display type</a:t>
            </a:r>
            <a:r>
              <a:rPr lang="zh-TW" altLang="en-US" dirty="0"/>
              <a:t>是</a:t>
            </a:r>
            <a:r>
              <a:rPr lang="en-US" altLang="zh-TW" dirty="0"/>
              <a:t>flex item</a:t>
            </a:r>
            <a:r>
              <a:rPr lang="zh-TW" altLang="en-US" dirty="0"/>
              <a:t>，</a:t>
            </a:r>
            <a:r>
              <a:rPr lang="en-US" altLang="zh-TW" dirty="0"/>
              <a:t>inner display type</a:t>
            </a:r>
            <a:r>
              <a:rPr lang="zh-TW" altLang="en-US" dirty="0"/>
              <a:t>是</a:t>
            </a:r>
            <a:r>
              <a:rPr lang="en-US" altLang="zh-TW" dirty="0"/>
              <a:t>flex</a:t>
            </a:r>
          </a:p>
          <a:p>
            <a:endParaRPr lang="en-TW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06439F-092F-D1B8-C0A6-995AB62F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028" y="2710180"/>
            <a:ext cx="372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AFD9-F384-9650-8043-26710646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for the Parent (flex container)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328A-810F-6C5E-D4D8-B5F1925C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</a:t>
            </a:r>
            <a:r>
              <a:rPr lang="en-US" dirty="0" err="1"/>
              <a:t>container可設定</a:t>
            </a:r>
            <a:r>
              <a:rPr lang="en-US" altLang="zh-TW" dirty="0" err="1"/>
              <a:t>display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後，能夠設定的屬性包含：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flex-direction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flex-wrap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justify-content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align-items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830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3480-D26C-23DD-03D7-B0DD7C8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flex-direction</a:t>
            </a:r>
            <a:endParaRPr lang="en-TW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4E05-2073-CBFB-93B2-14AD2F71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dirty="0"/>
              <a:t>flex-direction </a:t>
            </a:r>
            <a:r>
              <a:rPr lang="ja-JP" altLang="en-US"/>
              <a:t>屬性設置 </a:t>
            </a:r>
            <a:r>
              <a:rPr lang="en-US" dirty="0"/>
              <a:t>flex </a:t>
            </a:r>
            <a:r>
              <a:rPr lang="en-US" altLang="zh-TW" dirty="0"/>
              <a:t>items</a:t>
            </a:r>
            <a:r>
              <a:rPr lang="ja-JP" altLang="en-US"/>
              <a:t>如何放置在</a:t>
            </a:r>
            <a:r>
              <a:rPr lang="en-US" dirty="0"/>
              <a:t>flex </a:t>
            </a:r>
            <a:r>
              <a:rPr lang="ja-JP" altLang="en-US"/>
              <a:t>容器中的主要配置方向</a:t>
            </a:r>
            <a:r>
              <a:rPr lang="en-US" altLang="zh-TW" dirty="0"/>
              <a:t>(main</a:t>
            </a:r>
            <a:r>
              <a:rPr lang="zh-TW" altLang="en-US" dirty="0"/>
              <a:t> </a:t>
            </a:r>
            <a:r>
              <a:rPr lang="en-US" altLang="zh-TW" dirty="0"/>
              <a:t>axis)</a:t>
            </a:r>
            <a:r>
              <a:rPr lang="ja-JP" altLang="en-US"/>
              <a:t>。可使用的值包含：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橫向放置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column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直向放置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row-reverse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橫向相反放置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column-reverse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直向相反放置</a:t>
            </a:r>
            <a:endParaRPr lang="en-T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B51994-6946-88D5-0A8C-A92B55A3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3019355"/>
            <a:ext cx="3144043" cy="19385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5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EFAFD-B51B-4913-B642-80ADC4F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flex-wrap</a:t>
            </a:r>
            <a:endParaRPr lang="en-TW" dirty="0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6C47-1756-98DB-5134-181AA232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66960" cy="3760891"/>
          </a:xfrm>
        </p:spPr>
        <p:txBody>
          <a:bodyPr>
            <a:normAutofit/>
          </a:bodyPr>
          <a:lstStyle/>
          <a:p>
            <a:r>
              <a:rPr lang="en-US" dirty="0"/>
              <a:t>flex-wrap </a:t>
            </a:r>
            <a:r>
              <a:rPr lang="ja-JP" altLang="en-US"/>
              <a:t>屬性設置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ja-JP" altLang="en-US"/>
              <a:t>是強制在一行上還是可以換行到多行上。在預設情況下，</a:t>
            </a:r>
            <a:r>
              <a:rPr lang="en-US" dirty="0"/>
              <a:t>flex-</a:t>
            </a:r>
            <a:r>
              <a:rPr lang="en-US" dirty="0" err="1"/>
              <a:t>wrap的值是</a:t>
            </a:r>
            <a:r>
              <a:rPr lang="en-US" altLang="zh-TW" dirty="0" err="1"/>
              <a:t>no</a:t>
            </a:r>
            <a:r>
              <a:rPr lang="en-US" altLang="zh-TW" dirty="0"/>
              <a:t>-wrap</a:t>
            </a:r>
            <a:r>
              <a:rPr lang="ja-JP" altLang="en-US"/>
              <a:t>，</a:t>
            </a:r>
            <a:r>
              <a:rPr lang="en-US" altLang="zh-TW" dirty="0"/>
              <a:t> flex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ja-JP" altLang="en-US"/>
              <a:t>不會換行。因此，我們需要手動設定</a:t>
            </a:r>
            <a:r>
              <a:rPr lang="en-US" dirty="0" err="1"/>
              <a:t>flex-wrap：</a:t>
            </a:r>
            <a:r>
              <a:rPr lang="en-US" altLang="zh-TW" dirty="0" err="1"/>
              <a:t>wrap</a:t>
            </a:r>
            <a:r>
              <a:rPr lang="zh-TW" altLang="en-US" dirty="0"/>
              <a:t>。</a:t>
            </a:r>
            <a:endParaRPr lang="en-T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30EFE8-A4EC-11AB-69F8-DB09C0D3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503" y="3988646"/>
            <a:ext cx="4818993" cy="1810603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01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30358</TotalTime>
  <Words>2385</Words>
  <Application>Microsoft Office PowerPoint</Application>
  <PresentationFormat>寬螢幕</PresentationFormat>
  <Paragraphs>140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Roboto</vt:lpstr>
      <vt:lpstr>Times New Roman</vt:lpstr>
      <vt:lpstr>Wingdings</vt:lpstr>
      <vt:lpstr>RetrospectVTI</vt:lpstr>
      <vt:lpstr>進階HTML, CSS</vt:lpstr>
      <vt:lpstr>HTML Semantic Tags</vt:lpstr>
      <vt:lpstr>響應式網頁設計</vt:lpstr>
      <vt:lpstr>PowerPoint 簡報</vt:lpstr>
      <vt:lpstr>Flexbox</vt:lpstr>
      <vt:lpstr>Properties for the Parent (flex container)</vt:lpstr>
      <vt:lpstr>Properties for the Parent (flex container)</vt:lpstr>
      <vt:lpstr>flex-direction</vt:lpstr>
      <vt:lpstr>flex-wrap</vt:lpstr>
      <vt:lpstr>justify-content</vt:lpstr>
      <vt:lpstr>align-items</vt:lpstr>
      <vt:lpstr>Properties for the Children (flex items)</vt:lpstr>
      <vt:lpstr>flex-grow</vt:lpstr>
      <vt:lpstr>flex-shrink, flex-basis, flex</vt:lpstr>
      <vt:lpstr>align-self</vt:lpstr>
      <vt:lpstr>響應式網頁設計</vt:lpstr>
      <vt:lpstr>Bootstrap</vt:lpstr>
      <vt:lpstr>User Snippet</vt:lpstr>
      <vt:lpstr>Sass</vt:lpstr>
      <vt:lpstr>Sass</vt:lpstr>
      <vt:lpstr>無障礙網頁</vt:lpstr>
      <vt:lpstr>無障礙網頁</vt:lpstr>
      <vt:lpstr>壓縮圖片</vt:lpstr>
      <vt:lpstr>部署靜態網頁</vt:lpstr>
      <vt:lpstr>部署靜態網頁</vt:lpstr>
      <vt:lpstr>部署靜態網頁</vt:lpstr>
      <vt:lpstr>部署靜態網頁</vt:lpstr>
      <vt:lpstr>SEO</vt:lpstr>
      <vt:lpstr>SEO</vt:lpstr>
      <vt:lpstr>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3284</cp:revision>
  <dcterms:created xsi:type="dcterms:W3CDTF">2021-02-23T11:38:50Z</dcterms:created>
  <dcterms:modified xsi:type="dcterms:W3CDTF">2022-10-30T01:43:55Z</dcterms:modified>
</cp:coreProperties>
</file>