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96" r:id="rId3"/>
    <p:sldId id="293" r:id="rId4"/>
    <p:sldId id="297" r:id="rId5"/>
    <p:sldId id="291" r:id="rId6"/>
    <p:sldId id="292" r:id="rId7"/>
    <p:sldId id="299" r:id="rId8"/>
    <p:sldId id="300" r:id="rId9"/>
    <p:sldId id="302" r:id="rId10"/>
    <p:sldId id="303" r:id="rId11"/>
    <p:sldId id="311" r:id="rId12"/>
    <p:sldId id="294" r:id="rId13"/>
    <p:sldId id="298" r:id="rId14"/>
    <p:sldId id="304" r:id="rId15"/>
    <p:sldId id="305" r:id="rId16"/>
    <p:sldId id="306" r:id="rId17"/>
    <p:sldId id="307" r:id="rId18"/>
    <p:sldId id="309" r:id="rId19"/>
    <p:sldId id="308" r:id="rId20"/>
    <p:sldId id="31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JavaScript</a:t>
            </a:r>
            <a:r>
              <a:rPr lang="zh-TW" altLang="en-US" sz="5400" dirty="0"/>
              <a:t> </a:t>
            </a:r>
            <a:r>
              <a:rPr lang="en-US" altLang="zh-TW" sz="5400" dirty="0"/>
              <a:t>Basics</a:t>
            </a:r>
            <a:r>
              <a:rPr lang="zh-TW" altLang="en-US" sz="5400" dirty="0"/>
              <a:t> </a:t>
            </a:r>
            <a:r>
              <a:rPr lang="en-US" altLang="zh-TW" sz="5400" dirty="0"/>
              <a:t>2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B5378F-33A5-A22A-300B-15D51EED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F485-D7EF-0A45-61EF-595D802D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的時間複雜度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5F88-AD42-EB8D-03CA-D1D81D84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每個瀏覽器的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 引擎內部對於陣列的實現方法略有差異。對於不同大小的陣列，可能會採用其他更好的資料結構，例如</a:t>
            </a:r>
            <a:r>
              <a:rPr lang="en-US" altLang="zh-TW" dirty="0"/>
              <a:t>double-linked</a:t>
            </a:r>
            <a:r>
              <a:rPr lang="zh-TW" altLang="en-US" dirty="0"/>
              <a:t> </a:t>
            </a:r>
            <a:r>
              <a:rPr lang="en-US" altLang="zh-TW" dirty="0"/>
              <a:t>list,</a:t>
            </a:r>
            <a:r>
              <a:rPr lang="zh-TW" altLang="en-US" dirty="0"/>
              <a:t> </a:t>
            </a:r>
            <a:r>
              <a:rPr lang="en-US" altLang="zh-TW" dirty="0"/>
              <a:t>binary</a:t>
            </a:r>
            <a:r>
              <a:rPr lang="zh-TW" altLang="en-US" dirty="0"/>
              <a:t> </a:t>
            </a:r>
            <a:r>
              <a:rPr lang="en-US" altLang="zh-TW" dirty="0"/>
              <a:t>search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 </a:t>
            </a:r>
            <a:r>
              <a:rPr lang="en-US" altLang="zh-TW" dirty="0"/>
              <a:t>(BST)</a:t>
            </a:r>
            <a:r>
              <a:rPr lang="zh-TW" altLang="en-US" dirty="0"/>
              <a:t>等等，來增強表現。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8925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18980-5D42-6942-8F8B-FE1A837F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(</a:t>
            </a:r>
            <a:r>
              <a:rPr lang="en-US" sz="4000" dirty="0" err="1"/>
              <a:t>進階</a:t>
            </a:r>
            <a:r>
              <a:rPr lang="en-TW" sz="4000" dirty="0"/>
              <a:t>課程</a:t>
            </a:r>
            <a:r>
              <a:rPr lang="en-US" altLang="zh-TW" sz="4000" dirty="0"/>
              <a:t>)</a:t>
            </a:r>
            <a:r>
              <a:rPr lang="zh-TW" altLang="en-US" sz="4000" dirty="0"/>
              <a:t> </a:t>
            </a:r>
            <a:r>
              <a:rPr lang="en-US" altLang="zh-TW" sz="4000" dirty="0"/>
              <a:t>Big</a:t>
            </a:r>
            <a:r>
              <a:rPr lang="zh-TW" altLang="en-US" sz="4000" dirty="0"/>
              <a:t> </a:t>
            </a:r>
            <a:r>
              <a:rPr lang="en-US" altLang="zh-TW" sz="4000" dirty="0"/>
              <a:t>O</a:t>
            </a:r>
            <a:r>
              <a:rPr lang="zh-TW" altLang="en-US" sz="4000" dirty="0"/>
              <a:t> </a:t>
            </a:r>
            <a:r>
              <a:rPr lang="en-US" altLang="zh-TW" sz="4000" dirty="0"/>
              <a:t>Notation</a:t>
            </a:r>
            <a:r>
              <a:rPr lang="zh-TW" altLang="en-US" sz="4000" dirty="0"/>
              <a:t> </a:t>
            </a:r>
            <a:r>
              <a:rPr lang="en-US" altLang="zh-TW" sz="4000" dirty="0"/>
              <a:t>Formal</a:t>
            </a:r>
            <a:r>
              <a:rPr lang="zh-TW" altLang="en-US" sz="4000" dirty="0"/>
              <a:t> </a:t>
            </a:r>
            <a:r>
              <a:rPr lang="en-US" altLang="zh-TW" sz="4000" dirty="0"/>
              <a:t>Definition</a:t>
            </a:r>
            <a:endParaRPr lang="en-TW" sz="4000" dirty="0"/>
          </a:p>
        </p:txBody>
      </p:sp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E31B74-424D-B3AE-E3F3-47D8DA70B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575367" cy="37608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Big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Notation</a:t>
                </a:r>
                <a:r>
                  <a:rPr lang="zh-TW" altLang="en-US" dirty="0"/>
                  <a:t>在數學上的定義是：</a:t>
                </a:r>
                <a:r>
                  <a:rPr lang="ja-JP" altLang="en-US"/>
                  <a:t>給定兩個定義在實數的某子集上的兩個函數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，</a:t>
                </a:r>
                <a:r>
                  <a:rPr lang="ja-JP" altLang="en-US"/>
                  <a:t> 若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0≤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zh-TW" altLang="en-US" dirty="0"/>
                  <a:t>，則我們可以將表示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。直觀上</a:t>
                </a:r>
                <a:r>
                  <a:rPr lang="ja-JP" altLang="en-US"/>
                  <a:t>來說，當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不斷成長時，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/>
                  <a:t>的成長速度不會超過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的</a:t>
                </a:r>
                <a:r>
                  <a:rPr lang="ja-JP" altLang="en-US"/>
                  <a:t>某個常數倍。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E31B74-424D-B3AE-E3F3-47D8DA70B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575367" cy="3760891"/>
              </a:xfrm>
              <a:blipFill>
                <a:blip r:embed="rId2"/>
                <a:stretch>
                  <a:fillRect l="-3409" t="-1347" r="-25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9139DEF-2921-DD61-A092-ACFEFA868C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1" b="4"/>
          <a:stretch/>
        </p:blipFill>
        <p:spPr>
          <a:xfrm>
            <a:off x="7306056" y="2267280"/>
            <a:ext cx="3624028" cy="3603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13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3D2D-EE6D-7EBA-1B39-E46CA99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</a:t>
            </a:r>
            <a:r>
              <a:rPr lang="zh-TW" altLang="en-US" dirty="0"/>
              <a:t> 物件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54D2-CED9-613F-5CF4-3B190FF7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每個</a:t>
            </a:r>
            <a:r>
              <a:rPr lang="zh-TW" altLang="en-US" dirty="0"/>
              <a:t> </a:t>
            </a:r>
            <a:r>
              <a:rPr lang="en-US" dirty="0"/>
              <a:t>JavaScript</a:t>
            </a:r>
            <a:r>
              <a:rPr lang="zh-TW" altLang="en-US" dirty="0"/>
              <a:t> 物件都有</a:t>
            </a:r>
            <a:r>
              <a:rPr lang="en-US" altLang="zh-TW" dirty="0"/>
              <a:t>properties</a:t>
            </a:r>
            <a:r>
              <a:rPr lang="zh-TW" altLang="en-US" dirty="0"/>
              <a:t>以及</a:t>
            </a:r>
            <a:r>
              <a:rPr lang="en-US" altLang="zh-TW" dirty="0"/>
              <a:t>method</a:t>
            </a:r>
            <a:r>
              <a:rPr lang="zh-TW" altLang="en-US" dirty="0"/>
              <a:t>。</a:t>
            </a:r>
            <a:r>
              <a:rPr lang="zh-TW" altLang="en-US" dirty="0">
                <a:solidFill>
                  <a:srgbClr val="FF0000"/>
                </a:solidFill>
              </a:rPr>
              <a:t>屬於物件的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被稱為</a:t>
            </a:r>
            <a:r>
              <a:rPr lang="en-US" altLang="zh-TW" dirty="0">
                <a:solidFill>
                  <a:srgbClr val="FF0000"/>
                </a:solidFill>
              </a:rPr>
              <a:t>method</a:t>
            </a:r>
            <a:r>
              <a:rPr lang="zh-TW" altLang="en-US" dirty="0"/>
              <a:t>。</a:t>
            </a:r>
            <a:r>
              <a:rPr lang="en-TW" dirty="0"/>
              <a:t> 物件的屬性與相對應的值是一種</a:t>
            </a:r>
            <a:r>
              <a:rPr lang="en-US" altLang="zh-TW" dirty="0"/>
              <a:t>key-value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。獲取物件屬性的方式可以透過</a:t>
            </a:r>
            <a:r>
              <a:rPr lang="en-US" altLang="zh-TW" dirty="0"/>
              <a:t>dot</a:t>
            </a:r>
            <a:r>
              <a:rPr lang="zh-TW" altLang="en-US" dirty="0"/>
              <a:t> </a:t>
            </a:r>
            <a:r>
              <a:rPr lang="en-US" altLang="zh-TW" dirty="0"/>
              <a:t>notation</a:t>
            </a:r>
            <a:r>
              <a:rPr lang="zh-TW" altLang="en-US" dirty="0"/>
              <a:t>或是 </a:t>
            </a:r>
            <a:r>
              <a:rPr lang="en-US" altLang="zh-TW" dirty="0"/>
              <a:t>[]</a:t>
            </a:r>
            <a:r>
              <a:rPr lang="zh-TW" altLang="en-US" dirty="0"/>
              <a:t>。</a:t>
            </a:r>
            <a:r>
              <a:rPr lang="en-US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是一種</a:t>
            </a:r>
            <a:r>
              <a:rPr lang="en-US" altLang="zh-TW" dirty="0" err="1"/>
              <a:t>hashtable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TW" dirty="0"/>
              <a:t>在</a:t>
            </a:r>
            <a:r>
              <a:rPr lang="en-US" altLang="zh-TW" dirty="0"/>
              <a:t>method</a:t>
            </a:r>
            <a:r>
              <a:rPr lang="zh-TW" altLang="en-US" dirty="0"/>
              <a:t>中的</a:t>
            </a:r>
            <a:r>
              <a:rPr lang="en-US" altLang="zh-TW" dirty="0"/>
              <a:t>this</a:t>
            </a:r>
            <a:r>
              <a:rPr lang="zh-TW" altLang="en-US" dirty="0"/>
              <a:t>關鍵字指的是調用該方法的物件。若某個</a:t>
            </a:r>
            <a:r>
              <a:rPr lang="en-US" altLang="zh-TW" dirty="0"/>
              <a:t>function</a:t>
            </a:r>
            <a:r>
              <a:rPr lang="zh-TW" altLang="en-US" dirty="0"/>
              <a:t>沒有調用該</a:t>
            </a:r>
            <a:r>
              <a:rPr lang="en-US" altLang="zh-TW" dirty="0"/>
              <a:t>function</a:t>
            </a:r>
            <a:r>
              <a:rPr lang="zh-TW" altLang="en-US" dirty="0"/>
              <a:t>的物件，則</a:t>
            </a:r>
            <a:r>
              <a:rPr lang="en-US" altLang="zh-TW" dirty="0"/>
              <a:t>this</a:t>
            </a:r>
            <a:r>
              <a:rPr lang="zh-TW" altLang="en-US" dirty="0"/>
              <a:t>關鍵字則是指向</a:t>
            </a:r>
            <a:r>
              <a:rPr lang="en-US" altLang="zh-TW" dirty="0"/>
              <a:t>window</a:t>
            </a:r>
            <a:r>
              <a:rPr lang="zh-TW" altLang="en-US" dirty="0"/>
              <a:t>物件。</a:t>
            </a:r>
            <a:endParaRPr lang="en-US" altLang="zh-TW" dirty="0"/>
          </a:p>
          <a:p>
            <a:r>
              <a:rPr lang="en-US" dirty="0" err="1"/>
              <a:t>在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 當中的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array</a:t>
            </a:r>
            <a:r>
              <a:rPr lang="zh-TW" altLang="en-US" dirty="0"/>
              <a:t> 其實都是物件</a:t>
            </a:r>
            <a:r>
              <a:rPr lang="en-US" altLang="zh-TW" dirty="0"/>
              <a:t>(Object)</a:t>
            </a:r>
            <a:r>
              <a:rPr lang="zh-TW" altLang="en-US" dirty="0"/>
              <a:t>。</a:t>
            </a:r>
            <a:r>
              <a:rPr lang="en-US" altLang="zh-TW" dirty="0"/>
              <a:t>Array</a:t>
            </a:r>
            <a:r>
              <a:rPr lang="zh-TW" altLang="en-US" dirty="0"/>
              <a:t>以及</a:t>
            </a:r>
            <a:r>
              <a:rPr lang="en-US" altLang="zh-TW" dirty="0"/>
              <a:t>Function</a:t>
            </a:r>
            <a:r>
              <a:rPr lang="zh-TW" altLang="en-US" dirty="0"/>
              <a:t>都是</a:t>
            </a:r>
            <a:r>
              <a:rPr lang="en-US" altLang="zh-TW" dirty="0"/>
              <a:t>special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857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FECD-254C-C1FA-45AD-E2C79CD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</a:t>
            </a:r>
            <a:r>
              <a:rPr lang="ja-JP" altLang="en-US"/>
              <a:t>迴圈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EAD8-5CC2-4E90-2495-A1D2A7DB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迴圈提供一個快速又簡潔的方法來重複地做某件事。 有很多種不同種類的迴圈， 不過他們本質上都是做一樣的事：把一件動作重複地做一定的次數（而且也有可能做 </a:t>
            </a:r>
            <a:r>
              <a:rPr lang="en-US" altLang="ja-JP" dirty="0"/>
              <a:t>0 </a:t>
            </a:r>
            <a:r>
              <a:rPr lang="ja-JP" altLang="en-US"/>
              <a:t>次）。 各式各樣的迴圈機制提供了不同的方法來定義該迴圈的起始與結束。有些不同的情況下使用其中一種迴圈會比使用別種容易許多。</a:t>
            </a:r>
            <a:endParaRPr lang="en-US" altLang="ja-JP" dirty="0"/>
          </a:p>
          <a:p>
            <a:r>
              <a:rPr lang="en-TW" dirty="0"/>
              <a:t>常見的迴圈有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loop,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loop,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等等。</a:t>
            </a:r>
            <a:endParaRPr lang="en-US" altLang="zh-TW" dirty="0"/>
          </a:p>
          <a:p>
            <a:r>
              <a:rPr lang="en-TW" dirty="0">
                <a:solidFill>
                  <a:srgbClr val="FF0000"/>
                </a:solidFill>
              </a:rPr>
              <a:t>若把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關鍵字放到</a:t>
            </a:r>
            <a:r>
              <a:rPr lang="en-US" altLang="zh-TW" dirty="0">
                <a:solidFill>
                  <a:srgbClr val="FF0000"/>
                </a:solidFill>
              </a:rPr>
              <a:t>loop</a:t>
            </a:r>
            <a:r>
              <a:rPr lang="zh-TW" altLang="en-US" dirty="0">
                <a:solidFill>
                  <a:srgbClr val="FF0000"/>
                </a:solidFill>
              </a:rPr>
              <a:t>內部，則循環會馬上停止。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E6E7-FE16-5A29-5CD1-D40E26D1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24C8-B1BB-2B01-098E-DBC89590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r>
              <a:rPr lang="en-US" altLang="zh-TW" i="1" dirty="0"/>
              <a:t>for</a:t>
            </a:r>
            <a:r>
              <a:rPr lang="zh-TW" altLang="en-US" i="1" dirty="0"/>
              <a:t> </a:t>
            </a:r>
            <a:r>
              <a:rPr lang="en-US" altLang="zh-TW" i="1" dirty="0"/>
              <a:t>(initialization;</a:t>
            </a:r>
            <a:r>
              <a:rPr lang="zh-TW" altLang="en-US" i="1" dirty="0"/>
              <a:t> </a:t>
            </a:r>
            <a:r>
              <a:rPr lang="en-US" altLang="zh-TW" i="1" dirty="0"/>
              <a:t>condition;</a:t>
            </a:r>
            <a:r>
              <a:rPr lang="zh-TW" altLang="en-US" i="1" dirty="0"/>
              <a:t> </a:t>
            </a:r>
            <a:r>
              <a:rPr lang="en-US" altLang="zh-TW" i="1" dirty="0"/>
              <a:t>final</a:t>
            </a:r>
            <a:r>
              <a:rPr lang="zh-TW" altLang="en-US" i="1" dirty="0"/>
              <a:t> </a:t>
            </a:r>
            <a:r>
              <a:rPr lang="en-US" altLang="zh-TW" i="1" dirty="0"/>
              <a:t>expression)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</a:t>
            </a:r>
            <a:r>
              <a:rPr lang="en-US" altLang="zh-TW" i="1" dirty="0"/>
              <a:t>statement</a:t>
            </a:r>
          </a:p>
          <a:p>
            <a:r>
              <a:rPr lang="en-US" altLang="zh-TW" i="1" dirty="0"/>
              <a:t>}</a:t>
            </a:r>
          </a:p>
          <a:p>
            <a:r>
              <a:rPr lang="en-US" dirty="0"/>
              <a:t>Initialization</a:t>
            </a:r>
            <a:r>
              <a:rPr lang="zh-TW" altLang="en-US" dirty="0"/>
              <a:t> </a:t>
            </a:r>
            <a:r>
              <a:rPr lang="en-US" dirty="0" err="1"/>
              <a:t>是</a:t>
            </a:r>
            <a:r>
              <a:rPr lang="ja-JP" altLang="en-US"/>
              <a:t>在循環開始之前的計數器變量聲明。</a:t>
            </a:r>
            <a:endParaRPr lang="en-US" altLang="ja-JP" dirty="0"/>
          </a:p>
          <a:p>
            <a:r>
              <a:rPr lang="en-US" altLang="ja-JP" dirty="0"/>
              <a:t>Condition</a:t>
            </a:r>
            <a:r>
              <a:rPr lang="zh-TW" altLang="en-US" dirty="0"/>
              <a:t> 是每次循環迭代之前要評估的表達式。 如果此表達式的計算結果為真，則執行</a:t>
            </a:r>
            <a:r>
              <a:rPr lang="en-US" altLang="zh-TW" dirty="0"/>
              <a:t>statement</a:t>
            </a:r>
            <a:r>
              <a:rPr lang="zh-TW" altLang="en-US" dirty="0"/>
              <a:t>。 如果</a:t>
            </a:r>
            <a:r>
              <a:rPr lang="en-US" altLang="zh-TW" dirty="0"/>
              <a:t>condition</a:t>
            </a:r>
            <a:r>
              <a:rPr lang="zh-TW" altLang="en-US" dirty="0"/>
              <a:t>的計算結果為假，則執行退出循環並轉到 </a:t>
            </a:r>
            <a:r>
              <a:rPr lang="en-US" altLang="zh-TW" dirty="0"/>
              <a:t>for loop</a:t>
            </a:r>
            <a:r>
              <a:rPr lang="zh-TW" altLang="en-US" dirty="0"/>
              <a:t>之後的第一條語句。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29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607B-9ADE-2913-DBB6-C3D9BB1E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649C-8FC4-B264-B5A3-0B7F2C74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</a:t>
            </a:r>
            <a:r>
              <a:rPr lang="zh-TW" altLang="en-US" dirty="0"/>
              <a:t> </a:t>
            </a:r>
            <a:r>
              <a:rPr lang="en-US" dirty="0"/>
              <a:t>expressio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dirty="0" err="1"/>
              <a:t>是</a:t>
            </a:r>
            <a:r>
              <a:rPr lang="ja-JP" altLang="en-US"/>
              <a:t>在每次循環迭代結束時要執行的程式碼。 一般用於更新或遞增計數器變量。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7009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EEEE-5FF0-02A0-F7C4-FB0F5EA3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751E-1F49-871E-8AC5-03C40662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ja-JP" altLang="en-US"/>
              <a:t>語句創建一個循環，只要測試條件評估為真，該循環就會執行指定的語句。 在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ja-JP" altLang="en-US"/>
              <a:t>執行語句之前評估條件。</a:t>
            </a:r>
            <a:r>
              <a:rPr lang="ja-JP" altLang="en-US">
                <a:solidFill>
                  <a:srgbClr val="FF0000"/>
                </a:solidFill>
              </a:rPr>
              <a:t>若忘記增加計數器而導致</a:t>
            </a:r>
            <a:r>
              <a:rPr lang="en-US" altLang="zh-TW" dirty="0">
                <a:solidFill>
                  <a:srgbClr val="FF0000"/>
                </a:solidFill>
              </a:rPr>
              <a:t>while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loop</a:t>
            </a:r>
            <a:r>
              <a:rPr lang="zh-TW" altLang="en-US" dirty="0">
                <a:solidFill>
                  <a:srgbClr val="FF0000"/>
                </a:solidFill>
              </a:rPr>
              <a:t>無限循環，則有可能癱瘓電腦</a:t>
            </a:r>
            <a:r>
              <a:rPr lang="en-US" altLang="zh-TW" dirty="0">
                <a:solidFill>
                  <a:srgbClr val="FF0000"/>
                </a:solidFill>
              </a:rPr>
              <a:t>CPU</a:t>
            </a:r>
            <a:r>
              <a:rPr lang="zh-TW" altLang="en-US" dirty="0">
                <a:solidFill>
                  <a:srgbClr val="FF0000"/>
                </a:solidFill>
              </a:rPr>
              <a:t>，請務必千萬小心</a:t>
            </a:r>
            <a:r>
              <a:rPr lang="zh-TW" altLang="en-US" dirty="0"/>
              <a:t>！</a:t>
            </a:r>
            <a:endParaRPr lang="en-US" altLang="ja-JP" dirty="0"/>
          </a:p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語法為：</a:t>
            </a:r>
            <a:endParaRPr lang="en-US" altLang="zh-TW" dirty="0"/>
          </a:p>
          <a:p>
            <a:r>
              <a:rPr lang="en-US" altLang="zh-TW" i="1" dirty="0"/>
              <a:t>while</a:t>
            </a:r>
            <a:r>
              <a:rPr lang="zh-TW" altLang="en-US" i="1" dirty="0"/>
              <a:t> </a:t>
            </a:r>
            <a:r>
              <a:rPr lang="en-US" altLang="zh-TW" i="1" dirty="0"/>
              <a:t>(condition)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</a:t>
            </a:r>
            <a:r>
              <a:rPr lang="en-US" altLang="zh-TW" i="1" dirty="0"/>
              <a:t>statement</a:t>
            </a:r>
          </a:p>
          <a:p>
            <a:r>
              <a:rPr lang="en-US" altLang="zh-TW" i="1" dirty="0"/>
              <a:t>}</a:t>
            </a:r>
            <a:endParaRPr lang="en-TW" i="1" dirty="0"/>
          </a:p>
        </p:txBody>
      </p:sp>
    </p:spTree>
    <p:extLst>
      <p:ext uri="{BB962C8B-B14F-4D97-AF65-F5344CB8AC3E}">
        <p14:creationId xmlns:p14="http://schemas.microsoft.com/office/powerpoint/2010/main" val="416329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83A3-0040-0B36-899E-2B5D07F3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E627-05B0-445F-9CF2-7599D941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zh-TW" altLang="en-US" dirty="0"/>
              <a:t> </a:t>
            </a:r>
            <a:r>
              <a:rPr lang="en-US" dirty="0"/>
              <a:t>while </a:t>
            </a:r>
            <a:r>
              <a:rPr lang="en-US" altLang="zh-TW" dirty="0"/>
              <a:t>Loop</a:t>
            </a:r>
            <a:r>
              <a:rPr lang="ja-JP" altLang="en-US"/>
              <a:t>創建一個循環，該循環執行指定的</a:t>
            </a:r>
            <a:r>
              <a:rPr lang="en-US" altLang="zh-TW" dirty="0"/>
              <a:t>statement</a:t>
            </a:r>
            <a:r>
              <a:rPr lang="ja-JP" altLang="en-US"/>
              <a:t>，直到測試條件評估為假。</a:t>
            </a:r>
            <a:r>
              <a:rPr lang="en-US" dirty="0"/>
              <a:t> Do</a:t>
            </a:r>
            <a:r>
              <a:rPr lang="zh-TW" altLang="en-US" dirty="0"/>
              <a:t> </a:t>
            </a:r>
            <a:r>
              <a:rPr lang="en-US" dirty="0"/>
              <a:t>while </a:t>
            </a:r>
            <a:r>
              <a:rPr lang="en-US" altLang="zh-TW" dirty="0"/>
              <a:t>Loop</a:t>
            </a:r>
            <a:r>
              <a:rPr lang="zh-TW" altLang="en-US" dirty="0"/>
              <a:t>的特點在於，先</a:t>
            </a:r>
            <a:r>
              <a:rPr lang="ja-JP" altLang="en-US"/>
              <a:t>執行語句後評估條件。</a:t>
            </a:r>
            <a:endParaRPr lang="en-US" altLang="ja-JP" dirty="0"/>
          </a:p>
          <a:p>
            <a:r>
              <a:rPr lang="en-US" dirty="0"/>
              <a:t>Do</a:t>
            </a:r>
            <a:r>
              <a:rPr lang="zh-TW" altLang="en-US" dirty="0"/>
              <a:t> </a:t>
            </a:r>
            <a:r>
              <a:rPr lang="en-US" dirty="0"/>
              <a:t>while </a:t>
            </a:r>
            <a:r>
              <a:rPr lang="en-US" altLang="zh-TW" dirty="0"/>
              <a:t>Loop</a:t>
            </a:r>
            <a:r>
              <a:rPr lang="zh-TW" altLang="en-US" dirty="0"/>
              <a:t>語法為：</a:t>
            </a:r>
            <a:endParaRPr lang="en-US" altLang="zh-TW" dirty="0"/>
          </a:p>
          <a:p>
            <a:r>
              <a:rPr lang="en-US" altLang="zh-TW" i="1" dirty="0"/>
              <a:t>do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</a:t>
            </a:r>
            <a:r>
              <a:rPr lang="en-US" altLang="zh-TW" i="1" dirty="0"/>
              <a:t>statement</a:t>
            </a:r>
          </a:p>
          <a:p>
            <a:r>
              <a:rPr lang="en-US" altLang="zh-TW" i="1" dirty="0"/>
              <a:t>}</a:t>
            </a:r>
            <a:r>
              <a:rPr lang="zh-TW" altLang="en-US" i="1" dirty="0"/>
              <a:t> </a:t>
            </a:r>
            <a:r>
              <a:rPr lang="en-US" altLang="zh-TW" i="1" dirty="0"/>
              <a:t>while</a:t>
            </a:r>
            <a:r>
              <a:rPr lang="zh-TW" altLang="en-US" i="1" dirty="0"/>
              <a:t> </a:t>
            </a:r>
            <a:r>
              <a:rPr lang="en-US" altLang="zh-TW" i="1" dirty="0"/>
              <a:t>(condition);</a:t>
            </a:r>
            <a:endParaRPr lang="en-TW" i="1" dirty="0"/>
          </a:p>
        </p:txBody>
      </p:sp>
    </p:spTree>
    <p:extLst>
      <p:ext uri="{BB962C8B-B14F-4D97-AF65-F5344CB8AC3E}">
        <p14:creationId xmlns:p14="http://schemas.microsoft.com/office/powerpoint/2010/main" val="306941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253E-7150-7136-8714-D2D41411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 巢狀迴圈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D6D5-B1AB-56F9-0F34-BD5B98D1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巢狀迴圈</a:t>
            </a:r>
            <a:r>
              <a:rPr lang="ja-JP" altLang="en-US"/>
              <a:t>是指，在</a:t>
            </a:r>
            <a:r>
              <a:rPr lang="en-US" altLang="zh-TW" dirty="0"/>
              <a:t>loop</a:t>
            </a:r>
            <a:r>
              <a:rPr lang="zh-TW" altLang="en-US" dirty="0"/>
              <a:t>內部還有另一個</a:t>
            </a:r>
            <a:r>
              <a:rPr lang="en-US" altLang="zh-TW" dirty="0"/>
              <a:t>loop</a:t>
            </a:r>
            <a:r>
              <a:rPr lang="zh-TW" altLang="en-US" dirty="0"/>
              <a:t>的情況</a:t>
            </a:r>
            <a:r>
              <a:rPr lang="ja-JP" altLang="en-US"/>
              <a:t>。內部迴圈以及外部迴圈可以是任何類型，例如 </a:t>
            </a:r>
            <a:r>
              <a:rPr lang="en-US" dirty="0"/>
              <a:t>while </a:t>
            </a:r>
            <a:r>
              <a:rPr lang="en-US" altLang="zh-TW" dirty="0"/>
              <a:t>loop</a:t>
            </a:r>
            <a:r>
              <a:rPr lang="ja-JP" altLang="en-US"/>
              <a:t>或 </a:t>
            </a:r>
            <a:r>
              <a:rPr lang="en-US" dirty="0"/>
              <a:t>for </a:t>
            </a:r>
            <a:r>
              <a:rPr lang="en-US" altLang="zh-TW" dirty="0"/>
              <a:t>loop</a:t>
            </a:r>
            <a:r>
              <a:rPr lang="ja-JP" altLang="en-US"/>
              <a:t>。內部迴圈將在外部迴圈的每次迭代中，從頭到尾執行一次。</a:t>
            </a:r>
          </a:p>
        </p:txBody>
      </p:sp>
    </p:spTree>
    <p:extLst>
      <p:ext uri="{BB962C8B-B14F-4D97-AF65-F5344CB8AC3E}">
        <p14:creationId xmlns:p14="http://schemas.microsoft.com/office/powerpoint/2010/main" val="311536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71CF-32A0-BBD8-2785-AB77DE8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</a:t>
            </a:r>
            <a:r>
              <a:rPr lang="zh-TW" altLang="en-US" dirty="0"/>
              <a:t>、</a:t>
            </a:r>
            <a:r>
              <a:rPr lang="en-US" altLang="zh-TW" dirty="0"/>
              <a:t>continue</a:t>
            </a:r>
            <a:r>
              <a:rPr lang="zh-TW" altLang="en-US" dirty="0"/>
              <a:t>關鍵字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EC6-1FDA-F47A-D282-0DC45EAD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dirty="0"/>
              <a:t>reak </a:t>
            </a:r>
            <a:r>
              <a:rPr lang="ja-JP" altLang="en-US"/>
              <a:t>用於終止存在它的迴圈。如果 </a:t>
            </a:r>
            <a:r>
              <a:rPr lang="en-US" dirty="0"/>
              <a:t>break </a:t>
            </a:r>
            <a:r>
              <a:rPr lang="ja-JP" altLang="en-US"/>
              <a:t>語句存在於</a:t>
            </a:r>
            <a:r>
              <a:rPr lang="en-US" altLang="zh-TW" dirty="0"/>
              <a:t>nested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ja-JP" altLang="en-US"/>
              <a:t>中，它只會終止那些包含 </a:t>
            </a:r>
            <a:r>
              <a:rPr lang="en-US" dirty="0"/>
              <a:t>break </a:t>
            </a:r>
            <a:r>
              <a:rPr lang="ja-JP" altLang="en-US"/>
              <a:t>語句的</a:t>
            </a:r>
            <a:r>
              <a:rPr lang="en-US" altLang="zh-TW" dirty="0"/>
              <a:t>loop </a:t>
            </a:r>
            <a:r>
              <a:rPr lang="ja-JP" altLang="en-US"/>
              <a:t>。若要終止</a:t>
            </a:r>
            <a:r>
              <a:rPr lang="en-US" altLang="zh-TW" dirty="0"/>
              <a:t>nested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，則需要使用</a:t>
            </a:r>
            <a:r>
              <a:rPr lang="en-US" altLang="zh-TW" dirty="0"/>
              <a:t>return</a:t>
            </a:r>
            <a:r>
              <a:rPr lang="zh-TW" altLang="en-US" dirty="0"/>
              <a:t>關鍵字。</a:t>
            </a:r>
            <a:endParaRPr lang="en-US" altLang="zh-TW" dirty="0"/>
          </a:p>
          <a:p>
            <a:r>
              <a:rPr lang="en-US" dirty="0"/>
              <a:t>C</a:t>
            </a:r>
            <a:r>
              <a:rPr lang="en-US" altLang="zh-TW" dirty="0"/>
              <a:t>ontinue</a:t>
            </a:r>
            <a:r>
              <a:rPr lang="zh-TW" altLang="en-US" dirty="0"/>
              <a:t> </a:t>
            </a:r>
            <a:r>
              <a:rPr lang="ja-JP" altLang="en-US"/>
              <a:t>與 </a:t>
            </a:r>
            <a:r>
              <a:rPr lang="en-US" dirty="0"/>
              <a:t>break </a:t>
            </a:r>
            <a:r>
              <a:rPr lang="ja-JP" altLang="en-US"/>
              <a:t>語句相反； 它不是終止循環，而是強制執行循環的下一次迭代。在</a:t>
            </a:r>
            <a:r>
              <a:rPr lang="en-US" altLang="zh-TW" dirty="0"/>
              <a:t>loop</a:t>
            </a:r>
            <a:r>
              <a:rPr lang="ja-JP" altLang="en-US"/>
              <a:t>中執行 </a:t>
            </a:r>
            <a:r>
              <a:rPr lang="en-US" dirty="0"/>
              <a:t>continue </a:t>
            </a:r>
            <a:r>
              <a:rPr lang="ja-JP" altLang="en-US"/>
              <a:t>語句時，將跳過 </a:t>
            </a:r>
            <a:r>
              <a:rPr lang="en-US" dirty="0"/>
              <a:t>continue </a:t>
            </a:r>
            <a:r>
              <a:rPr lang="ja-JP" altLang="en-US"/>
              <a:t>語句之後的循環內的代碼，開始循環的下一次迭代。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2120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024-104B-02DA-0DC9-2FB6E770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數學函數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1D1BD-F8CD-E344-06B3-2F54C8B25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2347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/>
                  <a:t>數學上，什麼是函數？ </a:t>
                </a:r>
                <a:r>
                  <a:rPr lang="en-US" altLang="zh-TW" dirty="0"/>
                  <a:t>JavaScript</a:t>
                </a:r>
                <a:r>
                  <a:rPr lang="ja-JP" altLang="en-US"/>
                  <a:t>的函數類似於</a:t>
                </a:r>
                <a:r>
                  <a:rPr lang="en-US" dirty="0" err="1"/>
                  <a:t>數學</a:t>
                </a:r>
                <a:r>
                  <a:rPr lang="ja-JP" altLang="en-US"/>
                  <a:t>的函數。從數學課中回憶，一個函數是類似這樣的式子：</a:t>
                </a:r>
                <a:endParaRPr lang="en-US" altLang="ja-JP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這個字母是此函數的名稱，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/>
                  <a:t>是此函數的參數</a:t>
                </a:r>
                <a:r>
                  <a:rPr lang="en-US" altLang="zh-TW" dirty="0"/>
                  <a:t>(parameter)</a:t>
                </a:r>
                <a:r>
                  <a:rPr lang="ja-JP" altLang="en-US"/>
                  <a:t>，然後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zh-TW" altLang="en-US" dirty="0"/>
                  <a:t>是函數的輸出值</a:t>
                </a:r>
                <a:r>
                  <a:rPr lang="ja-JP" altLang="en-US"/>
                  <a:t>。此外，函數應該只返回一個值（如果一個輸入導致兩個不同的輸出，那麼它不是一個函數）。函數可由做垂直於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/>
                  <a:t>軸的直線焦點數量來判斷。</a:t>
                </a:r>
                <a:r>
                  <a:rPr lang="en-US" dirty="0"/>
                  <a:t>例如，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TW" dirty="0"/>
                  <a:t>是個函數，但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TW" dirty="0"/>
                  <a:t>這個橢圓曲線並不是</a:t>
                </a:r>
                <a:r>
                  <a:rPr lang="en-US" dirty="0" err="1"/>
                  <a:t>函數</a:t>
                </a:r>
                <a:r>
                  <a:rPr lang="en-US" dirty="0"/>
                  <a:t>。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這個函數中，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被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稱作是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parameter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。當使用函數時，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的數字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5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被稱為是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argument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。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1D1BD-F8CD-E344-06B3-2F54C8B25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234726"/>
              </a:xfrm>
              <a:blipFill>
                <a:blip r:embed="rId2"/>
                <a:stretch>
                  <a:fillRect l="-1892" t="-2395" r="-16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783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55DA-6A3B-FFD3-4933-41AD9B63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B6860-EB48-9D82-1EE8-83E98EF00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Math </a:t>
                </a:r>
                <a:r>
                  <a:rPr lang="ja-JP" altLang="en-US" dirty="0"/>
                  <a:t>是一個</a:t>
                </a:r>
                <a:r>
                  <a:rPr lang="en-US" altLang="zh-TW" dirty="0"/>
                  <a:t>JavaScript</a:t>
                </a:r>
                <a:r>
                  <a:rPr lang="zh-TW" altLang="en-US" dirty="0"/>
                  <a:t>內建</a:t>
                </a:r>
                <a:r>
                  <a:rPr lang="ja-JP" altLang="en-US" dirty="0"/>
                  <a:t>物件，它具有數學常數和函數的屬性和方法。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若你有學過</a:t>
                </a:r>
                <a:r>
                  <a:rPr lang="en-US" altLang="zh-TW" dirty="0"/>
                  <a:t>Java</a:t>
                </a:r>
                <a:r>
                  <a:rPr lang="zh-TW" altLang="en-US" dirty="0"/>
                  <a:t>， 則可以參考以下說明。</a:t>
                </a:r>
                <a:r>
                  <a:rPr lang="en-US" altLang="zh-TW" dirty="0"/>
                  <a:t>Math Class</a:t>
                </a:r>
                <a:r>
                  <a:rPr lang="zh-TW" altLang="en-US" dirty="0"/>
                  <a:t>沒有</a:t>
                </a:r>
                <a:r>
                  <a:rPr lang="en-US" altLang="zh-TW" dirty="0"/>
                  <a:t>constructor</a:t>
                </a:r>
                <a:r>
                  <a:rPr lang="zh-TW" altLang="en-US" dirty="0"/>
                  <a:t>。 </a:t>
                </a:r>
                <a:r>
                  <a:rPr lang="en-US" altLang="zh-TW" dirty="0"/>
                  <a:t>Math Class</a:t>
                </a:r>
                <a:r>
                  <a:rPr lang="zh-TW" altLang="en-US" dirty="0"/>
                  <a:t>的所有</a:t>
                </a:r>
                <a:r>
                  <a:rPr lang="en-US" altLang="zh-TW" dirty="0"/>
                  <a:t>attributes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methods</a:t>
                </a:r>
                <a:r>
                  <a:rPr lang="zh-TW" altLang="en-US" dirty="0"/>
                  <a:t>都是</a:t>
                </a:r>
                <a:r>
                  <a:rPr lang="en-US" altLang="zh-TW" dirty="0"/>
                  <a:t>static</a:t>
                </a:r>
                <a:r>
                  <a:rPr lang="zh-TW" altLang="en-US" dirty="0"/>
                  <a:t>的。 常數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/>
                  <a:t>稱為 </a:t>
                </a:r>
                <a:r>
                  <a:rPr lang="en-US" altLang="zh-TW" dirty="0" err="1"/>
                  <a:t>Math.PI</a:t>
                </a:r>
                <a:r>
                  <a:rPr lang="zh-TW" altLang="en-US" dirty="0"/>
                  <a:t>，將正弦函數稱為 </a:t>
                </a:r>
                <a:r>
                  <a:rPr lang="en-US" altLang="zh-TW" dirty="0" err="1"/>
                  <a:t>Math.sin</a:t>
                </a:r>
                <a:r>
                  <a:rPr lang="en-US" altLang="zh-TW" dirty="0"/>
                  <a:t>(x)</a:t>
                </a:r>
                <a:r>
                  <a:rPr lang="zh-TW" altLang="en-US" dirty="0"/>
                  <a:t>，其中 </a:t>
                </a:r>
                <a:r>
                  <a:rPr lang="en-US" altLang="zh-TW" dirty="0"/>
                  <a:t>x </a:t>
                </a:r>
                <a:r>
                  <a:rPr lang="zh-TW" altLang="en-US" dirty="0"/>
                  <a:t>是參數。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Math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Object</a:t>
                </a:r>
                <a:r>
                  <a:rPr lang="zh-TW" altLang="en-US" dirty="0"/>
                  <a:t>中，常用的</a:t>
                </a:r>
                <a:r>
                  <a:rPr lang="en-US" altLang="zh-TW" dirty="0"/>
                  <a:t>static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properties</a:t>
                </a:r>
                <a:r>
                  <a:rPr lang="zh-TW" altLang="en-US" dirty="0"/>
                  <a:t>包含：</a:t>
                </a:r>
                <a:r>
                  <a:rPr lang="en-US" altLang="zh-TW" dirty="0" err="1"/>
                  <a:t>Math.PI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Math.E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ja-JP" altLang="en-US" dirty="0"/>
                  <a:t>常用的</a:t>
                </a:r>
                <a:r>
                  <a:rPr lang="en-US" altLang="zh-TW" dirty="0"/>
                  <a:t>static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methods</a:t>
                </a:r>
                <a:r>
                  <a:rPr lang="zh-TW" altLang="en-US" dirty="0"/>
                  <a:t>包含：</a:t>
                </a:r>
                <a:r>
                  <a:rPr lang="en-US" altLang="zh-TW" dirty="0" err="1"/>
                  <a:t>Math.pow</a:t>
                </a:r>
                <a:r>
                  <a:rPr lang="en-US" altLang="zh-TW" dirty="0"/>
                  <a:t>(x,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y),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Math.random</a:t>
                </a:r>
                <a:r>
                  <a:rPr lang="en-US" altLang="zh-TW" dirty="0"/>
                  <a:t>(),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Math.sqrt</a:t>
                </a:r>
                <a:r>
                  <a:rPr lang="en-US" altLang="zh-TW" dirty="0"/>
                  <a:t>(x),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Math.abs</a:t>
                </a:r>
                <a:r>
                  <a:rPr lang="en-US" altLang="zh-TW" dirty="0"/>
                  <a:t>(),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Math.floor</a:t>
                </a:r>
                <a:r>
                  <a:rPr lang="en-US" altLang="zh-TW" dirty="0"/>
                  <a:t>()</a:t>
                </a:r>
                <a:r>
                  <a:rPr lang="zh-TW" altLang="en-US" dirty="0"/>
                  <a:t>、</a:t>
                </a:r>
                <a:r>
                  <a:rPr lang="en-US" altLang="zh-TW" dirty="0" err="1"/>
                  <a:t>Math.ceil</a:t>
                </a:r>
                <a:r>
                  <a:rPr lang="en-US" altLang="zh-TW" dirty="0"/>
                  <a:t>()</a:t>
                </a:r>
                <a:r>
                  <a:rPr lang="zh-TW" altLang="en-US" dirty="0"/>
                  <a:t>。</a:t>
                </a:r>
                <a:endParaRPr lang="en-TW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B6860-EB48-9D82-1EE8-83E98EF00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945" r="-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8436-72EF-ABA6-FF32-380E49A9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函式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C883-53A9-C59A-F86F-6D38B606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除了</a:t>
            </a:r>
            <a:r>
              <a:rPr lang="en-US" dirty="0"/>
              <a:t> JavaScript</a:t>
            </a:r>
            <a:r>
              <a:rPr lang="zh-TW" altLang="en-US" dirty="0"/>
              <a:t> 內建的</a:t>
            </a:r>
            <a:r>
              <a:rPr lang="en-US" altLang="zh-TW" dirty="0"/>
              <a:t>function</a:t>
            </a:r>
            <a:r>
              <a:rPr lang="zh-TW" altLang="en-US" dirty="0"/>
              <a:t>之外，我們可以定義或客製化自己的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r>
              <a:rPr lang="en-US" altLang="zh-TW" dirty="0"/>
              <a:t>Function</a:t>
            </a:r>
            <a:r>
              <a:rPr lang="zh-TW" altLang="en-US" dirty="0"/>
              <a:t>由一連串的程式碼組成，用來完成任務或是計算值。</a:t>
            </a:r>
            <a:endParaRPr lang="en-US" altLang="zh-TW" dirty="0"/>
          </a:p>
          <a:p>
            <a:r>
              <a:rPr lang="zh-TW" altLang="en-US" dirty="0"/>
              <a:t>宣告</a:t>
            </a:r>
            <a:r>
              <a:rPr lang="en-US" altLang="zh-TW" dirty="0"/>
              <a:t>(declare)</a:t>
            </a:r>
            <a:r>
              <a:rPr lang="zh-TW" altLang="en-US" dirty="0"/>
              <a:t>一個</a:t>
            </a:r>
            <a:r>
              <a:rPr lang="en-US" altLang="zh-TW" dirty="0"/>
              <a:t>Function</a:t>
            </a:r>
            <a:r>
              <a:rPr lang="zh-TW" altLang="en-US" dirty="0"/>
              <a:t>的語法為：</a:t>
            </a:r>
            <a:endParaRPr lang="en-US" altLang="zh-TW" dirty="0"/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08F0163-2193-37CB-CBD3-1BBAC773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3640874"/>
            <a:ext cx="7556500" cy="10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4927-0921-C7BB-7E56-68134B4C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函式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4D56-1633-8C4D-FFD0-CF0DC62F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中，若</a:t>
            </a:r>
            <a:r>
              <a:rPr lang="ja-JP" altLang="en-US" dirty="0"/>
              <a:t>沒有 </a:t>
            </a:r>
            <a:r>
              <a:rPr lang="en-US" dirty="0"/>
              <a:t>return </a:t>
            </a:r>
            <a:r>
              <a:rPr lang="ja-JP" altLang="en-US" dirty="0"/>
              <a:t>語句的</a:t>
            </a:r>
            <a:r>
              <a:rPr lang="zh-TW" altLang="en-US" dirty="0"/>
              <a:t>話，</a:t>
            </a:r>
            <a:r>
              <a:rPr lang="en-US" altLang="zh-TW" dirty="0"/>
              <a:t>function</a:t>
            </a:r>
            <a:r>
              <a:rPr lang="ja-JP" altLang="en-US" dirty="0"/>
              <a:t>將返回</a:t>
            </a:r>
            <a:r>
              <a:rPr lang="en-US" altLang="zh-TW" dirty="0"/>
              <a:t>undefined</a:t>
            </a:r>
            <a:r>
              <a:rPr lang="zh-TW" altLang="en-US" dirty="0"/>
              <a:t>（這是</a:t>
            </a:r>
            <a:r>
              <a:rPr lang="en-US" altLang="zh-TW" dirty="0"/>
              <a:t>JavaScript 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  <a:r>
              <a:rPr lang="zh-TW" altLang="en-US" dirty="0"/>
              <a:t>默認的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）</a:t>
            </a:r>
            <a:r>
              <a:rPr lang="ja-JP" altLang="en-US" dirty="0"/>
              <a:t>。要返回默認值以外的值，函數必須具有指定要返回的值的 </a:t>
            </a:r>
            <a:r>
              <a:rPr lang="en-US" dirty="0"/>
              <a:t>return </a:t>
            </a:r>
            <a:r>
              <a:rPr lang="ja-JP" altLang="en-US" dirty="0"/>
              <a:t>語句。</a:t>
            </a:r>
            <a:endParaRPr lang="en-US" altLang="ja-JP" dirty="0"/>
          </a:p>
          <a:p>
            <a:r>
              <a:rPr lang="en-US" altLang="ja-JP" dirty="0"/>
              <a:t>return </a:t>
            </a:r>
            <a:r>
              <a:rPr lang="ja-JP" altLang="en-US" dirty="0"/>
              <a:t>語句結束</a:t>
            </a:r>
            <a:r>
              <a:rPr lang="zh-TW" altLang="en-US" dirty="0"/>
              <a:t>函式</a:t>
            </a:r>
            <a:r>
              <a:rPr lang="ja-JP" altLang="en-US" dirty="0"/>
              <a:t>執行並指定要返回給函數調用者的值。任何放在</a:t>
            </a:r>
            <a:r>
              <a:rPr lang="en-US" altLang="zh-TW" dirty="0"/>
              <a:t>return</a:t>
            </a:r>
            <a:r>
              <a:rPr lang="zh-TW" altLang="en-US" dirty="0"/>
              <a:t>語句底下的程式碼都不會被執行。</a:t>
            </a:r>
            <a:endParaRPr lang="en-US" altLang="ja-JP" dirty="0"/>
          </a:p>
          <a:p>
            <a:r>
              <a:rPr lang="en-US" altLang="zh-TW" dirty="0"/>
              <a:t>Function</a:t>
            </a:r>
            <a:r>
              <a:rPr lang="zh-TW" altLang="en-US" dirty="0"/>
              <a:t>執行、</a:t>
            </a:r>
            <a:r>
              <a:rPr lang="ja-JP" altLang="en-US" dirty="0"/>
              <a:t>調用</a:t>
            </a:r>
            <a:r>
              <a:rPr lang="zh-TW" altLang="en-US" dirty="0"/>
              <a:t>的英文是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call</a:t>
            </a:r>
            <a:r>
              <a:rPr lang="zh-TW" altLang="en-US" dirty="0"/>
              <a:t>、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execution</a:t>
            </a:r>
            <a:r>
              <a:rPr lang="zh-TW" altLang="en-US" dirty="0"/>
              <a:t>或是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invocation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ja-JP" altLang="en-US" sz="1800" dirty="0"/>
              <a:t>每個 </a:t>
            </a:r>
            <a:r>
              <a:rPr lang="en-US" sz="1800" dirty="0"/>
              <a:t>JavaScript </a:t>
            </a:r>
            <a:r>
              <a:rPr lang="ja-JP" altLang="en-US" sz="1800" dirty="0"/>
              <a:t>函數實際上都是一個物件。</a:t>
            </a:r>
            <a:r>
              <a:rPr lang="en-US" altLang="zh-TW" sz="1800" dirty="0"/>
              <a:t>(</a:t>
            </a:r>
            <a:r>
              <a:rPr lang="zh-TW" altLang="en-US" sz="1800" dirty="0"/>
              <a:t>代表每個</a:t>
            </a:r>
            <a:r>
              <a:rPr lang="en-US" altLang="zh-TW" sz="1800" dirty="0"/>
              <a:t>function</a:t>
            </a:r>
            <a:r>
              <a:rPr lang="zh-TW" altLang="en-US" sz="1800" dirty="0"/>
              <a:t>有</a:t>
            </a:r>
            <a:r>
              <a:rPr lang="en-US" altLang="zh-TW" sz="1800" dirty="0"/>
              <a:t>instance</a:t>
            </a:r>
            <a:r>
              <a:rPr lang="zh-TW" altLang="en-US" sz="1800" dirty="0"/>
              <a:t> </a:t>
            </a:r>
            <a:r>
              <a:rPr lang="en-US" altLang="zh-TW" sz="1800" dirty="0"/>
              <a:t>properties</a:t>
            </a:r>
            <a:r>
              <a:rPr lang="zh-TW" altLang="en-US" sz="1800" dirty="0"/>
              <a:t>以及</a:t>
            </a:r>
            <a:r>
              <a:rPr lang="en-US" altLang="zh-TW" sz="1800" dirty="0"/>
              <a:t>instance</a:t>
            </a:r>
            <a:r>
              <a:rPr lang="zh-TW" altLang="en-US" sz="1800" dirty="0"/>
              <a:t> </a:t>
            </a:r>
            <a:r>
              <a:rPr lang="en-US" altLang="zh-TW" sz="1800" dirty="0"/>
              <a:t>methods)</a:t>
            </a:r>
          </a:p>
        </p:txBody>
      </p:sp>
    </p:spTree>
    <p:extLst>
      <p:ext uri="{BB962C8B-B14F-4D97-AF65-F5344CB8AC3E}">
        <p14:creationId xmlns:p14="http://schemas.microsoft.com/office/powerpoint/2010/main" val="221402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5965-01F5-C371-7D47-AE2BF69D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zh-TW" altLang="en-US" dirty="0"/>
              <a:t>陣列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DD99-9713-FAA7-BF24-87F046A4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在 </a:t>
            </a:r>
            <a:r>
              <a:rPr lang="en-US" dirty="0"/>
              <a:t>JavaScript </a:t>
            </a:r>
            <a:r>
              <a:rPr lang="ja-JP" altLang="en-US" dirty="0"/>
              <a:t>中，</a:t>
            </a:r>
            <a:r>
              <a:rPr lang="en-US" altLang="zh-TW" dirty="0"/>
              <a:t>array</a:t>
            </a:r>
            <a:r>
              <a:rPr lang="zh-TW" altLang="en-US" dirty="0"/>
              <a:t>並</a:t>
            </a:r>
            <a:r>
              <a:rPr lang="ja-JP" altLang="en-US" dirty="0"/>
              <a:t>不是</a:t>
            </a:r>
            <a:r>
              <a:rPr lang="en-US" altLang="zh-TW" dirty="0"/>
              <a:t>primitive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ja-JP" altLang="en-US" dirty="0"/>
              <a:t>。當我們有需要將用途或性質相近的數據存儲在一起時，</a:t>
            </a:r>
            <a:r>
              <a:rPr lang="en-US" dirty="0"/>
              <a:t> Array</a:t>
            </a:r>
            <a:r>
              <a:rPr lang="ja-JP" altLang="en-US" dirty="0"/>
              <a:t>即可派上用場。</a:t>
            </a:r>
            <a:r>
              <a:rPr lang="en-US" dirty="0"/>
              <a:t>Array</a:t>
            </a:r>
            <a:r>
              <a:rPr lang="ja-JP" altLang="en-US" dirty="0"/>
              <a:t>具有以下核心特徵：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Array</a:t>
            </a:r>
            <a:r>
              <a:rPr lang="ja-JP" altLang="en-US" dirty="0"/>
              <a:t>是可調整大小的，並且可以包含不同資料類型的混合。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</a:t>
            </a:r>
            <a:r>
              <a:rPr lang="en-US" dirty="0" err="1"/>
              <a:t>Array中的元素</a:t>
            </a:r>
            <a:r>
              <a:rPr lang="ja-JP" altLang="en-US" dirty="0"/>
              <a:t>必須使用非負整數作為</a:t>
            </a:r>
            <a:r>
              <a:rPr lang="en-US" altLang="zh-TW" dirty="0"/>
              <a:t>index</a:t>
            </a:r>
            <a:r>
              <a:rPr lang="ja-JP" altLang="en-US" dirty="0"/>
              <a:t>來訪問。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Array</a:t>
            </a:r>
            <a:r>
              <a:rPr lang="ja-JP" altLang="en-US" dirty="0"/>
              <a:t>的第一個元素在</a:t>
            </a:r>
            <a:r>
              <a:rPr lang="en-US" altLang="zh-TW" dirty="0"/>
              <a:t>index</a:t>
            </a:r>
            <a:r>
              <a:rPr lang="zh-TW" altLang="en-US" dirty="0"/>
              <a:t> </a:t>
            </a:r>
            <a:r>
              <a:rPr lang="en-US" altLang="ja-JP" dirty="0"/>
              <a:t>0 </a:t>
            </a:r>
            <a:r>
              <a:rPr lang="ja-JP" altLang="en-US" dirty="0"/>
              <a:t>處，第二個在</a:t>
            </a:r>
            <a:r>
              <a:rPr lang="en-US" altLang="zh-TW" dirty="0"/>
              <a:t>index</a:t>
            </a:r>
            <a:r>
              <a:rPr lang="ja-JP" altLang="en-US" dirty="0"/>
              <a:t> </a:t>
            </a:r>
            <a:r>
              <a:rPr lang="en-US" altLang="ja-JP" dirty="0"/>
              <a:t>1 </a:t>
            </a:r>
            <a:r>
              <a:rPr lang="ja-JP" altLang="en-US" dirty="0"/>
              <a:t>處，依此類推。最後一個元素在</a:t>
            </a:r>
            <a:r>
              <a:rPr lang="en-US" dirty="0"/>
              <a:t>Array</a:t>
            </a:r>
            <a:r>
              <a:rPr lang="ja-JP" altLang="en-US" dirty="0"/>
              <a:t>的長度減 </a:t>
            </a:r>
            <a:r>
              <a:rPr lang="en-US" altLang="ja-JP" dirty="0"/>
              <a:t>1 </a:t>
            </a:r>
            <a:r>
              <a:rPr lang="ja-JP" altLang="en-US" dirty="0"/>
              <a:t>處。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Array</a:t>
            </a:r>
            <a:r>
              <a:rPr lang="ja-JP" altLang="en-US" dirty="0"/>
              <a:t>複製會複製</a:t>
            </a:r>
            <a:r>
              <a:rPr lang="en-US" altLang="zh-TW" dirty="0"/>
              <a:t>reference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005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B376-6BE0-62B0-561C-FFBDEB23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zh-TW" altLang="en-US" dirty="0"/>
              <a:t>陣列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3CCE-6EFA-4838-F23F-4D393327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66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Properties</a:t>
            </a:r>
            <a:r>
              <a:rPr lang="zh-TW" altLang="en-US" dirty="0"/>
              <a:t>：</a:t>
            </a:r>
            <a:r>
              <a:rPr lang="en-US" altLang="zh-TW" dirty="0"/>
              <a:t>length</a:t>
            </a:r>
          </a:p>
          <a:p>
            <a:r>
              <a:rPr lang="en-US" dirty="0" err="1"/>
              <a:t>常見的Array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push(</a:t>
            </a:r>
            <a:r>
              <a:rPr lang="en-US" dirty="0"/>
              <a:t>element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將一個或多個元素添加到陣列的末尾，並</a:t>
            </a:r>
            <a:r>
              <a:rPr lang="en-US" altLang="zh-TW" dirty="0"/>
              <a:t>return</a:t>
            </a:r>
            <a:r>
              <a:rPr lang="zh-TW" altLang="en-US" dirty="0"/>
              <a:t>陣列的新長度。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pop()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從陣列中刪除最後一個元素並返回該元素。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shift()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從陣列中刪除第一個元素並返回刪除的元素。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unshift(element)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將一個或多個元素添加到陣列的開頭，並</a:t>
            </a:r>
            <a:r>
              <a:rPr lang="en-US" altLang="zh-TW" dirty="0"/>
              <a:t>return</a:t>
            </a:r>
            <a:r>
              <a:rPr lang="zh-TW" altLang="en-US" dirty="0"/>
              <a:t>陣列的新長度。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當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zh-TW" altLang="en-US" dirty="0">
                <a:solidFill>
                  <a:srgbClr val="FF0000"/>
                </a:solidFill>
              </a:rPr>
              <a:t>內部的元素還有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zh-TW" altLang="en-US" dirty="0">
                <a:solidFill>
                  <a:srgbClr val="FF0000"/>
                </a:solidFill>
              </a:rPr>
              <a:t>時，就被稱為是</a:t>
            </a:r>
            <a:r>
              <a:rPr lang="en-US" altLang="zh-TW" dirty="0">
                <a:solidFill>
                  <a:srgbClr val="FF0000"/>
                </a:solidFill>
              </a:rPr>
              <a:t>array of arrays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4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0768-BD6B-CD24-E9CD-BFED4CD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</a:t>
            </a:r>
            <a:r>
              <a:rPr lang="zh-TW" altLang="en-US" dirty="0"/>
              <a:t>的時間複雜度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3B31A-9EBA-EFE1-6190-B765D3A77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在電腦科學中，演算法的時間複雜度（</a:t>
                </a:r>
                <a:r>
                  <a:rPr lang="en-US" dirty="0"/>
                  <a:t>Time complexity）</a:t>
                </a:r>
                <a:r>
                  <a:rPr lang="ja-JP" altLang="en-US"/>
                  <a:t>可以描述該演算法的執行時間。 時間複雜度常用大</a:t>
                </a:r>
                <a:r>
                  <a:rPr lang="en-US" altLang="ja-JP" dirty="0"/>
                  <a:t>O</a:t>
                </a:r>
                <a:r>
                  <a:rPr lang="ja-JP" altLang="en-US"/>
                  <a:t>符號表述，不包括這個函式的低階項和首項係數。 時間複雜度可被稱為是漸近的，亦即考察輸入值大小趨近無窮時的情況。 例如，如果一個演算法對於任何大小為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（必須比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/>
                  <a:t>大）的輸入，它至多需要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TW" dirty="0"/>
                  <a:t>的時間</a:t>
                </a:r>
                <a:r>
                  <a:rPr lang="ja-JP" altLang="en-US" dirty="0"/>
                  <a:t> 執行完畢，那麼它的漸近時間複雜度是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TW" dirty="0"/>
              </a:p>
              <a:p>
                <a:r>
                  <a:rPr lang="ja-JP" altLang="en-US"/>
                  <a:t>為了計算時間複雜度，我們通常會估計演算法的操作單元數量，每個單元執行的時間都是相同的。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3B31A-9EBA-EFE1-6190-B765D3A77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347" r="-16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9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0859-7AE7-7FDD-06AF-8C972E2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的時間複雜度</a:t>
            </a:r>
            <a:endParaRPr lang="en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5146D-76E4-285D-E69F-DD0A31DD6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TW" dirty="0"/>
                  <a:t>直觀上來說，</a:t>
                </a:r>
                <a:r>
                  <a:rPr lang="ja-JP" altLang="en-US">
                    <a:solidFill>
                      <a:srgbClr val="FF0000"/>
                    </a:solidFill>
                  </a:rPr>
                  <a:t>時間複雜度就是</a:t>
                </a:r>
                <a:r>
                  <a:rPr lang="en-TW" dirty="0">
                    <a:solidFill>
                      <a:srgbClr val="FF0000"/>
                    </a:solidFill>
                  </a:rPr>
                  <a:t>，在參數逐漸變大的情況下，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Function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執行完畢所需要的時間的成長速度</a:t>
                </a:r>
                <a:r>
                  <a:rPr lang="zh-TW" altLang="en-US" dirty="0"/>
                  <a:t>。例如：</a:t>
                </a:r>
                <a:endParaRPr lang="en-US" altLang="zh-TW" dirty="0"/>
              </a:p>
              <a:p>
                <a:r>
                  <a:rPr lang="zh-TW" altLang="en-US" b="0" dirty="0"/>
                  <a:t>若</a:t>
                </a:r>
                <a:r>
                  <a:rPr lang="zh-TW" altLang="en-US" dirty="0"/>
                  <a:t>調用</a:t>
                </a:r>
                <a:r>
                  <a:rPr lang="zh-TW" altLang="en-US" b="0" dirty="0"/>
                  <a:t>函數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(10)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需要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的時間是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秒，但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秒，則參數變大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倍，卻導致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的執行時間成長</a:t>
                </a:r>
                <a:r>
                  <a:rPr lang="en-US" altLang="zh-TW" dirty="0"/>
                  <a:t>25</a:t>
                </a:r>
                <a:r>
                  <a:rPr lang="zh-TW" altLang="en-US" dirty="0"/>
                  <a:t>倍，那麼參數的成長會導致函式執行時間平方倍成長，我們就說，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時間複雜度是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反之，若調用函數</a:t>
                </a:r>
                <a:r>
                  <a:rPr lang="en-US" altLang="zh-TW" dirty="0"/>
                  <a:t>g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g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(10)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需要的時間是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秒，但</a:t>
                </a:r>
                <a:r>
                  <a:rPr lang="en-US" altLang="zh-TW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zh-TW" altLang="en-US" dirty="0"/>
                  <a:t>秒，則參數變大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倍，導致</a:t>
                </a:r>
                <a:r>
                  <a:rPr lang="en-US" altLang="zh-TW" dirty="0"/>
                  <a:t>g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的執行時間成長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倍，那麼參數的成長會導致函式執行時間成線性成長，我們就說，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的時間複雜度是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5146D-76E4-285D-E69F-DD0A31DD6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347" r="-138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26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B1A6-F557-618A-F76C-AB33E50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的時間複雜度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06D38-C9F8-03D9-FCA1-69156BD46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TW" altLang="en-US" dirty="0"/>
                  <a:t>若調用函數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(10)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需要的時間是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秒，但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需要的時間也是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秒，則參數變大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倍，導致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的執行時間沒有任何改變，那麼參數的成長與所需完成的時間無關，我們就說，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的時間複雜度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TW" dirty="0"/>
              </a:p>
              <a:p>
                <a:r>
                  <a:rPr lang="en-US" altLang="zh-TW" dirty="0"/>
                  <a:t>JavaScript</a:t>
                </a:r>
                <a:r>
                  <a:rPr lang="zh-TW" altLang="en-US" dirty="0"/>
                  <a:t>陣列中的常見</a:t>
                </a:r>
                <a:r>
                  <a:rPr lang="en-US" altLang="zh-TW" dirty="0"/>
                  <a:t>method</a:t>
                </a:r>
                <a:r>
                  <a:rPr lang="zh-TW" altLang="en-US" dirty="0"/>
                  <a:t>相對應的時間複雜度為：</a:t>
                </a:r>
                <a:endParaRPr lang="en-US" altLang="zh-TW" dirty="0"/>
              </a:p>
              <a:p>
                <a:pPr>
                  <a:buFont typeface="Wingdings" pitchFamily="2" charset="2"/>
                  <a:buChar char="§"/>
                </a:pPr>
                <a:r>
                  <a:rPr lang="zh-TW" altLang="en-US" dirty="0"/>
                  <a:t> </a:t>
                </a:r>
                <a:r>
                  <a:rPr lang="en-US" altLang="zh-TW" dirty="0"/>
                  <a:t>push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§"/>
                </a:pPr>
                <a:r>
                  <a:rPr lang="zh-TW" altLang="en-US" dirty="0"/>
                  <a:t> </a:t>
                </a:r>
                <a:r>
                  <a:rPr lang="en-US" altLang="zh-TW" dirty="0"/>
                  <a:t>pop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TW" dirty="0"/>
              </a:p>
              <a:p>
                <a:pPr>
                  <a:buFont typeface="Wingdings" pitchFamily="2" charset="2"/>
                  <a:buChar char="§"/>
                </a:pPr>
                <a:r>
                  <a:rPr lang="zh-TW" altLang="en-US" dirty="0"/>
                  <a:t> </a:t>
                </a:r>
                <a:r>
                  <a:rPr lang="en-US" altLang="zh-TW" dirty="0"/>
                  <a:t>shift –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§"/>
                </a:pPr>
                <a:r>
                  <a:rPr lang="zh-TW" altLang="en-US" dirty="0"/>
                  <a:t> </a:t>
                </a:r>
                <a:r>
                  <a:rPr lang="en-US" altLang="zh-TW" dirty="0"/>
                  <a:t>unshift –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06D38-C9F8-03D9-FCA1-69156BD46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1347" r="-1261" b="-774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813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32038</TotalTime>
  <Words>1899</Words>
  <Application>Microsoft Macintosh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Times New Roman</vt:lpstr>
      <vt:lpstr>Wingdings</vt:lpstr>
      <vt:lpstr>RetrospectVTI</vt:lpstr>
      <vt:lpstr>JavaScript Basics 2</vt:lpstr>
      <vt:lpstr>數學函數</vt:lpstr>
      <vt:lpstr>JavaScript Function 函式</vt:lpstr>
      <vt:lpstr>JavaScript Function 函式</vt:lpstr>
      <vt:lpstr>Array陣列</vt:lpstr>
      <vt:lpstr>Array陣列</vt:lpstr>
      <vt:lpstr>Function的時間複雜度</vt:lpstr>
      <vt:lpstr>Function的時間複雜度</vt:lpstr>
      <vt:lpstr>Function的時間複雜度</vt:lpstr>
      <vt:lpstr>Function的時間複雜度</vt:lpstr>
      <vt:lpstr>(進階課程) Big O Notation Formal Definition</vt:lpstr>
      <vt:lpstr>Object 物件</vt:lpstr>
      <vt:lpstr>Loop迴圈</vt:lpstr>
      <vt:lpstr>For Loop</vt:lpstr>
      <vt:lpstr>For Loop</vt:lpstr>
      <vt:lpstr>While Loop</vt:lpstr>
      <vt:lpstr>Do while Loop</vt:lpstr>
      <vt:lpstr>Nested Loop 巢狀迴圈</vt:lpstr>
      <vt:lpstr>Break、continue關鍵字</vt:lpstr>
      <vt:lpstr>Math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4121</cp:revision>
  <dcterms:created xsi:type="dcterms:W3CDTF">2021-02-23T11:38:50Z</dcterms:created>
  <dcterms:modified xsi:type="dcterms:W3CDTF">2023-04-20T01:38:16Z</dcterms:modified>
</cp:coreProperties>
</file>