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7" r:id="rId3"/>
    <p:sldId id="298" r:id="rId4"/>
    <p:sldId id="299" r:id="rId5"/>
    <p:sldId id="300" r:id="rId6"/>
    <p:sldId id="303" r:id="rId7"/>
    <p:sldId id="301" r:id="rId8"/>
    <p:sldId id="304" r:id="rId9"/>
    <p:sldId id="305" r:id="rId10"/>
    <p:sldId id="306" r:id="rId11"/>
    <p:sldId id="308" r:id="rId12"/>
    <p:sldId id="309" r:id="rId13"/>
    <p:sldId id="307" r:id="rId14"/>
    <p:sldId id="310" r:id="rId15"/>
    <p:sldId id="312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6" r:id="rId30"/>
    <p:sldId id="32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Document Object Model 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6F045C-887B-5EE4-5AA0-6ADDF2F8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8A6F-A4A7-1F3D-DBB1-D31FFD0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表格</a:t>
            </a:r>
            <a:r>
              <a:rPr lang="en-US" altLang="zh-TW" dirty="0"/>
              <a:t>2</a:t>
            </a:r>
            <a:endParaRPr lang="en-TW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AA6505-A363-FEF0-4C4F-336070B4F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05500"/>
              </p:ext>
            </p:extLst>
          </p:nvPr>
        </p:nvGraphicFramePr>
        <p:xfrm>
          <a:off x="833377" y="2108200"/>
          <a:ext cx="10498238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4184">
                  <a:extLst>
                    <a:ext uri="{9D8B030D-6E8A-4147-A177-3AD203B41FA5}">
                      <a16:colId xmlns:a16="http://schemas.microsoft.com/office/drawing/2014/main" val="2626875075"/>
                    </a:ext>
                  </a:extLst>
                </a:gridCol>
                <a:gridCol w="4481987">
                  <a:extLst>
                    <a:ext uri="{9D8B030D-6E8A-4147-A177-3AD203B41FA5}">
                      <a16:colId xmlns:a16="http://schemas.microsoft.com/office/drawing/2014/main" val="9906222"/>
                    </a:ext>
                  </a:extLst>
                </a:gridCol>
                <a:gridCol w="4902067">
                  <a:extLst>
                    <a:ext uri="{9D8B030D-6E8A-4147-A177-3AD203B41FA5}">
                      <a16:colId xmlns:a16="http://schemas.microsoft.com/office/drawing/2014/main" val="376033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NodeList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HTMLCollection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6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Array-like,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pop,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shift,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unshift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methods.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Array-like,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pop,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shift,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unshift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Motion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static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Nodes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Objects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Attributes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index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index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0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forEach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Allowed</a:t>
                      </a:r>
                      <a:endParaRPr lang="en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allowed</a:t>
                      </a:r>
                      <a:endParaRPr lang="en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8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7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D65-6A18-8C29-694E-3E8FE75C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8DC9-4245-6CF4-7ABA-2A52466A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當中，定義</a:t>
            </a:r>
            <a:r>
              <a:rPr lang="en-US" altLang="zh-TW" dirty="0"/>
              <a:t>function</a:t>
            </a:r>
            <a:r>
              <a:rPr lang="zh-TW" altLang="en-US" dirty="0"/>
              <a:t>的方式有兩種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i="1" dirty="0"/>
              <a:t>function (param0, param1, /* … ,*/ </a:t>
            </a:r>
            <a:r>
              <a:rPr lang="en-US" i="1" dirty="0" err="1"/>
              <a:t>paramN</a:t>
            </a:r>
            <a:r>
              <a:rPr lang="en-US" i="1" dirty="0"/>
              <a:t>) { </a:t>
            </a:r>
          </a:p>
          <a:p>
            <a:r>
              <a:rPr lang="zh-TW" altLang="en-US" i="1" dirty="0"/>
              <a:t>  </a:t>
            </a:r>
            <a:r>
              <a:rPr lang="en-US" i="1" dirty="0"/>
              <a:t>statements </a:t>
            </a:r>
          </a:p>
          <a:p>
            <a:r>
              <a:rPr lang="en-US" i="1" dirty="0"/>
              <a:t>}</a:t>
            </a:r>
          </a:p>
          <a:p>
            <a:r>
              <a:rPr lang="en-US" altLang="zh-TW" dirty="0"/>
              <a:t>Function Expression</a:t>
            </a:r>
            <a:r>
              <a:rPr lang="ja-JP" altLang="en-US" dirty="0"/>
              <a:t>與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ja-JP" altLang="en-US" dirty="0"/>
              <a:t>語法幾乎相同。主要區別在於名稱，可以在</a:t>
            </a:r>
            <a:r>
              <a:rPr lang="en-US" altLang="zh-TW" dirty="0"/>
              <a:t>Function Expression</a:t>
            </a:r>
            <a:r>
              <a:rPr lang="zh-TW" altLang="en-US" dirty="0"/>
              <a:t>可以</a:t>
            </a:r>
            <a:r>
              <a:rPr lang="ja-JP" altLang="en-US" dirty="0"/>
              <a:t>中省略函數名稱以創建匿名函數。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77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E874-8DF7-C180-C95C-C119F5BB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521D-9711-7EB6-7ED4-D3F0160C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</a:t>
            </a:r>
            <a:r>
              <a:rPr lang="zh-TW" altLang="en-US" dirty="0"/>
              <a:t>的用途主要在於：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創建一個未命名的</a:t>
            </a:r>
            <a:r>
              <a:rPr lang="en-US" altLang="zh-TW" dirty="0"/>
              <a:t> Function</a:t>
            </a:r>
            <a:r>
              <a:rPr lang="zh-TW" altLang="en-US" dirty="0"/>
              <a:t>，之後再把這個</a:t>
            </a:r>
            <a:r>
              <a:rPr lang="en-US" altLang="zh-TW" dirty="0"/>
              <a:t>Function</a:t>
            </a:r>
            <a:r>
              <a:rPr lang="zh-TW" altLang="en-US" dirty="0"/>
              <a:t>放置到其他的變數內部，讓程式碼更有彈性。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當作</a:t>
            </a:r>
            <a:r>
              <a:rPr lang="en-US" altLang="zh-TW" dirty="0"/>
              <a:t>higher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使用。例如，</a:t>
            </a:r>
            <a:r>
              <a:rPr lang="en-US" altLang="zh-TW" dirty="0" err="1"/>
              <a:t>forEach</a:t>
            </a:r>
            <a:r>
              <a:rPr lang="zh-TW" altLang="en-US" dirty="0"/>
              <a:t>或是</a:t>
            </a:r>
            <a:r>
              <a:rPr lang="en-US" altLang="zh-TW" dirty="0" err="1"/>
              <a:t>addEventListener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使用</a:t>
            </a:r>
            <a:r>
              <a:rPr lang="en-US" altLang="zh-TW" dirty="0"/>
              <a:t>IIFE(Immediately</a:t>
            </a:r>
            <a:r>
              <a:rPr lang="zh-TW" altLang="en-US" dirty="0"/>
              <a:t> </a:t>
            </a:r>
            <a:r>
              <a:rPr lang="en-US" altLang="zh-TW" dirty="0" err="1"/>
              <a:t>Invokied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Expression)</a:t>
            </a:r>
            <a:r>
              <a:rPr lang="zh-TW" altLang="en-US" dirty="0"/>
              <a:t>的功能。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767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7A50-2A2F-4802-52C1-0B6978B2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66A0-1B3C-BA19-0AE1-D74FFDA1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ja-JP" altLang="en-US" dirty="0"/>
              <a:t>中的函數是</a:t>
            </a:r>
            <a:r>
              <a:rPr lang="en-US" altLang="zh-TW" dirty="0"/>
              <a:t>first-class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一等公民</a:t>
            </a:r>
            <a:r>
              <a:rPr lang="en-US" altLang="zh-TW" dirty="0"/>
              <a:t>)</a:t>
            </a:r>
            <a:r>
              <a:rPr lang="ja-JP" altLang="en-US" dirty="0"/>
              <a:t>。所謂的</a:t>
            </a:r>
            <a:r>
              <a:rPr lang="en-US" altLang="zh-TW" dirty="0"/>
              <a:t>function</a:t>
            </a:r>
            <a:r>
              <a:rPr lang="zh-TW" altLang="en-US" dirty="0"/>
              <a:t>是</a:t>
            </a:r>
            <a:r>
              <a:rPr lang="en-US" altLang="zh-TW" dirty="0"/>
              <a:t>first-class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是指，我們可以：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function</a:t>
            </a:r>
            <a:r>
              <a:rPr lang="zh-TW" altLang="en-US" dirty="0"/>
              <a:t>分配給變數。例如，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hello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function()</a:t>
            </a:r>
            <a:r>
              <a:rPr lang="zh-TW" altLang="en-US" dirty="0"/>
              <a:t> </a:t>
            </a:r>
            <a:r>
              <a:rPr lang="en-US" altLang="zh-TW" dirty="0"/>
              <a:t>{…};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將</a:t>
            </a:r>
            <a:r>
              <a:rPr lang="en-US" altLang="zh-TW" dirty="0"/>
              <a:t>function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傳給其他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等同於數學上的</a:t>
            </a:r>
            <a:r>
              <a:rPr lang="en-US" altLang="zh-TW" dirty="0"/>
              <a:t>composite</a:t>
            </a:r>
            <a:r>
              <a:rPr lang="zh-TW" altLang="en-US" dirty="0"/>
              <a:t> </a:t>
            </a:r>
            <a:r>
              <a:rPr lang="en-US" altLang="zh-TW" dirty="0"/>
              <a:t>function)</a:t>
            </a:r>
            <a:r>
              <a:rPr lang="zh-TW" altLang="en-US" dirty="0"/>
              <a:t> 。 </a:t>
            </a:r>
            <a:r>
              <a:rPr lang="en-US" altLang="zh-TW" dirty="0"/>
              <a:t>Higher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argument</a:t>
            </a:r>
            <a:r>
              <a:rPr lang="zh-TW" altLang="en-US" dirty="0"/>
              <a:t>被稱為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在許多情況下，若要把</a:t>
            </a:r>
            <a:r>
              <a:rPr lang="en-US" altLang="zh-TW" dirty="0"/>
              <a:t>function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傳給其他</a:t>
            </a:r>
            <a:r>
              <a:rPr lang="en-US" altLang="zh-TW" dirty="0"/>
              <a:t>function</a:t>
            </a:r>
            <a:r>
              <a:rPr lang="zh-TW" altLang="en-US" dirty="0"/>
              <a:t>，那麼對此函數命名則變得沒有意義。因此，選用</a:t>
            </a:r>
            <a:r>
              <a:rPr lang="en-US" dirty="0"/>
              <a:t>Function </a:t>
            </a:r>
            <a:r>
              <a:rPr lang="en-US" dirty="0" err="1"/>
              <a:t>Expression會是個好的選項。</a:t>
            </a:r>
            <a:r>
              <a:rPr lang="en-US" altLang="zh-TW" dirty="0" err="1"/>
              <a:t>JavaScript</a:t>
            </a:r>
            <a:r>
              <a:rPr lang="zh-TW" altLang="en-US" dirty="0"/>
              <a:t>當中，</a:t>
            </a:r>
            <a:r>
              <a:rPr lang="en-US" dirty="0">
                <a:solidFill>
                  <a:srgbClr val="FF0000"/>
                </a:solidFill>
              </a:rPr>
              <a:t>Arrow Function </a:t>
            </a:r>
            <a:r>
              <a:rPr lang="en-US" dirty="0" err="1">
                <a:solidFill>
                  <a:srgbClr val="FF0000"/>
                </a:solidFill>
              </a:rPr>
              <a:t>Expression是</a:t>
            </a:r>
            <a:r>
              <a:rPr lang="en-US" altLang="zh-TW" dirty="0" err="1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Expression</a:t>
            </a:r>
            <a:r>
              <a:rPr lang="zh-TW" altLang="en-US" dirty="0">
                <a:solidFill>
                  <a:srgbClr val="FF0000"/>
                </a:solidFill>
              </a:rPr>
              <a:t>的簡化語法。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81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6F-CDBB-E037-C642-FE6C539F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03AA-63E4-39B2-06C3-5A2D0E39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3151"/>
          </a:xfrm>
        </p:spPr>
        <p:txBody>
          <a:bodyPr>
            <a:normAutofit/>
          </a:bodyPr>
          <a:lstStyle/>
          <a:p>
            <a:r>
              <a:rPr lang="en-US" dirty="0"/>
              <a:t>Arrow Function </a:t>
            </a:r>
            <a:r>
              <a:rPr lang="en-US" dirty="0" err="1"/>
              <a:t>Expression的語法為</a:t>
            </a:r>
            <a:r>
              <a:rPr lang="en-US" dirty="0"/>
              <a:t>：</a:t>
            </a:r>
          </a:p>
          <a:p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param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(param1,</a:t>
            </a:r>
            <a:r>
              <a:rPr lang="zh-TW" altLang="en-US" i="1" dirty="0"/>
              <a:t> </a:t>
            </a:r>
            <a:r>
              <a:rPr lang="en-US" altLang="zh-TW" i="1" dirty="0"/>
              <a:t>param2,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param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{return</a:t>
            </a:r>
            <a:r>
              <a:rPr lang="zh-TW" altLang="en-US" i="1" dirty="0"/>
              <a:t> </a:t>
            </a:r>
            <a:r>
              <a:rPr lang="en-US" altLang="zh-TW" i="1" dirty="0"/>
              <a:t>expression}</a:t>
            </a:r>
          </a:p>
          <a:p>
            <a:pPr marL="0" indent="0">
              <a:buNone/>
            </a:pP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12447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1A7-2666-CFE2-5C26-7660ED0B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DD6B-ACE0-0B7D-CCFD-46C96B67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897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若Arrow</a:t>
            </a:r>
            <a:r>
              <a:rPr lang="en-US" dirty="0"/>
              <a:t> Function </a:t>
            </a:r>
            <a:r>
              <a:rPr lang="en-US" dirty="0" err="1"/>
              <a:t>Expression</a:t>
            </a:r>
            <a:r>
              <a:rPr lang="en-US" dirty="0" err="1">
                <a:solidFill>
                  <a:srgbClr val="FF0000"/>
                </a:solidFill>
              </a:rPr>
              <a:t>只有一個</a:t>
            </a:r>
            <a:r>
              <a:rPr lang="en-US" altLang="zh-TW" dirty="0" err="1">
                <a:solidFill>
                  <a:srgbClr val="FF0000"/>
                </a:solidFill>
              </a:rPr>
              <a:t>parameter</a:t>
            </a:r>
            <a:r>
              <a:rPr lang="zh-TW" altLang="en-US" dirty="0">
                <a:solidFill>
                  <a:srgbClr val="FF0000"/>
                </a:solidFill>
              </a:rPr>
              <a:t>，則不需要加上括號</a:t>
            </a:r>
            <a:r>
              <a:rPr lang="en-US" altLang="zh-TW" dirty="0"/>
              <a:t>(</a:t>
            </a:r>
            <a:r>
              <a:rPr lang="zh-TW" altLang="en-US" dirty="0"/>
              <a:t>可加可不加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若有</a:t>
            </a:r>
            <a:r>
              <a:rPr lang="zh-TW" altLang="en-US" dirty="0">
                <a:solidFill>
                  <a:srgbClr val="FF0000"/>
                </a:solidFill>
              </a:rPr>
              <a:t>零個或是兩個以上的</a:t>
            </a:r>
            <a:r>
              <a:rPr lang="en-US" altLang="zh-TW" dirty="0">
                <a:solidFill>
                  <a:srgbClr val="FF0000"/>
                </a:solidFill>
              </a:rPr>
              <a:t>parameters</a:t>
            </a:r>
            <a:r>
              <a:rPr lang="zh-TW" altLang="en-US" dirty="0">
                <a:solidFill>
                  <a:srgbClr val="FF0000"/>
                </a:solidFill>
              </a:rPr>
              <a:t>，則一定要加上括號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Arrow Function </a:t>
            </a:r>
            <a:r>
              <a:rPr lang="en-US" dirty="0" err="1"/>
              <a:t>Expression的主體若不加上</a:t>
            </a:r>
            <a:r>
              <a:rPr lang="en-US" altLang="zh-TW" dirty="0"/>
              <a:t> curly brackets </a:t>
            </a:r>
            <a:r>
              <a:rPr lang="zh-TW" altLang="en-US" dirty="0"/>
              <a:t>，則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的值。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若主體有多個計算式，則一定需要</a:t>
            </a:r>
            <a:r>
              <a:rPr lang="en-US" dirty="0" err="1"/>
              <a:t>加上</a:t>
            </a:r>
            <a:r>
              <a:rPr lang="en-US" altLang="zh-TW" dirty="0"/>
              <a:t> curly brackets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</a:t>
            </a:r>
            <a:r>
              <a:rPr lang="en-US" dirty="0"/>
              <a:t>Arrow Function </a:t>
            </a:r>
            <a:r>
              <a:rPr lang="en-US" dirty="0" err="1"/>
              <a:t>Expression有加上</a:t>
            </a:r>
            <a:r>
              <a:rPr lang="en-US" altLang="zh-TW" dirty="0"/>
              <a:t> curly brackets</a:t>
            </a:r>
            <a:r>
              <a:rPr lang="zh-TW" altLang="en-US" dirty="0"/>
              <a:t>，則一定需要加</a:t>
            </a:r>
            <a:r>
              <a:rPr lang="en-US" altLang="zh-TW" dirty="0"/>
              <a:t>return</a:t>
            </a:r>
            <a:r>
              <a:rPr lang="zh-TW" altLang="en-US" dirty="0"/>
              <a:t>關鍵字才會回傳一個值。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Arrow Function Expression</a:t>
            </a:r>
            <a:r>
              <a:rPr lang="ja-JP" altLang="en-US" dirty="0">
                <a:solidFill>
                  <a:srgbClr val="FF0000"/>
                </a:solidFill>
              </a:rPr>
              <a:t>沒有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TW" dirty="0">
                <a:solidFill>
                  <a:srgbClr val="FF0000"/>
                </a:solidFill>
              </a:rPr>
              <a:t>關鍵字</a:t>
            </a:r>
            <a:r>
              <a:rPr lang="ja-JP" altLang="en-US" dirty="0">
                <a:solidFill>
                  <a:srgbClr val="FF0000"/>
                </a:solidFill>
              </a:rPr>
              <a:t>綁定，不應該用作</a:t>
            </a:r>
            <a:r>
              <a:rPr lang="en-US" altLang="zh-TW" dirty="0">
                <a:solidFill>
                  <a:srgbClr val="FF0000"/>
                </a:solidFill>
              </a:rPr>
              <a:t>Objects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methods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endParaRPr lang="en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1465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69C0-4C6A-5B80-F6F9-1996D9F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27A-B6ED-46AD-F713-0376AA7E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</a:t>
            </a:r>
            <a:r>
              <a:rPr lang="ja-JP" altLang="en-US" dirty="0"/>
              <a:t>為每個陣列元素執行一次提供函數。</a:t>
            </a:r>
            <a:r>
              <a:rPr lang="en-US" altLang="zh-TW" dirty="0"/>
              <a:t> </a:t>
            </a:r>
            <a:r>
              <a:rPr lang="en-US" altLang="zh-TW" dirty="0" err="1"/>
              <a:t>forEach</a:t>
            </a:r>
            <a:r>
              <a:rPr lang="en-US" altLang="zh-TW" dirty="0"/>
              <a:t>()</a:t>
            </a:r>
            <a:r>
              <a:rPr lang="zh-TW" altLang="en-US" dirty="0"/>
              <a:t>與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協作的語法為：</a:t>
            </a:r>
            <a:endParaRPr lang="en-US" altLang="zh-TW" dirty="0"/>
          </a:p>
          <a:p>
            <a:r>
              <a:rPr lang="en-US" altLang="zh-TW" i="1" dirty="0" err="1"/>
              <a:t>forEach</a:t>
            </a:r>
            <a:r>
              <a:rPr lang="en-US" altLang="zh-TW" i="1" dirty="0"/>
              <a:t>(element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</a:p>
          <a:p>
            <a:r>
              <a:rPr lang="en-US" altLang="zh-TW" i="1" dirty="0" err="1"/>
              <a:t>forEach</a:t>
            </a:r>
            <a:r>
              <a:rPr lang="en-US" altLang="zh-TW" i="1" dirty="0"/>
              <a:t>((element,</a:t>
            </a:r>
            <a:r>
              <a:rPr lang="zh-TW" altLang="en-US" i="1" dirty="0"/>
              <a:t> </a:t>
            </a:r>
            <a:r>
              <a:rPr lang="en-US" altLang="zh-TW" i="1" dirty="0"/>
              <a:t>index)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</a:p>
          <a:p>
            <a:r>
              <a:rPr lang="en-US" dirty="0" err="1"/>
              <a:t>若只放入一個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，語法則是：</a:t>
            </a:r>
            <a:endParaRPr lang="en-US" altLang="zh-TW" dirty="0"/>
          </a:p>
          <a:p>
            <a:r>
              <a:rPr lang="en-US" i="1" dirty="0" err="1"/>
              <a:t>forEach</a:t>
            </a:r>
            <a:r>
              <a:rPr lang="en-US" i="1" dirty="0"/>
              <a:t>(</a:t>
            </a:r>
            <a:r>
              <a:rPr lang="en-US" i="1" dirty="0" err="1"/>
              <a:t>callbackFn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154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C01-3E77-163B-B1F1-951D8BE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1A99-9641-16FA-A259-F6FEDF2D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當中，每個</a:t>
            </a:r>
            <a:r>
              <a:rPr lang="en-US" dirty="0"/>
              <a:t>HTML </a:t>
            </a:r>
            <a:r>
              <a:rPr lang="ja-JP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可能</a:t>
            </a:r>
            <a:r>
              <a:rPr lang="en-US" altLang="zh-TW" dirty="0"/>
              <a:t>)</a:t>
            </a:r>
            <a:r>
              <a:rPr lang="ja-JP" altLang="en-US" dirty="0"/>
              <a:t>有自己獨特的</a:t>
            </a:r>
            <a:r>
              <a:rPr lang="en-US" altLang="zh-TW" dirty="0"/>
              <a:t>properties</a:t>
            </a:r>
            <a:r>
              <a:rPr lang="ja-JP" altLang="en-US" dirty="0"/>
              <a:t>和</a:t>
            </a:r>
            <a:r>
              <a:rPr lang="en-US" altLang="zh-TW" dirty="0"/>
              <a:t>methods</a:t>
            </a:r>
            <a:r>
              <a:rPr lang="ja-JP" altLang="en-US" dirty="0"/>
              <a:t>。除了這些獨特的屬性之外，所有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ja-JP" altLang="en-US" dirty="0"/>
              <a:t>都必須具有此列表中的屬性和方法：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addEventListener</a:t>
            </a:r>
            <a:r>
              <a:rPr lang="en-US" dirty="0"/>
              <a:t>(</a:t>
            </a:r>
            <a:r>
              <a:rPr lang="en-US" altLang="zh-TW" dirty="0"/>
              <a:t>event,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altLang="zh-TW" dirty="0"/>
              <a:t>element</a:t>
            </a:r>
            <a:r>
              <a:rPr lang="en-US" dirty="0"/>
              <a:t>)  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children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childNodes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parentElement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classList</a:t>
            </a:r>
            <a:r>
              <a:rPr lang="zh-TW" altLang="en-US" dirty="0"/>
              <a:t> </a:t>
            </a:r>
            <a:r>
              <a:rPr lang="en-US" dirty="0"/>
              <a:t>(</a:t>
            </a:r>
            <a:r>
              <a:rPr lang="en-US" dirty="0" err="1"/>
              <a:t>此物件可用的</a:t>
            </a:r>
            <a:r>
              <a:rPr lang="en-US" altLang="zh-TW" dirty="0" err="1"/>
              <a:t>method</a:t>
            </a:r>
            <a:r>
              <a:rPr lang="zh-TW" altLang="en-US" dirty="0"/>
              <a:t>有</a:t>
            </a:r>
            <a:r>
              <a:rPr lang="en-US" dirty="0"/>
              <a:t>add(), remove(), toggle(), contains())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0031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C22-3BFF-1783-FB30-EEF3AFA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5F7C-ED04-FC2C-30F8-4D299E74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getAttribute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innerHTML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innerText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querySelector</a:t>
            </a:r>
            <a:r>
              <a:rPr lang="en-US" dirty="0"/>
              <a:t>(</a:t>
            </a:r>
            <a:r>
              <a:rPr lang="en-US" altLang="zh-TW" dirty="0"/>
              <a:t>selector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querySelectorAll</a:t>
            </a:r>
            <a:r>
              <a:rPr lang="en-US" dirty="0"/>
              <a:t>(</a:t>
            </a:r>
            <a:r>
              <a:rPr lang="en-US" altLang="zh-TW" dirty="0"/>
              <a:t>selector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remove()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style </a:t>
            </a:r>
            <a:r>
              <a:rPr lang="en-US" altLang="zh-TW" dirty="0"/>
              <a:t>–</a:t>
            </a:r>
            <a:r>
              <a:rPr lang="zh-TW" altLang="en-US" dirty="0"/>
              <a:t> 可以用來改變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的</a:t>
            </a:r>
            <a:r>
              <a:rPr lang="en-US" altLang="zh-TW" dirty="0"/>
              <a:t>inline</a:t>
            </a:r>
            <a:r>
              <a:rPr lang="zh-TW" altLang="en-US" dirty="0"/>
              <a:t> </a:t>
            </a:r>
            <a:r>
              <a:rPr lang="en-US" altLang="zh-TW" dirty="0"/>
              <a:t>styling</a:t>
            </a:r>
            <a:r>
              <a:rPr lang="zh-TW" altLang="en-US" dirty="0"/>
              <a:t>。因為</a:t>
            </a:r>
            <a:r>
              <a:rPr lang="en-US" altLang="zh-TW" dirty="0"/>
              <a:t>JS </a:t>
            </a:r>
            <a:r>
              <a:rPr lang="zh-TW" altLang="en-US" dirty="0"/>
              <a:t>中不允許使用</a:t>
            </a:r>
            <a:r>
              <a:rPr lang="en-US" altLang="zh-TW" dirty="0"/>
              <a:t>hyphen</a:t>
            </a:r>
            <a:r>
              <a:rPr lang="zh-TW" altLang="en-US" dirty="0"/>
              <a:t>，因此， </a:t>
            </a:r>
            <a:r>
              <a:rPr lang="en-US" altLang="zh-TW" dirty="0"/>
              <a:t>JS </a:t>
            </a:r>
            <a:r>
              <a:rPr lang="zh-TW" altLang="en-US" dirty="0"/>
              <a:t>中的 </a:t>
            </a:r>
            <a:r>
              <a:rPr lang="en-US" altLang="zh-TW" dirty="0"/>
              <a:t>CSS </a:t>
            </a:r>
            <a:r>
              <a:rPr lang="zh-TW" altLang="en-US" dirty="0"/>
              <a:t>屬性都被更改為 </a:t>
            </a:r>
            <a:r>
              <a:rPr lang="en-US" altLang="zh-TW" dirty="0"/>
              <a:t>camelCase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9151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C4D2-20D8-0564-1905-26CCD4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1414-088A-02AB-6076-16C90423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在物件導向的程式語言當中，我們可以將</a:t>
            </a:r>
            <a:r>
              <a:rPr lang="en-US" altLang="ja-JP" dirty="0"/>
              <a:t>attributes</a:t>
            </a:r>
            <a:r>
              <a:rPr lang="ja-JP" altLang="en-US"/>
              <a:t>和</a:t>
            </a:r>
            <a:r>
              <a:rPr lang="en-US" altLang="ja-JP" dirty="0"/>
              <a:t>methods</a:t>
            </a:r>
            <a:r>
              <a:rPr lang="ja-JP" altLang="en-US"/>
              <a:t>從一個</a:t>
            </a:r>
            <a:r>
              <a:rPr lang="en-US" altLang="ja-JP" dirty="0"/>
              <a:t>class</a:t>
            </a:r>
            <a:r>
              <a:rPr lang="ja-JP" altLang="en-US"/>
              <a:t>繼承到另一個</a:t>
            </a:r>
            <a:r>
              <a:rPr lang="en-US" altLang="ja-JP" dirty="0"/>
              <a:t>class</a:t>
            </a:r>
            <a:r>
              <a:rPr lang="ja-JP" altLang="en-US"/>
              <a:t>。用更簡單的方式來說，從一個物件繼承到另一個物件。這個過程稱為</a:t>
            </a:r>
            <a:r>
              <a:rPr lang="en-US" altLang="zh-TW" dirty="0"/>
              <a:t>inheritance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 (</a:t>
            </a:r>
            <a:r>
              <a:rPr lang="en-US" dirty="0" err="1"/>
              <a:t>子類</a:t>
            </a:r>
            <a:r>
              <a:rPr lang="en-US" dirty="0"/>
              <a:t>) - </a:t>
            </a:r>
            <a:r>
              <a:rPr lang="ja-JP" altLang="en-US"/>
              <a:t>從另一個</a:t>
            </a:r>
            <a:r>
              <a:rPr lang="en-US" altLang="zh-TW" dirty="0"/>
              <a:t>class</a:t>
            </a:r>
            <a:r>
              <a:rPr lang="ja-JP" altLang="en-US"/>
              <a:t>繼承的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superclass </a:t>
            </a:r>
            <a:r>
              <a:rPr lang="en-US" altLang="zh-TW" dirty="0"/>
              <a:t>(</a:t>
            </a:r>
            <a:r>
              <a:rPr lang="ja-JP" altLang="en-US"/>
              <a:t>父類</a:t>
            </a:r>
            <a:r>
              <a:rPr lang="en-US" altLang="zh-TW" dirty="0"/>
              <a:t>)</a:t>
            </a:r>
            <a:r>
              <a:rPr lang="ja-JP" altLang="en-US"/>
              <a:t> </a:t>
            </a:r>
            <a:r>
              <a:rPr lang="en-US" altLang="ja-JP" dirty="0"/>
              <a:t>- </a:t>
            </a:r>
            <a:r>
              <a:rPr lang="ja-JP" altLang="en-US"/>
              <a:t>繼承自的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193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3F69-4443-ED10-7C14-49B59C1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Model, DOM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EA45-020E-23EA-6332-E2AF57E1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文件物件模型（</a:t>
            </a:r>
            <a:r>
              <a:rPr lang="en-US" dirty="0"/>
              <a:t>Document Object Model, DOM)</a:t>
            </a:r>
            <a:r>
              <a:rPr lang="zh-TW" altLang="en-US" dirty="0"/>
              <a:t> </a:t>
            </a:r>
            <a:r>
              <a:rPr lang="ja-JP" altLang="en-US"/>
              <a:t>是 </a:t>
            </a:r>
            <a:r>
              <a:rPr lang="en-US" dirty="0"/>
              <a:t>HTML</a:t>
            </a:r>
            <a:r>
              <a:rPr lang="ja-JP" altLang="en-US"/>
              <a:t>的程式介面。它提供了一個文件（樹）的結構化表示法，並定義讓程式可以存取並改變文件架構、風格和內容的方法。</a:t>
            </a:r>
            <a:r>
              <a:rPr lang="en-US" dirty="0"/>
              <a:t>DOM </a:t>
            </a:r>
            <a:r>
              <a:rPr lang="ja-JP" altLang="en-US"/>
              <a:t>提供了文件以擁有屬性與函式的節點與物件組成的結構化表示。節點也可以附加事件處理程序，一旦觸發事件就會執行處理程序。 本質上，它將網頁與腳本或程式語言連結在一起。</a:t>
            </a:r>
            <a:endParaRPr lang="en-TW" altLang="ja-JP" dirty="0"/>
          </a:p>
          <a:p>
            <a:r>
              <a:rPr lang="ja-JP" altLang="en-US"/>
              <a:t>簡單來說，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ja-JP" altLang="en-US">
                <a:solidFill>
                  <a:srgbClr val="FF0000"/>
                </a:solidFill>
              </a:rPr>
              <a:t>允許我們在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 當中</a:t>
            </a:r>
            <a:r>
              <a:rPr lang="ja-JP" altLang="en-US">
                <a:solidFill>
                  <a:srgbClr val="FF0000"/>
                </a:solidFill>
              </a:rPr>
              <a:t>操作 </a:t>
            </a:r>
            <a:r>
              <a:rPr lang="en-US" altLang="ja-JP" dirty="0">
                <a:solidFill>
                  <a:srgbClr val="FF0000"/>
                </a:solidFill>
              </a:rPr>
              <a:t>HTML </a:t>
            </a:r>
            <a:r>
              <a:rPr lang="ja-JP" altLang="en-US">
                <a:solidFill>
                  <a:srgbClr val="FF0000"/>
                </a:solidFill>
              </a:rPr>
              <a:t>元素</a:t>
            </a:r>
            <a:r>
              <a:rPr lang="ja-JP" altLang="en-US"/>
              <a:t>。 （如果 </a:t>
            </a:r>
            <a:r>
              <a:rPr lang="en-US" altLang="ja-JP" dirty="0"/>
              <a:t>JS </a:t>
            </a:r>
            <a:r>
              <a:rPr lang="ja-JP" altLang="en-US"/>
              <a:t>無法存取</a:t>
            </a:r>
            <a:r>
              <a:rPr lang="zh-TW" altLang="en-US" dirty="0"/>
              <a:t> </a:t>
            </a:r>
            <a:r>
              <a:rPr lang="en-US" altLang="ja-JP" dirty="0"/>
              <a:t>DOM</a:t>
            </a:r>
            <a:r>
              <a:rPr lang="ja-JP" altLang="en-US"/>
              <a:t>，那麼它與其他程式語言相比沒有什麼區別。）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414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17-2FDE-05E3-0935-EAA7A17E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A1B19-4E0B-498F-1F1B-2213E1B2E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828" y="2215424"/>
            <a:ext cx="5394344" cy="3776041"/>
          </a:xfrm>
        </p:spPr>
      </p:pic>
    </p:spTree>
    <p:extLst>
      <p:ext uri="{BB962C8B-B14F-4D97-AF65-F5344CB8AC3E}">
        <p14:creationId xmlns:p14="http://schemas.microsoft.com/office/powerpoint/2010/main" val="42885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F0D3-A84B-9B9B-B4B4-AA344EBD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1051-877D-C344-8BF3-84D8384A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所有 </a:t>
            </a:r>
            <a:r>
              <a:rPr lang="en-US" dirty="0"/>
              <a:t>HTML </a:t>
            </a:r>
            <a:r>
              <a:rPr lang="ja-JP" altLang="en-US"/>
              <a:t>元素都從「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/>
              <a:t>」繼承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。除了繼承來的屬性與方法，其中某些</a:t>
            </a:r>
            <a:r>
              <a:rPr lang="en-US" dirty="0"/>
              <a:t>HTML </a:t>
            </a:r>
            <a:r>
              <a:rPr lang="ja-JP" altLang="en-US"/>
              <a:t>元素有自己獨特的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 </a:t>
            </a:r>
            <a:r>
              <a:rPr lang="ja-JP" altLang="en-US"/>
              <a:t>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C134A9-5CD9-760E-0DE8-D9135F77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454" y="3248868"/>
            <a:ext cx="4791091" cy="25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8EEF-0A6E-9720-497C-09AE625B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80C3-3AC7-96B6-F69D-7CD006C0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  <a:r>
              <a:rPr lang="ja-JP" altLang="en-US" dirty="0"/>
              <a:t>表示了一個在 </a:t>
            </a:r>
            <a:r>
              <a:rPr lang="en-US" dirty="0"/>
              <a:t>DOM </a:t>
            </a:r>
            <a:r>
              <a:rPr lang="ja-JP" altLang="en-US" dirty="0"/>
              <a:t>物件上所發生的事件。一個事件的發生通常是由使用者的操作行為所產生（如：調整螢幕大小、點擊滑鼠按鈕或是敲打鍵盤）。當某個事件在某個元素上發生時，我們可以撰寫程式碼</a:t>
            </a:r>
            <a:r>
              <a:rPr lang="ja-JP" altLang="en-US"/>
              <a:t>來讓元素做出</a:t>
            </a:r>
            <a:r>
              <a:rPr lang="ja-JP" altLang="en-US" dirty="0"/>
              <a:t>相對應的回應。</a:t>
            </a:r>
            <a:endParaRPr lang="en-US" altLang="ja-JP" dirty="0"/>
          </a:p>
          <a:p>
            <a:r>
              <a:rPr lang="en-US" dirty="0" err="1"/>
              <a:t>addEventListener</a:t>
            </a:r>
            <a:r>
              <a:rPr lang="en-US" dirty="0"/>
              <a:t>()</a:t>
            </a:r>
            <a:r>
              <a:rPr lang="zh-TW" altLang="en-US" dirty="0"/>
              <a:t> 可以讓我們在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object,</a:t>
            </a:r>
            <a:r>
              <a:rPr lang="zh-TW" altLang="en-US" dirty="0"/>
              <a:t> </a:t>
            </a:r>
            <a:r>
              <a:rPr lang="en-US" altLang="zh-TW" dirty="0"/>
              <a:t>document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以及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上面掛一個事件監聽器</a:t>
            </a:r>
            <a:r>
              <a:rPr lang="en-US" altLang="zh-TW" dirty="0"/>
              <a:t>(Event</a:t>
            </a:r>
            <a:r>
              <a:rPr lang="zh-TW" altLang="en-US" dirty="0"/>
              <a:t> </a:t>
            </a:r>
            <a:r>
              <a:rPr lang="en-US" altLang="zh-TW" dirty="0"/>
              <a:t>Listener)</a:t>
            </a:r>
            <a:r>
              <a:rPr lang="zh-TW" altLang="en-US" dirty="0"/>
              <a:t>。事件監聽器會不斷的等待特定事件的發生。當有特定事件發生時，事件監聽器就會執行所被賦予的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904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4894-5514-C39E-EDEF-5F35A89F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5515-25C3-A1DC-F5C0-DD5C47B8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addEventListener</a:t>
            </a:r>
            <a:r>
              <a:rPr lang="en-US" i="1" dirty="0"/>
              <a:t>(type, listener);</a:t>
            </a:r>
          </a:p>
          <a:p>
            <a:r>
              <a:rPr lang="en-US" altLang="zh-TW" dirty="0"/>
              <a:t>type</a:t>
            </a:r>
            <a:r>
              <a:rPr lang="zh-TW" altLang="en-US" dirty="0"/>
              <a:t>是指事件的類型。例如，一個</a:t>
            </a:r>
            <a:r>
              <a:rPr lang="en-US" altLang="zh-TW" dirty="0"/>
              <a:t>button</a:t>
            </a:r>
            <a:r>
              <a:rPr lang="zh-TW" altLang="en-US" dirty="0"/>
              <a:t>可以掛著</a:t>
            </a:r>
            <a:r>
              <a:rPr lang="en-US" altLang="zh-TW" dirty="0"/>
              <a:t>click</a:t>
            </a:r>
            <a:r>
              <a:rPr lang="zh-TW" altLang="en-US" dirty="0"/>
              <a:t>這種事件的事件監聽器、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可以掛著</a:t>
            </a:r>
            <a:r>
              <a:rPr lang="en-US" altLang="zh-TW" dirty="0"/>
              <a:t>resize</a:t>
            </a:r>
            <a:r>
              <a:rPr lang="zh-TW" altLang="en-US" dirty="0"/>
              <a:t>這種事件的事件監聽器。</a:t>
            </a:r>
            <a:endParaRPr lang="en-US" altLang="zh-TW" dirty="0"/>
          </a:p>
          <a:p>
            <a:r>
              <a:rPr lang="en-US" altLang="zh-TW" dirty="0"/>
              <a:t>listener</a:t>
            </a:r>
            <a:r>
              <a:rPr lang="zh-TW" altLang="en-US" dirty="0"/>
              <a:t>通常為一個一般的</a:t>
            </a:r>
            <a:r>
              <a:rPr lang="en-US" altLang="zh-TW" dirty="0"/>
              <a:t>function</a:t>
            </a:r>
            <a:r>
              <a:rPr lang="zh-TW" altLang="en-US" dirty="0"/>
              <a:t>，或更常見的是一個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。當事件發生在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上面時，</a:t>
            </a:r>
            <a:r>
              <a:rPr lang="en-US" altLang="zh-TW" dirty="0"/>
              <a:t>JavaScript</a:t>
            </a:r>
            <a:r>
              <a:rPr lang="zh-TW" altLang="en-US" dirty="0"/>
              <a:t>會自動執行</a:t>
            </a:r>
            <a:r>
              <a:rPr lang="en-US" altLang="zh-TW" dirty="0"/>
              <a:t>listener</a:t>
            </a:r>
            <a:r>
              <a:rPr lang="zh-TW" altLang="en-US" dirty="0"/>
              <a:t>這個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被執行時，</a:t>
            </a:r>
            <a:r>
              <a:rPr lang="en-US" altLang="zh-TW" dirty="0"/>
              <a:t> JavaScript</a:t>
            </a:r>
            <a:r>
              <a:rPr lang="zh-TW" altLang="en-US" dirty="0"/>
              <a:t>會在把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，放進</a:t>
            </a:r>
            <a:r>
              <a:rPr lang="en-US" altLang="zh-TW" dirty="0"/>
              <a:t>listener</a:t>
            </a:r>
            <a:r>
              <a:rPr lang="zh-TW" altLang="en-US" dirty="0"/>
              <a:t>內部去執行函式。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9154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3AD0-FDAD-8576-C08D-E21B504E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B519-FF3C-5BC3-183A-9B4FB1B3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的繼承關係如下：</a:t>
            </a:r>
            <a:endParaRPr lang="en-TW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CE32FF-2F22-FFDC-FCFD-90D6798E0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86" y="2670989"/>
            <a:ext cx="8808334" cy="31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47ED-0DA2-A09C-0715-7B5F7667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DDCF-8A6B-515B-37A7-B02BFC4A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所有的</a:t>
            </a:r>
            <a:r>
              <a:rPr lang="en-US" altLang="zh-TW" dirty="0"/>
              <a:t>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中，最常用到的幾個屬性與方法是：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指向最初觸發事件的 </a:t>
            </a:r>
            <a:r>
              <a:rPr lang="en-US" altLang="zh-TW" dirty="0"/>
              <a:t>DOM </a:t>
            </a:r>
            <a:r>
              <a:rPr lang="zh-TW" altLang="en-US" dirty="0"/>
              <a:t>物件。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preventDefault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如果事件可以被取消，就取消事件（即取消事件的預設行為）。但不會影響事件的傳遞，事件仍會繼續傳遞。</a:t>
            </a:r>
            <a:endParaRPr lang="en-TW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stopPropagation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ja-JP" altLang="en-US"/>
              <a:t>可防止在</a:t>
            </a:r>
            <a:r>
              <a:rPr lang="en-US" altLang="ja-JP" dirty="0"/>
              <a:t>event bubbling</a:t>
            </a:r>
            <a:r>
              <a:rPr lang="ja-JP" altLang="en-US"/>
              <a:t>進一步傳播當前事件。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887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8F9B-61F6-C63C-2B73-B2E8CE4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endParaRPr lang="en-TW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E1E9A759-4CE1-0F11-8890-95CAE2A24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3007022"/>
            <a:ext cx="3031484" cy="1963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BE5E-D51C-EDCA-1D16-8EDF37CD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r>
              <a:rPr lang="zh-TW" altLang="en-US" dirty="0"/>
              <a:t>的概念是指，</a:t>
            </a:r>
            <a:r>
              <a:rPr lang="ja-JP" altLang="en-US"/>
              <a:t>當一個事件發生在一個元素上時，它首先在其上運行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，然後運行其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，然後一直往上運行其他祖先的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之所以稱作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r>
              <a:rPr lang="zh-TW" altLang="en-US" dirty="0"/>
              <a:t>是因為，這個過程被稱為就像冒泡一樣，事件像水中的氣泡從內部元素向上通過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 err="1"/>
              <a:t>elemnt</a:t>
            </a:r>
            <a:r>
              <a:rPr lang="zh-TW" altLang="en-US" dirty="0"/>
              <a:t>往上走。</a:t>
            </a:r>
            <a:endParaRPr lang="en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28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ED1F-26DD-6888-0455-7563226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3DB2-E6DF-518D-0BAF-FF40F348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Storage</a:t>
            </a:r>
            <a:r>
              <a:rPr lang="ja-JP" altLang="en-US"/>
              <a:t>是在瀏覽器中一個存儲數據的地方</a:t>
            </a:r>
            <a:r>
              <a:rPr lang="en-US" altLang="zh-TW" dirty="0"/>
              <a:t>(</a:t>
            </a:r>
            <a:r>
              <a:rPr lang="zh-TW" altLang="en-US" dirty="0"/>
              <a:t>這個地方</a:t>
            </a:r>
            <a:r>
              <a:rPr lang="ja-JP" altLang="en-US"/>
              <a:t>並不是數據庫</a:t>
            </a:r>
            <a:r>
              <a:rPr lang="en-US" altLang="zh-TW" dirty="0"/>
              <a:t>)</a:t>
            </a:r>
            <a:r>
              <a:rPr lang="ja-JP" altLang="en-US"/>
              <a:t>。在</a:t>
            </a:r>
            <a:r>
              <a:rPr lang="en-US" altLang="ja-JP" dirty="0"/>
              <a:t>Storage</a:t>
            </a:r>
            <a:r>
              <a:rPr lang="ja-JP" altLang="en-US"/>
              <a:t>內部儲存的數值都是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，且不論是</a:t>
            </a:r>
            <a:r>
              <a:rPr lang="en-US" altLang="zh-TW" dirty="0"/>
              <a:t>key</a:t>
            </a:r>
            <a:r>
              <a:rPr lang="zh-TW" altLang="en-US" dirty="0"/>
              <a:t>還是</a:t>
            </a:r>
            <a:r>
              <a:rPr lang="en-US" altLang="zh-TW" dirty="0"/>
              <a:t>value</a:t>
            </a:r>
            <a:r>
              <a:rPr lang="zh-TW" altLang="en-US" dirty="0"/>
              <a:t>，資料型態都必須是</a:t>
            </a:r>
            <a:r>
              <a:rPr lang="en-US" altLang="zh-TW" dirty="0"/>
              <a:t>String</a:t>
            </a:r>
            <a:r>
              <a:rPr lang="zh-TW" altLang="en-US" dirty="0"/>
              <a:t>。如果我們將要儲存在</a:t>
            </a:r>
            <a:r>
              <a:rPr lang="en-US" altLang="zh-TW" dirty="0"/>
              <a:t>Storage</a:t>
            </a:r>
            <a:r>
              <a:rPr lang="ja-JP" altLang="en-US"/>
              <a:t>的資料不是</a:t>
            </a:r>
            <a:r>
              <a:rPr lang="en-US" altLang="zh-TW" dirty="0"/>
              <a:t>String</a:t>
            </a:r>
            <a:r>
              <a:rPr lang="ja-JP" altLang="en-US"/>
              <a:t>，那麼資料會先被強制轉換為</a:t>
            </a:r>
            <a:r>
              <a:rPr lang="en-US" altLang="zh-TW" dirty="0"/>
              <a:t>String </a:t>
            </a:r>
            <a:r>
              <a:rPr lang="zh-TW" altLang="en-US" dirty="0"/>
              <a:t>，再被儲存到</a:t>
            </a:r>
            <a:r>
              <a:rPr lang="en-US" altLang="zh-TW" dirty="0"/>
              <a:t>Storage</a:t>
            </a:r>
            <a:r>
              <a:rPr lang="zh-TW" altLang="en-US" dirty="0"/>
              <a:t>內部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</a:t>
            </a:r>
            <a:r>
              <a:rPr lang="ja-JP" altLang="en-US"/>
              <a:t>跟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/>
              <a:t>很相似：唯一不同的地方是存放在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/>
              <a:t>的資料並沒有過期的時效。即使把瀏覽器關了，電腦也關機，</a:t>
            </a:r>
            <a:r>
              <a:rPr lang="en-US" altLang="ja-JP" dirty="0"/>
              <a:t> </a:t>
            </a:r>
            <a:r>
              <a:rPr lang="en-US" altLang="ja-JP" dirty="0" err="1"/>
              <a:t>localStorage</a:t>
            </a:r>
            <a:r>
              <a:rPr lang="ja-JP" altLang="en-US"/>
              <a:t>的資料仍然在瀏覽器內。另一方面，一旦用戶關閉瀏覽器，</a:t>
            </a:r>
            <a:r>
              <a:rPr lang="en-US" altLang="ja-JP" dirty="0"/>
              <a:t> </a:t>
            </a:r>
            <a:r>
              <a:rPr lang="en-US" altLang="ja-JP" dirty="0" err="1"/>
              <a:t>sessionStorage</a:t>
            </a:r>
            <a:r>
              <a:rPr lang="ja-JP" altLang="en-US"/>
              <a:t>就會被銷毀。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97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C99-9F77-EFCD-D44E-CD50F21D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30FE-F88A-F4EF-3318-885287A9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 Storage </a:t>
            </a:r>
            <a:r>
              <a:rPr lang="zh-TW" altLang="en-US" dirty="0"/>
              <a:t>以及</a:t>
            </a:r>
            <a:r>
              <a:rPr lang="en-US" altLang="zh-TW" dirty="0"/>
              <a:t> Session Storage</a:t>
            </a:r>
            <a:r>
              <a:rPr lang="zh-TW" altLang="en-US" dirty="0"/>
              <a:t>所使用的</a:t>
            </a:r>
            <a:r>
              <a:rPr lang="en-US" altLang="zh-TW" dirty="0"/>
              <a:t>methods</a:t>
            </a:r>
            <a:r>
              <a:rPr lang="zh-TW" altLang="en-US" dirty="0"/>
              <a:t>都是一模一樣的：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setItem</a:t>
            </a:r>
            <a:r>
              <a:rPr lang="en-US" altLang="zh-TW" dirty="0"/>
              <a:t>(key, value) -</a:t>
            </a:r>
            <a:r>
              <a:rPr lang="zh-TW" altLang="en-US" dirty="0"/>
              <a:t> 當傳遞一個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時，會將該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添加到給定的 </a:t>
            </a:r>
            <a:r>
              <a:rPr lang="en-US" altLang="zh-TW" dirty="0"/>
              <a:t>Storage</a:t>
            </a:r>
            <a:r>
              <a:rPr lang="zh-TW" altLang="en-US" dirty="0"/>
              <a:t>，或者如果該</a:t>
            </a:r>
            <a:r>
              <a:rPr lang="en-US" altLang="zh-TW" dirty="0"/>
              <a:t>key</a:t>
            </a:r>
            <a:r>
              <a:rPr lang="zh-TW" altLang="en-US" dirty="0"/>
              <a:t>的值已經存在於，則更新該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getItem</a:t>
            </a:r>
            <a:r>
              <a:rPr lang="en-US" altLang="zh-TW" dirty="0"/>
              <a:t>(key) –</a:t>
            </a:r>
            <a:r>
              <a:rPr lang="zh-TW" altLang="en-US" dirty="0"/>
              <a:t> 從給定的 </a:t>
            </a:r>
            <a:r>
              <a:rPr lang="en-US" altLang="zh-TW" dirty="0"/>
              <a:t>Storage </a:t>
            </a:r>
            <a:r>
              <a:rPr lang="zh-TW" altLang="en-US" dirty="0"/>
              <a:t>中返回該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值。如果該</a:t>
            </a:r>
            <a:r>
              <a:rPr lang="en-US" altLang="zh-TW" dirty="0"/>
              <a:t>key</a:t>
            </a:r>
            <a:r>
              <a:rPr lang="zh-TW" altLang="en-US" dirty="0"/>
              <a:t>不存在，則返回 </a:t>
            </a:r>
            <a:r>
              <a:rPr lang="en-US" altLang="zh-TW" dirty="0"/>
              <a:t>null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removeItem</a:t>
            </a:r>
            <a:r>
              <a:rPr lang="en-US" altLang="zh-TW" dirty="0"/>
              <a:t>(key) -</a:t>
            </a:r>
            <a:r>
              <a:rPr lang="zh-TW" altLang="en-US" dirty="0"/>
              <a:t> 從給定的 </a:t>
            </a:r>
            <a:r>
              <a:rPr lang="en-US" altLang="zh-TW" dirty="0"/>
              <a:t>Storage </a:t>
            </a:r>
            <a:r>
              <a:rPr lang="zh-TW" altLang="en-US" dirty="0"/>
              <a:t>中刪除該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（如果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存在的話）。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clear() -</a:t>
            </a:r>
            <a:r>
              <a:rPr lang="zh-TW" altLang="en-US" dirty="0"/>
              <a:t> 清除存儲在給定 </a:t>
            </a:r>
            <a:r>
              <a:rPr lang="en-US" altLang="zh-TW" dirty="0"/>
              <a:t>Storage </a:t>
            </a:r>
            <a:r>
              <a:rPr lang="zh-TW" altLang="en-US" dirty="0"/>
              <a:t>中的所有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7881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D422-8DEA-A5EE-E644-9FB626C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95BA-B9D5-2BE2-5FA5-20D4BB72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由於</a:t>
            </a:r>
            <a:r>
              <a:rPr lang="en-US" altLang="zh-TW" dirty="0"/>
              <a:t> Storage</a:t>
            </a:r>
            <a:r>
              <a:rPr lang="zh-TW" altLang="en-US" dirty="0"/>
              <a:t> 只能儲存 </a:t>
            </a:r>
            <a:r>
              <a:rPr lang="en-US" altLang="zh-TW" dirty="0"/>
              <a:t>String</a:t>
            </a:r>
            <a:r>
              <a:rPr lang="zh-TW" altLang="en-US" dirty="0"/>
              <a:t>，我們若想要把</a:t>
            </a:r>
            <a:r>
              <a:rPr lang="en-US" altLang="zh-TW" dirty="0"/>
              <a:t>object,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等等資料類型存放在 </a:t>
            </a:r>
            <a:r>
              <a:rPr lang="en-US" altLang="zh-TW" dirty="0"/>
              <a:t>Storage</a:t>
            </a:r>
            <a:r>
              <a:rPr lang="zh-TW" altLang="en-US" dirty="0"/>
              <a:t> 內部，需要用到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 JSON</a:t>
            </a:r>
            <a:r>
              <a:rPr lang="zh-TW" altLang="en-US" dirty="0"/>
              <a:t> 代表 </a:t>
            </a:r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Notation</a:t>
            </a:r>
            <a:r>
              <a:rPr lang="zh-TW" altLang="en-US" dirty="0"/>
              <a:t>，是一種資料交換格式 。</a:t>
            </a:r>
            <a:endParaRPr lang="en-US" altLang="zh-TW" dirty="0"/>
          </a:p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有兩個</a:t>
            </a:r>
            <a:r>
              <a:rPr lang="en-US" altLang="zh-TW" dirty="0"/>
              <a:t>method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JSON.stringify</a:t>
            </a:r>
            <a:r>
              <a:rPr lang="en-US" altLang="zh-TW" dirty="0"/>
              <a:t>(value)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</a:t>
            </a:r>
            <a:r>
              <a:rPr lang="en-US" altLang="zh-TW" dirty="0"/>
              <a:t>value</a:t>
            </a:r>
            <a:r>
              <a:rPr lang="zh-TW" altLang="en-US" dirty="0"/>
              <a:t>轉換為 </a:t>
            </a:r>
            <a:r>
              <a:rPr lang="en-US" altLang="zh-TW" dirty="0"/>
              <a:t>JSON String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JSON.parse</a:t>
            </a:r>
            <a:r>
              <a:rPr lang="en-US" altLang="zh-TW" dirty="0"/>
              <a:t>(text) -</a:t>
            </a:r>
            <a:r>
              <a:rPr lang="zh-TW" altLang="en-US" dirty="0"/>
              <a:t> 解析 </a:t>
            </a:r>
            <a:r>
              <a:rPr lang="en-US" altLang="zh-TW" dirty="0"/>
              <a:t>JSON String</a:t>
            </a:r>
            <a:r>
              <a:rPr lang="zh-TW" altLang="en-US" dirty="0"/>
              <a:t>，製作出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描述的 </a:t>
            </a:r>
            <a:r>
              <a:rPr lang="en-US" altLang="zh-TW" dirty="0"/>
              <a:t>JavaScript </a:t>
            </a:r>
            <a:r>
              <a:rPr lang="zh-TW" altLang="en-US" dirty="0"/>
              <a:t>值或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945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21C-F0A7-ACC1-B711-940879FE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EB5-D5AA-A9EC-3416-0BAF74E5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當中的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代表目前程式碼正在運行的電腦視窗 </a:t>
            </a:r>
            <a:r>
              <a:rPr lang="en-US" altLang="zh-TW" dirty="0"/>
              <a:t>(</a:t>
            </a:r>
            <a:r>
              <a:rPr lang="zh-TW" altLang="en-US" dirty="0"/>
              <a:t>通常就是指我們的瀏覽器視窗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可使用的常見</a:t>
            </a:r>
            <a:r>
              <a:rPr lang="en-US" altLang="zh-TW" dirty="0"/>
              <a:t>methods</a:t>
            </a:r>
            <a:r>
              <a:rPr lang="zh-TW" altLang="en-US" dirty="0"/>
              <a:t>包含：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window.alert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在視窗顯示對話框。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window.addEventListener</a:t>
            </a:r>
            <a:r>
              <a:rPr lang="en-US" altLang="zh-TW" dirty="0"/>
              <a:t>() -</a:t>
            </a:r>
            <a:r>
              <a:rPr lang="zh-TW" altLang="en-US" dirty="0"/>
              <a:t> 將事件監聽程式碼附加到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window.clearInterval</a:t>
            </a:r>
            <a:r>
              <a:rPr lang="en-US" altLang="zh-TW" dirty="0"/>
              <a:t>() –</a:t>
            </a:r>
            <a:r>
              <a:rPr lang="zh-TW" altLang="en-US" dirty="0"/>
              <a:t> 將 </a:t>
            </a:r>
            <a:r>
              <a:rPr lang="en-US" altLang="zh-TW" dirty="0" err="1"/>
              <a:t>setInterval</a:t>
            </a:r>
            <a:r>
              <a:rPr lang="en-US" altLang="zh-TW" dirty="0"/>
              <a:t>() </a:t>
            </a:r>
            <a:r>
              <a:rPr lang="zh-TW" altLang="en-US" dirty="0"/>
              <a:t>所重複執行的程式暫停。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window.prompt</a:t>
            </a:r>
            <a:r>
              <a:rPr lang="en-US" altLang="zh-TW" dirty="0"/>
              <a:t>()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用戶在提示對話框中輸入的文字。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window.setInterval</a:t>
            </a:r>
            <a:r>
              <a:rPr lang="en-US" altLang="zh-TW" dirty="0"/>
              <a:t>() –</a:t>
            </a:r>
            <a:r>
              <a:rPr lang="zh-TW" altLang="en-US" dirty="0"/>
              <a:t> 每次經過給定的毫秒數時安排一個函數執行。</a:t>
            </a:r>
            <a:endParaRPr lang="en-US" altLang="zh-TW" dirty="0"/>
          </a:p>
        </p:txBody>
      </p:sp>
      <p:pic>
        <p:nvPicPr>
          <p:cNvPr id="4" name="圖形 14">
            <a:extLst>
              <a:ext uri="{FF2B5EF4-FFF2-40B4-BE49-F238E27FC236}">
                <a16:creationId xmlns:a16="http://schemas.microsoft.com/office/drawing/2014/main" id="{3E7AFC5E-BB9A-E782-485E-6F714EF5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54" y="657360"/>
            <a:ext cx="1080000" cy="1080000"/>
          </a:xfrm>
          <a:prstGeom prst="rect">
            <a:avLst/>
          </a:prstGeom>
        </p:spPr>
      </p:pic>
      <p:pic>
        <p:nvPicPr>
          <p:cNvPr id="5" name="圖形 10">
            <a:extLst>
              <a:ext uri="{FF2B5EF4-FFF2-40B4-BE49-F238E27FC236}">
                <a16:creationId xmlns:a16="http://schemas.microsoft.com/office/drawing/2014/main" id="{79218790-D040-4E01-E5A0-AAECE3809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717" y="657360"/>
            <a:ext cx="1080000" cy="1080000"/>
          </a:xfrm>
          <a:prstGeom prst="rect">
            <a:avLst/>
          </a:prstGeom>
        </p:spPr>
      </p:pic>
      <p:pic>
        <p:nvPicPr>
          <p:cNvPr id="6" name="圖形 12">
            <a:extLst>
              <a:ext uri="{FF2B5EF4-FFF2-40B4-BE49-F238E27FC236}">
                <a16:creationId xmlns:a16="http://schemas.microsoft.com/office/drawing/2014/main" id="{B08D8E75-55E1-1AEB-CFD2-2D3DF250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480" y="657360"/>
            <a:ext cx="1080000" cy="1080000"/>
          </a:xfrm>
          <a:prstGeom prst="rect">
            <a:avLst/>
          </a:prstGeom>
        </p:spPr>
      </p:pic>
      <p:pic>
        <p:nvPicPr>
          <p:cNvPr id="10" name="Picture 9" descr="Logo, icon, company name&#10;&#10;Description automatically generated">
            <a:extLst>
              <a:ext uri="{FF2B5EF4-FFF2-40B4-BE49-F238E27FC236}">
                <a16:creationId xmlns:a16="http://schemas.microsoft.com/office/drawing/2014/main" id="{29EBDC7C-69E3-45E4-DE0D-79CE9B1A0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91" y="657360"/>
            <a:ext cx="1079292" cy="10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0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DF3-C367-EAE8-88A5-1B4CBB2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B6DDB-7722-C264-D15F-6CB1A520A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158" y="3502218"/>
            <a:ext cx="10033409" cy="828000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3B1A665-5447-A991-45DF-D9C4898E2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158" y="2240147"/>
            <a:ext cx="5433748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E06B-7211-7A24-1B5D-D456753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EB0A-D4AC-9176-AB4E-0C211193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物件導向程式概念：</a:t>
            </a:r>
            <a:r>
              <a:rPr lang="ja-JP" altLang="en-US"/>
              <a:t>一個</a:t>
            </a:r>
            <a:r>
              <a:rPr lang="en-US" altLang="zh-TW" dirty="0"/>
              <a:t>Object</a:t>
            </a:r>
            <a:r>
              <a:rPr lang="zh-TW" altLang="en-US" dirty="0"/>
              <a:t>可</a:t>
            </a:r>
            <a:r>
              <a:rPr lang="ja-JP" altLang="en-US"/>
              <a:t>以是另一個</a:t>
            </a:r>
            <a:r>
              <a:rPr lang="en-US" altLang="zh-TW" dirty="0"/>
              <a:t>Object</a:t>
            </a:r>
            <a:r>
              <a:rPr lang="ja-JP" altLang="en-US"/>
              <a:t>的</a:t>
            </a:r>
            <a:r>
              <a:rPr lang="en-US" altLang="zh-TW" dirty="0"/>
              <a:t>attribute</a:t>
            </a:r>
            <a:r>
              <a:rPr lang="ja-JP" altLang="en-US"/>
              <a:t>。例如，人的配偶也是一個人。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可使用的常見</a:t>
            </a:r>
            <a:r>
              <a:rPr lang="en-US" altLang="zh-TW" dirty="0"/>
              <a:t>properties</a:t>
            </a:r>
            <a:r>
              <a:rPr lang="zh-TW" altLang="en-US" dirty="0"/>
              <a:t>包含：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window.console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console object</a:t>
            </a:r>
            <a:r>
              <a:rPr lang="zh-TW" altLang="en-US" dirty="0"/>
              <a:t>。</a:t>
            </a:r>
            <a:r>
              <a:rPr lang="en-US" altLang="zh-TW" dirty="0"/>
              <a:t>console object</a:t>
            </a:r>
            <a:r>
              <a:rPr lang="zh-TW" altLang="en-US" dirty="0"/>
              <a:t>可以對瀏覽器的</a:t>
            </a:r>
            <a:r>
              <a:rPr lang="en-US" altLang="zh-TW" dirty="0"/>
              <a:t>debugging console</a:t>
            </a:r>
            <a:r>
              <a:rPr lang="zh-TW" altLang="en-US" dirty="0"/>
              <a:t>進行控制與訪問。常用的</a:t>
            </a:r>
            <a:r>
              <a:rPr lang="en-US" altLang="zh-TW" dirty="0"/>
              <a:t>methods</a:t>
            </a:r>
            <a:r>
              <a:rPr lang="zh-TW" altLang="en-US" dirty="0"/>
              <a:t>為</a:t>
            </a:r>
            <a:r>
              <a:rPr lang="en-US" altLang="zh-TW" dirty="0"/>
              <a:t>log(),</a:t>
            </a:r>
            <a:r>
              <a:rPr lang="zh-TW" altLang="en-US" dirty="0"/>
              <a:t> </a:t>
            </a:r>
            <a:r>
              <a:rPr lang="en-US" altLang="zh-TW" dirty="0"/>
              <a:t>error()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ja-JP" altLang="en-US"/>
              <a:t> </a:t>
            </a:r>
            <a:r>
              <a:rPr lang="en-US" altLang="zh-TW" dirty="0"/>
              <a:t>window</a:t>
            </a:r>
            <a:r>
              <a:rPr lang="ja-JP" altLang="en-US"/>
              <a:t>包含的文檔，也就是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ja-JP" altLang="en-US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window.localStorage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storage</a:t>
            </a:r>
            <a:r>
              <a:rPr lang="zh-TW" altLang="en-US" dirty="0"/>
              <a:t>物件。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window.sessionStorage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session</a:t>
            </a:r>
            <a:r>
              <a:rPr lang="zh-TW" altLang="en-US" dirty="0"/>
              <a:t> </a:t>
            </a:r>
            <a:r>
              <a:rPr lang="en-US" altLang="zh-TW" dirty="0"/>
              <a:t>storage</a:t>
            </a:r>
            <a:r>
              <a:rPr lang="zh-TW" altLang="en-US" dirty="0"/>
              <a:t>物件。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91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6D887-5D82-332F-3E6E-ACF9E40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Document Object Model</a:t>
            </a:r>
            <a:endParaRPr lang="en-TW" dirty="0"/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401A-D4A8-D829-0733-D2C23F12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所謂的Document</a:t>
            </a:r>
            <a:r>
              <a:rPr lang="en-US" dirty="0"/>
              <a:t> Object </a:t>
            </a:r>
            <a:r>
              <a:rPr lang="en-US" dirty="0" err="1"/>
              <a:t>Model，顧名思義，可知</a:t>
            </a:r>
            <a:r>
              <a:rPr lang="en-US" altLang="zh-TW" dirty="0" err="1"/>
              <a:t>HTML</a:t>
            </a:r>
            <a:r>
              <a:rPr lang="zh-TW" altLang="en-US" dirty="0"/>
              <a:t>也被視為是個物件。這種架構被稱之為是模型</a:t>
            </a:r>
            <a:r>
              <a:rPr lang="en-US" altLang="zh-TW" dirty="0"/>
              <a:t>(Model)</a:t>
            </a:r>
            <a:r>
              <a:rPr lang="zh-TW" altLang="en-US" dirty="0"/>
              <a:t>。我們知道：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document</a:t>
            </a:r>
            <a:r>
              <a:rPr lang="ja-JP" altLang="en-US"/>
              <a:t>是一個</a:t>
            </a:r>
            <a:r>
              <a:rPr lang="en-US" altLang="zh-TW" dirty="0"/>
              <a:t>object</a:t>
            </a:r>
            <a:r>
              <a:rPr lang="ja-JP" altLang="en-US"/>
              <a:t>，是 </a:t>
            </a:r>
            <a:r>
              <a:rPr lang="en-US" dirty="0"/>
              <a:t>window </a:t>
            </a:r>
            <a:r>
              <a:rPr lang="en-US" altLang="zh-TW" dirty="0"/>
              <a:t>object</a:t>
            </a:r>
            <a:r>
              <a:rPr lang="ja-JP" altLang="en-US"/>
              <a:t>的一個屬性。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document</a:t>
            </a:r>
            <a:r>
              <a:rPr lang="ja-JP" altLang="en-US"/>
              <a:t>是指 </a:t>
            </a:r>
            <a:r>
              <a:rPr lang="en-US" dirty="0"/>
              <a:t>HTML </a:t>
            </a:r>
            <a:r>
              <a:rPr lang="en-US" altLang="zh-TW" dirty="0"/>
              <a:t>document 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ja-JP" altLang="en-US"/>
              <a:t>這個模型意味著所有</a:t>
            </a:r>
            <a:r>
              <a:rPr lang="en-US" altLang="zh-TW" dirty="0"/>
              <a:t>document</a:t>
            </a:r>
            <a:r>
              <a:rPr lang="zh-TW" altLang="en-US" dirty="0"/>
              <a:t>內部</a:t>
            </a:r>
            <a:r>
              <a:rPr lang="ja-JP" altLang="en-US"/>
              <a:t>的 </a:t>
            </a:r>
            <a:r>
              <a:rPr lang="en-US" dirty="0"/>
              <a:t>HTML </a:t>
            </a:r>
            <a:r>
              <a:rPr lang="ja-JP" altLang="en-US"/>
              <a:t>元素都是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  <a:r>
              <a:rPr lang="ja-JP" altLang="en-US">
                <a:solidFill>
                  <a:srgbClr val="FF0000"/>
                </a:solidFill>
              </a:rPr>
              <a:t>每個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標籤都有</a:t>
            </a:r>
            <a:r>
              <a:rPr lang="ja-JP" altLang="en-US">
                <a:solidFill>
                  <a:srgbClr val="FF0000"/>
                </a:solidFill>
              </a:rPr>
              <a:t>其屬性和方法。</a:t>
            </a:r>
          </a:p>
        </p:txBody>
      </p:sp>
      <p:pic>
        <p:nvPicPr>
          <p:cNvPr id="4" name="圖片 4" descr="一張含有 坐, 黑暗, 監視器, 靠近 的圖片&#10;&#10;自動產生的描述">
            <a:extLst>
              <a:ext uri="{FF2B5EF4-FFF2-40B4-BE49-F238E27FC236}">
                <a16:creationId xmlns:a16="http://schemas.microsoft.com/office/drawing/2014/main" id="{AB66CC0E-F964-7A55-DA81-4FB102F73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45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18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0C22-1566-145C-5AA5-CC1ACCE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FEA6-3B97-79DC-AAB5-4D72E16E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dirty="0"/>
              <a:t>Document Object </a:t>
            </a:r>
            <a:r>
              <a:rPr lang="en-US" dirty="0" err="1"/>
              <a:t>Model這顆樹上的每個點被稱之為節點</a:t>
            </a:r>
            <a:r>
              <a:rPr lang="en-US" altLang="zh-TW" dirty="0"/>
              <a:t>(node)</a:t>
            </a:r>
            <a:r>
              <a:rPr lang="zh-TW" altLang="en-US" dirty="0"/>
              <a:t>。</a:t>
            </a:r>
            <a:r>
              <a:rPr lang="ja-JP" altLang="en-US"/>
              <a:t>節點分為三種：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</a:t>
            </a:r>
            <a:r>
              <a:rPr lang="ja-JP" altLang="en-US"/>
              <a:t>元素節點</a:t>
            </a:r>
            <a:r>
              <a:rPr lang="en-US" altLang="ja-JP" dirty="0"/>
              <a:t>(</a:t>
            </a:r>
            <a:r>
              <a:rPr lang="ja-JP" altLang="en-US"/>
              <a:t>稱為</a:t>
            </a:r>
            <a:r>
              <a:rPr lang="en-US" dirty="0"/>
              <a:t>element nodes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en-US" dirty="0"/>
              <a:t>)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文字節點</a:t>
            </a:r>
            <a:r>
              <a:rPr lang="en-US" altLang="ja-JP" dirty="0"/>
              <a:t>(</a:t>
            </a:r>
            <a:r>
              <a:rPr lang="en-US" dirty="0"/>
              <a:t>text node)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註解節點</a:t>
            </a:r>
            <a:r>
              <a:rPr lang="en-US" altLang="ja-JP" dirty="0"/>
              <a:t>(</a:t>
            </a:r>
            <a:r>
              <a:rPr lang="en-US" dirty="0"/>
              <a:t>comment node)</a:t>
            </a:r>
          </a:p>
          <a:p>
            <a:r>
              <a:rPr lang="en-US" dirty="0"/>
              <a:t>DOM</a:t>
            </a:r>
            <a:r>
              <a:rPr lang="ja-JP" altLang="en-US"/>
              <a:t>提供</a:t>
            </a:r>
            <a:r>
              <a:rPr lang="en-US" altLang="ja-JP" dirty="0"/>
              <a:t>2</a:t>
            </a:r>
            <a:r>
              <a:rPr lang="ja-JP" altLang="en-US"/>
              <a:t>種節點集合：</a:t>
            </a:r>
            <a:r>
              <a:rPr lang="en-US" altLang="ja-JP" dirty="0" err="1"/>
              <a:t>HTML</a:t>
            </a:r>
            <a:r>
              <a:rPr lang="en-US" altLang="zh-TW" dirty="0" err="1"/>
              <a:t>C</a:t>
            </a:r>
            <a:r>
              <a:rPr lang="en-US" altLang="ja-JP" dirty="0" err="1"/>
              <a:t>ollection</a:t>
            </a:r>
            <a:r>
              <a:rPr lang="ja-JP" altLang="en-US"/>
              <a:t>以及</a:t>
            </a:r>
            <a:r>
              <a:rPr lang="en-US" altLang="zh-TW" dirty="0" err="1"/>
              <a:t>NodeList</a:t>
            </a:r>
            <a:r>
              <a:rPr lang="zh-TW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84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A6B-081C-247A-1556-9870291F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C41-22CB-27C1-65E8-99B891BB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31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 </a:t>
            </a:r>
            <a:r>
              <a:rPr lang="en-US" dirty="0" err="1"/>
              <a:t>Object常用的</a:t>
            </a:r>
            <a:r>
              <a:rPr lang="en-US" altLang="zh-TW" dirty="0" err="1"/>
              <a:t>methods</a:t>
            </a:r>
            <a:r>
              <a:rPr lang="zh-TW" altLang="en-US" dirty="0"/>
              <a:t>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window.document.addEventListener</a:t>
            </a:r>
            <a:r>
              <a:rPr lang="en-US" altLang="zh-TW" dirty="0"/>
              <a:t>()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window.document.createElement</a:t>
            </a:r>
            <a:r>
              <a:rPr lang="en-US" altLang="zh-TW" dirty="0"/>
              <a:t>(</a:t>
            </a:r>
            <a:r>
              <a:rPr lang="en-US" altLang="zh-TW" dirty="0" err="1"/>
              <a:t>tagName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window.document.getElementById</a:t>
            </a:r>
            <a:r>
              <a:rPr lang="en-US" altLang="zh-TW" dirty="0"/>
              <a:t>(id)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第一個</a:t>
            </a:r>
            <a:r>
              <a:rPr lang="en-US" altLang="zh-TW" dirty="0"/>
              <a:t>id</a:t>
            </a:r>
            <a:r>
              <a:rPr lang="zh-TW" altLang="en-US" dirty="0"/>
              <a:t>相符合的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window.document.getElementsByClassName</a:t>
            </a:r>
            <a:r>
              <a:rPr lang="en-US" altLang="zh-TW" dirty="0"/>
              <a:t>(</a:t>
            </a:r>
            <a:r>
              <a:rPr lang="en-US" altLang="zh-TW" dirty="0" err="1"/>
              <a:t>className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一個動態的</a:t>
            </a:r>
            <a:r>
              <a:rPr lang="en-US" altLang="zh-TW" dirty="0" err="1"/>
              <a:t>HTMLCollection</a:t>
            </a:r>
            <a:r>
              <a:rPr lang="zh-TW" altLang="en-US" dirty="0"/>
              <a:t>， 內部元素包含所有具有給定</a:t>
            </a:r>
            <a:r>
              <a:rPr lang="en-US" altLang="zh-TW" dirty="0" err="1"/>
              <a:t>className</a:t>
            </a:r>
            <a:r>
              <a:rPr lang="zh-TW" altLang="en-US" dirty="0"/>
              <a:t>的元素。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querySelector</a:t>
            </a:r>
            <a:r>
              <a:rPr lang="en-US" altLang="zh-TW" dirty="0"/>
              <a:t>(selectors)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/>
              <a:t> 第</a:t>
            </a:r>
            <a:r>
              <a:rPr lang="zh-TW" altLang="en-US" dirty="0"/>
              <a:t>一個符合特定選擇器群組的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。採用深度優先搜尋演算法。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querySelectorAll</a:t>
            </a:r>
            <a:r>
              <a:rPr lang="en-US" altLang="zh-TW" dirty="0"/>
              <a:t>(selectors)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tx1"/>
                </a:solidFill>
              </a:rPr>
              <a:t>一個靜態（</a:t>
            </a:r>
            <a:r>
              <a:rPr lang="en-US" altLang="zh-TW" dirty="0">
                <a:solidFill>
                  <a:schemeClr val="tx1"/>
                </a:solidFill>
              </a:rPr>
              <a:t>not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live</a:t>
            </a:r>
            <a:r>
              <a:rPr lang="zh-TW" altLang="en-US" dirty="0">
                <a:solidFill>
                  <a:schemeClr val="tx1"/>
                </a:solidFill>
              </a:rPr>
              <a:t>）</a:t>
            </a:r>
            <a:r>
              <a:rPr lang="en-US" altLang="zh-TW" dirty="0" err="1">
                <a:solidFill>
                  <a:schemeClr val="tx1"/>
                </a:solidFill>
              </a:rPr>
              <a:t>NodeList</a:t>
            </a:r>
            <a:r>
              <a:rPr lang="zh-TW" altLang="en-US" dirty="0"/>
              <a:t>，表示與指定選擇器組匹配的元素列表。</a:t>
            </a:r>
            <a:r>
              <a:rPr lang="en-US" altLang="zh-TW" dirty="0"/>
              <a:t>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1508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5605-04F3-76D0-0A02-A837469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差別比較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2EAF-4975-1507-CB77-6A859AAD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是三種節點的其中一種。每個節點</a:t>
            </a:r>
            <a:r>
              <a:rPr lang="en-US" altLang="zh-TW" dirty="0"/>
              <a:t>(Node)</a:t>
            </a:r>
            <a:r>
              <a:rPr lang="zh-TW" altLang="en-US" dirty="0"/>
              <a:t>有</a:t>
            </a:r>
            <a:r>
              <a:rPr lang="en-US" altLang="zh-TW" dirty="0" err="1"/>
              <a:t>childNodes</a:t>
            </a:r>
            <a:r>
              <a:rPr lang="zh-TW" altLang="en-US" dirty="0"/>
              <a:t>的屬性。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為</a:t>
            </a:r>
            <a:r>
              <a:rPr lang="en-US" altLang="zh-TW" dirty="0" err="1"/>
              <a:t>NodeList</a:t>
            </a:r>
            <a:r>
              <a:rPr lang="zh-TW" altLang="en-US" dirty="0"/>
              <a:t>，內部包含此節點在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之下第一層的所有節點的所有節點。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有</a:t>
            </a:r>
            <a:r>
              <a:rPr lang="en-US" altLang="zh-TW" dirty="0"/>
              <a:t>children</a:t>
            </a:r>
            <a:r>
              <a:rPr lang="zh-TW" altLang="en-US" dirty="0"/>
              <a:t>屬性。</a:t>
            </a:r>
            <a:r>
              <a:rPr lang="en-US" altLang="zh-TW" dirty="0"/>
              <a:t> 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為</a:t>
            </a:r>
            <a:r>
              <a:rPr lang="en-US" altLang="zh-TW" dirty="0" err="1"/>
              <a:t>HTMLCollection</a:t>
            </a:r>
            <a:r>
              <a:rPr lang="zh-TW" altLang="en-US" dirty="0"/>
              <a:t>，內部包含此節點在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之下第一層的所有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因此，我們知道，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這種</a:t>
            </a:r>
            <a:r>
              <a:rPr lang="en-US" altLang="zh-TW" dirty="0"/>
              <a:t>node</a:t>
            </a:r>
            <a:r>
              <a:rPr lang="zh-TW" altLang="en-US" dirty="0"/>
              <a:t>可以同時使用</a:t>
            </a:r>
            <a:r>
              <a:rPr lang="en-US" altLang="zh-TW" dirty="0" err="1"/>
              <a:t>childNodes</a:t>
            </a:r>
            <a:r>
              <a:rPr lang="zh-TW" altLang="en-US" dirty="0"/>
              <a:t>以及</a:t>
            </a:r>
            <a:r>
              <a:rPr lang="en-US" altLang="zh-TW" dirty="0"/>
              <a:t>children</a:t>
            </a:r>
            <a:r>
              <a:rPr lang="zh-TW" altLang="en-US" dirty="0"/>
              <a:t>屬性，但其他兩種</a:t>
            </a:r>
            <a:r>
              <a:rPr lang="en-US" altLang="zh-TW" dirty="0"/>
              <a:t>node</a:t>
            </a:r>
            <a:r>
              <a:rPr lang="zh-TW" altLang="en-US" dirty="0"/>
              <a:t>卻只有能夠使用</a:t>
            </a:r>
            <a:r>
              <a:rPr lang="en-US" altLang="zh-TW" dirty="0" err="1"/>
              <a:t>childNodes</a:t>
            </a:r>
            <a:r>
              <a:rPr lang="zh-TW" altLang="en-US" dirty="0"/>
              <a:t>屬性。若其他兩種</a:t>
            </a:r>
            <a:r>
              <a:rPr lang="en-US" altLang="zh-TW" dirty="0"/>
              <a:t>node</a:t>
            </a:r>
            <a:r>
              <a:rPr lang="zh-TW" altLang="en-US" dirty="0"/>
              <a:t>使用</a:t>
            </a:r>
            <a:r>
              <a:rPr lang="en-US" altLang="zh-TW" dirty="0"/>
              <a:t>children</a:t>
            </a:r>
            <a:r>
              <a:rPr lang="zh-TW" altLang="en-US" dirty="0"/>
              <a:t>屬性，只會看到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06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BCF-3192-A92F-558A-7E7FA094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表格</a:t>
            </a:r>
            <a:r>
              <a:rPr lang="en-US" altLang="zh-TW" dirty="0"/>
              <a:t>1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120B7-839C-E880-4809-4672D6A06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90494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4323">
                  <a:extLst>
                    <a:ext uri="{9D8B030D-6E8A-4147-A177-3AD203B41FA5}">
                      <a16:colId xmlns:a16="http://schemas.microsoft.com/office/drawing/2014/main" val="3285227719"/>
                    </a:ext>
                  </a:extLst>
                </a:gridCol>
                <a:gridCol w="6074077">
                  <a:extLst>
                    <a:ext uri="{9D8B030D-6E8A-4147-A177-3AD203B41FA5}">
                      <a16:colId xmlns:a16="http://schemas.microsoft.com/office/drawing/2014/main" val="282880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Return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Type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4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getElementById</a:t>
                      </a:r>
                      <a:r>
                        <a:rPr lang="en-US" altLang="zh-TW" dirty="0"/>
                        <a:t>(id)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getElementsByClassName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className</a:t>
                      </a:r>
                      <a:r>
                        <a:rPr lang="en-US" altLang="zh-TW" dirty="0"/>
                        <a:t>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HTMLCollection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內部元素為</a:t>
                      </a:r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objects)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querySelector</a:t>
                      </a:r>
                      <a:r>
                        <a:rPr lang="en-US" altLang="zh-TW" dirty="0"/>
                        <a:t>(selector)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1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querySelectorAll</a:t>
                      </a:r>
                      <a:r>
                        <a:rPr lang="en-US" altLang="zh-TW" dirty="0"/>
                        <a:t>(selector)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NodeList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內部元素為</a:t>
                      </a:r>
                      <a:r>
                        <a:rPr lang="en-US" altLang="zh-TW" dirty="0"/>
                        <a:t>Nodes)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9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85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32984</TotalTime>
  <Words>2303</Words>
  <Application>Microsoft Macintosh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Times New Roman</vt:lpstr>
      <vt:lpstr>Wingdings</vt:lpstr>
      <vt:lpstr>RetrospectVTI</vt:lpstr>
      <vt:lpstr>Document Object Model </vt:lpstr>
      <vt:lpstr>Document Object Model, DOM</vt:lpstr>
      <vt:lpstr>Window Object</vt:lpstr>
      <vt:lpstr>Window Object</vt:lpstr>
      <vt:lpstr>Document Object Model</vt:lpstr>
      <vt:lpstr>Document Object Model</vt:lpstr>
      <vt:lpstr>Document Object</vt:lpstr>
      <vt:lpstr>差別比較</vt:lpstr>
      <vt:lpstr>表格1</vt:lpstr>
      <vt:lpstr>表格2</vt:lpstr>
      <vt:lpstr>Function Declaration and Expression</vt:lpstr>
      <vt:lpstr>Function Declaration and Expression</vt:lpstr>
      <vt:lpstr>Arrow Function Expression</vt:lpstr>
      <vt:lpstr>Arrow Function Expression</vt:lpstr>
      <vt:lpstr>Arrow Function Expression</vt:lpstr>
      <vt:lpstr>forEach() Method</vt:lpstr>
      <vt:lpstr>Element Objects</vt:lpstr>
      <vt:lpstr>Element Objects</vt:lpstr>
      <vt:lpstr>Inheritance 繼承</vt:lpstr>
      <vt:lpstr>Inheritance 繼承</vt:lpstr>
      <vt:lpstr>Inheritance 繼承</vt:lpstr>
      <vt:lpstr>JavaScript Events</vt:lpstr>
      <vt:lpstr>JavaScript Events</vt:lpstr>
      <vt:lpstr>JavaScript Events Objects</vt:lpstr>
      <vt:lpstr>JavaScript Events Objects</vt:lpstr>
      <vt:lpstr>Event Bubbling</vt:lpstr>
      <vt:lpstr>Local Storage and Session Storage</vt:lpstr>
      <vt:lpstr>Local Storage and Session Storage</vt:lpstr>
      <vt:lpstr>Local Storage and Session Storage</vt:lpstr>
      <vt:lpstr>Local Storage and Session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4581</cp:revision>
  <dcterms:created xsi:type="dcterms:W3CDTF">2021-02-23T11:38:50Z</dcterms:created>
  <dcterms:modified xsi:type="dcterms:W3CDTF">2023-03-15T08:50:08Z</dcterms:modified>
</cp:coreProperties>
</file>