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68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Advanced</a:t>
            </a:r>
            <a:r>
              <a:rPr lang="zh-TW" altLang="en-US" sz="5400" dirty="0"/>
              <a:t> </a:t>
            </a:r>
            <a:r>
              <a:rPr lang="en-US" altLang="zh-TW" sz="5400" dirty="0"/>
              <a:t>JavaScript</a:t>
            </a:r>
            <a:r>
              <a:rPr lang="zh-TW" altLang="en-US" sz="5400" dirty="0"/>
              <a:t> </a:t>
            </a:r>
            <a:r>
              <a:rPr lang="en-US" altLang="zh-TW" sz="5400" dirty="0"/>
              <a:t>I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765333-B023-B262-16AF-5CAB9828B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53AA-7DC2-AA9D-BB95-F7391E04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A094-2AA2-6F8C-6262-A4E58F1E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因此，我們可以判斷出：</a:t>
            </a:r>
          </a:p>
          <a:p>
            <a:r>
              <a:rPr lang="en-US" i="1" dirty="0" err="1"/>
              <a:t>console.log</a:t>
            </a:r>
            <a:r>
              <a:rPr lang="en-US" i="1" dirty="0"/>
              <a:t>("abandon" &lt; "apple"); </a:t>
            </a:r>
          </a:p>
          <a:p>
            <a:r>
              <a:rPr lang="en-US" i="1" dirty="0" err="1"/>
              <a:t>console.log</a:t>
            </a:r>
            <a:r>
              <a:rPr lang="en-US" i="1" dirty="0"/>
              <a:t>("12" &lt; "2"); </a:t>
            </a:r>
          </a:p>
          <a:p>
            <a:r>
              <a:rPr lang="en-TW" dirty="0"/>
              <a:t>這兩個值都是</a:t>
            </a:r>
            <a:r>
              <a:rPr lang="en-US" altLang="zh-TW" dirty="0"/>
              <a:t>true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9011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779F-D154-F3BC-7766-E7365106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進階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F5F4-0575-61A2-DD8F-EB783570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arr.map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創建一個新</a:t>
            </a:r>
            <a:r>
              <a:rPr lang="en-US" altLang="zh-TW" dirty="0"/>
              <a:t>array</a:t>
            </a:r>
            <a:r>
              <a:rPr lang="zh-TW" altLang="en-US" dirty="0"/>
              <a:t>，其中填充了在</a:t>
            </a:r>
            <a:r>
              <a:rPr lang="en-US" altLang="zh-TW" dirty="0" err="1"/>
              <a:t>arr</a:t>
            </a:r>
            <a:r>
              <a:rPr lang="zh-TW" altLang="en-US" dirty="0"/>
              <a:t>中的每個元素上調用</a:t>
            </a:r>
            <a:r>
              <a:rPr lang="en-US" altLang="zh-TW" dirty="0" err="1"/>
              <a:t>callbackFn</a:t>
            </a:r>
            <a:r>
              <a:rPr lang="zh-TW" altLang="en-US" dirty="0"/>
              <a:t>的結果。 每次 </a:t>
            </a:r>
            <a:r>
              <a:rPr lang="en-US" altLang="zh-TW" dirty="0" err="1"/>
              <a:t>callbackFn</a:t>
            </a:r>
            <a:r>
              <a:rPr lang="en-US" altLang="zh-TW" dirty="0"/>
              <a:t> </a:t>
            </a:r>
            <a:r>
              <a:rPr lang="zh-TW" altLang="en-US" dirty="0"/>
              <a:t>執行時，返回的值都會添加到新</a:t>
            </a:r>
            <a:r>
              <a:rPr lang="en-US" altLang="zh-TW" dirty="0"/>
              <a:t>array</a:t>
            </a:r>
            <a:r>
              <a:rPr lang="zh-TW" altLang="en-US" dirty="0"/>
              <a:t>內部。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arr.find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 -</a:t>
            </a:r>
            <a:r>
              <a:rPr lang="zh-TW" altLang="en-US" dirty="0"/>
              <a:t> 返回</a:t>
            </a:r>
            <a:r>
              <a:rPr lang="en-US" altLang="zh-TW" dirty="0" err="1"/>
              <a:t>arr</a:t>
            </a:r>
            <a:r>
              <a:rPr lang="zh-TW" altLang="en-US" dirty="0"/>
              <a:t>中滿足</a:t>
            </a:r>
            <a:r>
              <a:rPr lang="en-US" altLang="zh-TW" dirty="0" err="1"/>
              <a:t>callbackFn</a:t>
            </a:r>
            <a:r>
              <a:rPr lang="zh-TW" altLang="en-US" dirty="0"/>
              <a:t>條件的第一個元素</a:t>
            </a:r>
            <a:r>
              <a:rPr lang="en-US" altLang="zh-TW" dirty="0"/>
              <a:t>(</a:t>
            </a:r>
            <a:r>
              <a:rPr lang="zh-TW" altLang="en-US" dirty="0"/>
              <a:t>也就是第一個使</a:t>
            </a:r>
            <a:r>
              <a:rPr lang="en-US" altLang="zh-TW" dirty="0" err="1"/>
              <a:t>callbackFn</a:t>
            </a:r>
            <a:r>
              <a:rPr lang="zh-TW" altLang="en-US" dirty="0"/>
              <a:t>做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的元素</a:t>
            </a:r>
            <a:r>
              <a:rPr lang="en-US" altLang="zh-TW" dirty="0"/>
              <a:t>)</a:t>
            </a:r>
            <a:r>
              <a:rPr lang="zh-TW" altLang="en-US" dirty="0"/>
              <a:t>。 如果沒有值滿足</a:t>
            </a:r>
            <a:r>
              <a:rPr lang="en-US" altLang="zh-TW" dirty="0" err="1"/>
              <a:t>callbackFn</a:t>
            </a:r>
            <a:r>
              <a:rPr lang="zh-TW" altLang="en-US" dirty="0"/>
              <a:t>條件，則返回 </a:t>
            </a:r>
            <a:r>
              <a:rPr lang="en-US" altLang="zh-TW" dirty="0"/>
              <a:t>undefined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arr.filter</a:t>
            </a:r>
            <a:r>
              <a:rPr lang="en-US" altLang="zh-TW" dirty="0"/>
              <a:t>(</a:t>
            </a:r>
            <a:r>
              <a:rPr lang="en-US" altLang="zh-TW" dirty="0" err="1"/>
              <a:t>callbakcFn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過濾出在給定</a:t>
            </a:r>
            <a:r>
              <a:rPr lang="en-US" altLang="zh-TW" dirty="0" err="1"/>
              <a:t>arr</a:t>
            </a:r>
            <a:r>
              <a:rPr lang="zh-TW" altLang="en-US" dirty="0"/>
              <a:t>中通過在</a:t>
            </a:r>
            <a:r>
              <a:rPr lang="en-US" altLang="zh-TW" dirty="0" err="1"/>
              <a:t>callbakcFn</a:t>
            </a:r>
            <a:r>
              <a:rPr lang="zh-TW" altLang="en-US" dirty="0"/>
              <a:t>會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的元素。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是</a:t>
            </a:r>
            <a:r>
              <a:rPr lang="en-US" altLang="zh-TW" dirty="0"/>
              <a:t>A shallow copy of a portion of </a:t>
            </a:r>
            <a:r>
              <a:rPr lang="en-US" altLang="zh-TW" dirty="0" err="1"/>
              <a:t>arr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897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C0BF-0AAD-DD72-3195-DC96BACC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進階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7C5F-73F3-52E6-C1A8-21FF86FF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arr.some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給定</a:t>
            </a:r>
            <a:r>
              <a:rPr lang="en-US" altLang="zh-TW" dirty="0" err="1"/>
              <a:t>callbackFn</a:t>
            </a:r>
            <a:r>
              <a:rPr lang="en-US" altLang="zh-TW" dirty="0"/>
              <a:t> </a:t>
            </a:r>
            <a:r>
              <a:rPr lang="zh-TW" altLang="en-US" dirty="0"/>
              <a:t>，測試</a:t>
            </a:r>
            <a:r>
              <a:rPr lang="en-US" altLang="zh-TW" dirty="0" err="1"/>
              <a:t>arr</a:t>
            </a:r>
            <a:r>
              <a:rPr lang="zh-TW" altLang="en-US" dirty="0"/>
              <a:t>中是否至少有一個元素，通過</a:t>
            </a:r>
            <a:r>
              <a:rPr lang="en-US" altLang="zh-TW" dirty="0" err="1"/>
              <a:t>callbackFn</a:t>
            </a:r>
            <a:r>
              <a:rPr lang="zh-TW" altLang="en-US" dirty="0"/>
              <a:t>的測試</a:t>
            </a:r>
            <a:r>
              <a:rPr lang="en-US" altLang="zh-TW" dirty="0"/>
              <a:t>(</a:t>
            </a:r>
            <a:r>
              <a:rPr lang="zh-TW" altLang="en-US" dirty="0"/>
              <a:t>是否至少有一元素會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true)</a:t>
            </a:r>
            <a:r>
              <a:rPr lang="zh-TW" altLang="en-US" dirty="0"/>
              <a:t>。</a:t>
            </a:r>
            <a:r>
              <a:rPr lang="en-US" altLang="zh-TW" dirty="0"/>
              <a:t>some()</a:t>
            </a:r>
            <a:r>
              <a:rPr lang="zh-TW" altLang="en-US" dirty="0"/>
              <a:t>的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是</a:t>
            </a:r>
            <a:r>
              <a:rPr lang="en-US" altLang="zh-TW" dirty="0" err="1"/>
              <a:t>boolean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arr.every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給定</a:t>
            </a:r>
            <a:r>
              <a:rPr lang="en-US" altLang="zh-TW" dirty="0" err="1"/>
              <a:t>callbackFn</a:t>
            </a:r>
            <a:r>
              <a:rPr lang="en-US" altLang="zh-TW" dirty="0"/>
              <a:t> </a:t>
            </a:r>
            <a:r>
              <a:rPr lang="zh-TW" altLang="en-US" dirty="0"/>
              <a:t>，測試</a:t>
            </a:r>
            <a:r>
              <a:rPr lang="en-US" altLang="zh-TW" dirty="0" err="1"/>
              <a:t>arr</a:t>
            </a:r>
            <a:r>
              <a:rPr lang="zh-TW" altLang="en-US" dirty="0"/>
              <a:t>中是否所有的元素都通過</a:t>
            </a:r>
            <a:r>
              <a:rPr lang="en-US" altLang="zh-TW" dirty="0" err="1"/>
              <a:t>callbackFn</a:t>
            </a:r>
            <a:r>
              <a:rPr lang="zh-TW" altLang="en-US" dirty="0"/>
              <a:t>的測試</a:t>
            </a:r>
            <a:r>
              <a:rPr lang="en-US" altLang="zh-TW" dirty="0"/>
              <a:t>(</a:t>
            </a:r>
            <a:r>
              <a:rPr lang="zh-TW" altLang="en-US" dirty="0"/>
              <a:t>是否所有的元素都會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true)</a:t>
            </a:r>
            <a:r>
              <a:rPr lang="zh-TW" altLang="en-US" dirty="0"/>
              <a:t>。</a:t>
            </a:r>
            <a:r>
              <a:rPr lang="en-US" altLang="zh-TW" dirty="0"/>
              <a:t>every()</a:t>
            </a:r>
            <a:r>
              <a:rPr lang="zh-TW" altLang="en-US" dirty="0"/>
              <a:t>的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是</a:t>
            </a:r>
            <a:r>
              <a:rPr lang="en-US" altLang="zh-TW" dirty="0" err="1"/>
              <a:t>boolean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7093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CE01-645D-70AB-00D4-4982F41C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JS</a:t>
            </a:r>
            <a:r>
              <a:rPr lang="zh-TW" altLang="en-US" dirty="0"/>
              <a:t>內建排序函式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230E-DDE8-5540-0055-29A44779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若想要把</a:t>
            </a:r>
            <a:r>
              <a:rPr lang="en-US" altLang="zh-TW" dirty="0"/>
              <a:t>array</a:t>
            </a:r>
            <a:r>
              <a:rPr lang="zh-TW" altLang="en-US" dirty="0"/>
              <a:t>內部的元素由小到大排序，可用</a:t>
            </a:r>
            <a:r>
              <a:rPr lang="en-US" altLang="zh-TW" dirty="0"/>
              <a:t>JS</a:t>
            </a:r>
            <a:r>
              <a:rPr lang="zh-TW" altLang="en-US" dirty="0"/>
              <a:t>內建排序的</a:t>
            </a:r>
            <a:r>
              <a:rPr lang="en-US" altLang="zh-TW" dirty="0"/>
              <a:t>sort()</a:t>
            </a:r>
            <a:r>
              <a:rPr lang="zh-TW" altLang="en-US" dirty="0"/>
              <a:t>方法。</a:t>
            </a:r>
            <a:endParaRPr lang="en-US" altLang="zh-TW" dirty="0"/>
          </a:p>
          <a:p>
            <a:r>
              <a:rPr lang="en-US" dirty="0"/>
              <a:t>sort() </a:t>
            </a:r>
            <a:r>
              <a:rPr lang="ja-JP" altLang="en-US" dirty="0"/>
              <a:t>方法對</a:t>
            </a:r>
            <a:r>
              <a:rPr lang="en-US" altLang="ja-JP" dirty="0"/>
              <a:t>array</a:t>
            </a:r>
            <a:r>
              <a:rPr lang="ja-JP" altLang="en-US" dirty="0"/>
              <a:t>的元素進行就地排序，也就是說，</a:t>
            </a:r>
            <a:r>
              <a:rPr lang="en-US" altLang="zh-TW" dirty="0"/>
              <a:t>array</a:t>
            </a:r>
            <a:r>
              <a:rPr lang="zh-TW" altLang="en-US" dirty="0"/>
              <a:t>會被永久改變</a:t>
            </a:r>
            <a:r>
              <a:rPr lang="ja-JP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注意，絕大多數的</a:t>
            </a:r>
            <a:r>
              <a:rPr lang="en-US" altLang="zh-TW" dirty="0"/>
              <a:t>JS</a:t>
            </a:r>
            <a:r>
              <a:rPr lang="zh-TW" altLang="en-US" dirty="0"/>
              <a:t>內建</a:t>
            </a:r>
            <a:r>
              <a:rPr lang="en-US" altLang="zh-TW" dirty="0"/>
              <a:t>method</a:t>
            </a:r>
            <a:r>
              <a:rPr lang="zh-TW" altLang="en-US" dirty="0"/>
              <a:t>並不會改變調用此</a:t>
            </a:r>
            <a:r>
              <a:rPr lang="en-US" altLang="zh-TW" dirty="0"/>
              <a:t>method</a:t>
            </a:r>
            <a:r>
              <a:rPr lang="zh-TW" altLang="en-US" dirty="0"/>
              <a:t>的變數的值。例如，</a:t>
            </a:r>
            <a:r>
              <a:rPr lang="en-US" altLang="zh-TW" dirty="0"/>
              <a:t>String</a:t>
            </a:r>
            <a:r>
              <a:rPr lang="zh-TW" altLang="en-US" dirty="0"/>
              <a:t>的</a:t>
            </a:r>
            <a:r>
              <a:rPr lang="en-US" altLang="zh-TW" dirty="0" err="1"/>
              <a:t>toUpperCase</a:t>
            </a:r>
            <a:r>
              <a:rPr lang="en-US" altLang="zh-TW" dirty="0"/>
              <a:t>()</a:t>
            </a:r>
            <a:r>
              <a:rPr lang="zh-TW" altLang="en-US" dirty="0"/>
              <a:t>就是其中一種</a:t>
            </a:r>
            <a:r>
              <a:rPr lang="en-US" altLang="zh-TW" dirty="0"/>
              <a:t>)</a:t>
            </a:r>
            <a:r>
              <a:rPr lang="zh-TW" altLang="en-US" dirty="0"/>
              <a:t>。若希望保留未經過排序的</a:t>
            </a:r>
            <a:r>
              <a:rPr lang="en-US" altLang="zh-TW" dirty="0"/>
              <a:t>array</a:t>
            </a:r>
            <a:r>
              <a:rPr lang="zh-TW" altLang="en-US" dirty="0"/>
              <a:t>，則需要先製作一個完整的複製品。</a:t>
            </a:r>
            <a:r>
              <a:rPr lang="en-US" altLang="zh-TW" dirty="0"/>
              <a:t>Sort()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r>
              <a:rPr lang="en-US" altLang="ja-JP" i="1" dirty="0"/>
              <a:t>sort()</a:t>
            </a:r>
          </a:p>
          <a:p>
            <a:r>
              <a:rPr lang="en-US" altLang="zh-TW" i="1" dirty="0"/>
              <a:t>sort(</a:t>
            </a:r>
            <a:r>
              <a:rPr lang="en-US" altLang="zh-TW" i="1" dirty="0" err="1"/>
              <a:t>compareFn</a:t>
            </a:r>
            <a:r>
              <a:rPr lang="en-US" altLang="zh-TW" i="1" dirty="0"/>
              <a:t>)</a:t>
            </a:r>
            <a:endParaRPr lang="en-US" altLang="ja-JP" i="1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285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A59F-4AB9-0536-3047-5FDD55B6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內建排序函式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7D18-39AC-7806-408B-20A2D99E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compareFn是</a:t>
            </a:r>
            <a:r>
              <a:rPr lang="ja-JP" altLang="en-US" dirty="0"/>
              <a:t>定義排序順序的函數。 如果省略，則將</a:t>
            </a:r>
            <a:r>
              <a:rPr lang="en-US" altLang="zh-TW" dirty="0"/>
              <a:t>array</a:t>
            </a:r>
            <a:r>
              <a:rPr lang="ja-JP" altLang="en-US" dirty="0"/>
              <a:t>元素按照</a:t>
            </a:r>
            <a:r>
              <a:rPr lang="en-US" altLang="zh-TW" dirty="0"/>
              <a:t>JavaScript</a:t>
            </a:r>
            <a:r>
              <a:rPr lang="zh-TW" altLang="en-US" dirty="0"/>
              <a:t>預設方式排序</a:t>
            </a:r>
            <a:r>
              <a:rPr lang="ja-JP" altLang="en-US" dirty="0"/>
              <a:t>。若我們要自己提供</a:t>
            </a:r>
            <a:r>
              <a:rPr lang="en-US" dirty="0" err="1"/>
              <a:t>compareFn，則此</a:t>
            </a:r>
            <a:r>
              <a:rPr lang="en-US" altLang="zh-TW" dirty="0" err="1"/>
              <a:t>function</a:t>
            </a:r>
            <a:r>
              <a:rPr lang="zh-TW" altLang="en-US" dirty="0"/>
              <a:t>需要有兩個</a:t>
            </a:r>
            <a:r>
              <a:rPr lang="en-US" altLang="zh-TW" dirty="0"/>
              <a:t>parameter</a:t>
            </a:r>
            <a:r>
              <a:rPr lang="zh-TW" altLang="en-US" dirty="0"/>
              <a:t> </a:t>
            </a:r>
            <a:r>
              <a:rPr lang="en-US" altLang="zh-TW" dirty="0"/>
              <a:t>a,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，而</a:t>
            </a:r>
            <a:r>
              <a:rPr lang="en-US" altLang="zh-TW" dirty="0"/>
              <a:t>sort()</a:t>
            </a:r>
            <a:r>
              <a:rPr lang="zh-TW" altLang="en-US" dirty="0"/>
              <a:t>會根據</a:t>
            </a:r>
            <a:r>
              <a:rPr lang="en-US" dirty="0" err="1"/>
              <a:t>compare</a:t>
            </a:r>
            <a:r>
              <a:rPr lang="en-US" altLang="zh-TW" dirty="0" err="1"/>
              <a:t>Fn</a:t>
            </a:r>
            <a:r>
              <a:rPr lang="zh-TW" altLang="en-US" dirty="0"/>
              <a:t>的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來決定</a:t>
            </a:r>
            <a:r>
              <a:rPr lang="ja-JP" altLang="en-US" dirty="0"/>
              <a:t>排序順序。</a:t>
            </a:r>
            <a:r>
              <a:rPr lang="zh-TW" altLang="en-US" dirty="0"/>
              <a:t>若</a:t>
            </a:r>
            <a:r>
              <a:rPr lang="en-US" altLang="zh-TW" dirty="0"/>
              <a:t>return a - b</a:t>
            </a:r>
            <a:r>
              <a:rPr lang="zh-TW" altLang="en-US" dirty="0"/>
              <a:t>，則採用升序排序。若</a:t>
            </a:r>
            <a:r>
              <a:rPr lang="en-US" altLang="zh-TW" dirty="0"/>
              <a:t>return b - a</a:t>
            </a:r>
            <a:r>
              <a:rPr lang="zh-TW" altLang="en-US" dirty="0"/>
              <a:t>，則採用降序排序。其他</a:t>
            </a:r>
            <a:r>
              <a:rPr lang="en-US" altLang="zh-TW" dirty="0"/>
              <a:t>return</a:t>
            </a:r>
            <a:r>
              <a:rPr lang="zh-TW" altLang="en-US" dirty="0"/>
              <a:t>值為</a:t>
            </a:r>
            <a:r>
              <a:rPr lang="en-US" altLang="zh-TW" dirty="0"/>
              <a:t>:</a:t>
            </a:r>
            <a:endParaRPr lang="en-US" altLang="ja-JP" dirty="0"/>
          </a:p>
          <a:p>
            <a:endParaRPr lang="en-US" altLang="ja-JP" dirty="0"/>
          </a:p>
          <a:p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58D3AA-1832-546E-E68C-08D7B611B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60882"/>
              </p:ext>
            </p:extLst>
          </p:nvPr>
        </p:nvGraphicFramePr>
        <p:xfrm>
          <a:off x="1097280" y="4071774"/>
          <a:ext cx="9887096" cy="19375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43548">
                  <a:extLst>
                    <a:ext uri="{9D8B030D-6E8A-4147-A177-3AD203B41FA5}">
                      <a16:colId xmlns:a16="http://schemas.microsoft.com/office/drawing/2014/main" val="4179258351"/>
                    </a:ext>
                  </a:extLst>
                </a:gridCol>
                <a:gridCol w="4943548">
                  <a:extLst>
                    <a:ext uri="{9D8B030D-6E8A-4147-A177-3AD203B41FA5}">
                      <a16:colId xmlns:a16="http://schemas.microsoft.com/office/drawing/2014/main" val="711356316"/>
                    </a:ext>
                  </a:extLst>
                </a:gridCol>
              </a:tblGrid>
              <a:tr h="484398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compareFn</a:t>
                      </a:r>
                      <a:r>
                        <a:rPr lang="en-US" sz="2000" dirty="0"/>
                        <a:t>(a, b) return value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sort order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783543"/>
                  </a:ext>
                </a:extLst>
              </a:tr>
              <a:tr h="484398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&gt;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0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Sort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a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after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b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196477"/>
                  </a:ext>
                </a:extLst>
              </a:tr>
              <a:tr h="484398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&lt;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0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Sort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a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before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b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677910"/>
                  </a:ext>
                </a:extLst>
              </a:tr>
              <a:tr h="484398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＝＝＝ </a:t>
                      </a:r>
                      <a:r>
                        <a:rPr lang="en-US" altLang="zh-TW" sz="2000" dirty="0"/>
                        <a:t>0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Keep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original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order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of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a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and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b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73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2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722E-7043-C853-DB67-EC6B6566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進階內容</a:t>
            </a:r>
            <a:r>
              <a:rPr lang="en-US" altLang="zh-TW" dirty="0"/>
              <a:t>)JS</a:t>
            </a:r>
            <a:r>
              <a:rPr lang="zh-TW" altLang="en-US" dirty="0"/>
              <a:t>內建排序函式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79F4-8A72-CE5C-A10D-1963440C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排序的時間和空間複雜度不能被保證，因為它取決於每個瀏覽器的</a:t>
            </a:r>
            <a:r>
              <a:rPr lang="en-US" altLang="zh-TW" dirty="0"/>
              <a:t>JS</a:t>
            </a:r>
            <a:r>
              <a:rPr lang="zh-TW" altLang="en-US" dirty="0"/>
              <a:t>引擎如何實現</a:t>
            </a:r>
            <a:r>
              <a:rPr lang="en-US" altLang="zh-TW" dirty="0"/>
              <a:t>sort()</a:t>
            </a:r>
            <a:r>
              <a:rPr lang="ja-JP" altLang="en-US"/>
              <a:t>。但以下為幾個參考方向：</a:t>
            </a:r>
            <a:endParaRPr lang="en-US" altLang="ja-JP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V8</a:t>
            </a:r>
            <a:r>
              <a:rPr lang="zh-TW" altLang="en-US" dirty="0"/>
              <a:t>引擎：</a:t>
            </a:r>
            <a:r>
              <a:rPr lang="en-US" altLang="zh-TW" dirty="0"/>
              <a:t> Quicksort or Insertion Sort (for smaller arrays)</a:t>
            </a:r>
            <a:r>
              <a:rPr lang="zh-TW" altLang="en-US" dirty="0"/>
              <a:t>，或使用</a:t>
            </a:r>
            <a:r>
              <a:rPr lang="en-US" altLang="zh-TW" dirty="0"/>
              <a:t>AVL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。</a:t>
            </a:r>
            <a:endParaRPr lang="en-TW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Firefox</a:t>
            </a:r>
            <a:r>
              <a:rPr lang="zh-TW" altLang="en-US" dirty="0"/>
              <a:t>：</a:t>
            </a:r>
            <a:r>
              <a:rPr lang="en-US" altLang="zh-TW" dirty="0"/>
              <a:t> Merge sort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Safari</a:t>
            </a:r>
            <a:r>
              <a:rPr lang="zh-TW" altLang="en-US" dirty="0"/>
              <a:t>：</a:t>
            </a:r>
            <a:r>
              <a:rPr lang="en-US" altLang="zh-TW" dirty="0"/>
              <a:t> Quicksort, Merge Sort, or Selection Sort (depending on the type of array)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00104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74F8-9188-FDD9-D5E4-5F32E519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for...of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F3BD-5B73-D4F8-FDC2-4113B93A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for...of </a:t>
            </a:r>
            <a:r>
              <a:rPr lang="en-US" altLang="zh-TW" dirty="0"/>
              <a:t>Loop</a:t>
            </a:r>
            <a:r>
              <a:rPr lang="zh-TW" altLang="en-US" dirty="0"/>
              <a:t> </a:t>
            </a:r>
            <a:r>
              <a:rPr lang="ja-JP" altLang="en-US" dirty="0"/>
              <a:t>創建一個迴圈，去循環可迭代對象</a:t>
            </a:r>
            <a:r>
              <a:rPr lang="en-US" altLang="zh-TW" dirty="0"/>
              <a:t>(</a:t>
            </a:r>
            <a:r>
              <a:rPr lang="en-US" altLang="zh-TW" dirty="0" err="1"/>
              <a:t>iterable</a:t>
            </a:r>
            <a:r>
              <a:rPr lang="en-US" altLang="zh-TW" dirty="0"/>
              <a:t>)</a:t>
            </a:r>
            <a:r>
              <a:rPr lang="zh-TW" altLang="en-US" dirty="0"/>
              <a:t>內的每個元素</a:t>
            </a:r>
            <a:r>
              <a:rPr lang="ja-JP" altLang="en-US" dirty="0"/>
              <a:t>。可迭代對象包括：</a:t>
            </a:r>
            <a:r>
              <a:rPr lang="en-US" altLang="zh-TW" dirty="0"/>
              <a:t>string</a:t>
            </a:r>
            <a:r>
              <a:rPr lang="ja-JP" altLang="en-US" dirty="0"/>
              <a:t>、</a:t>
            </a:r>
            <a:r>
              <a:rPr lang="en-US" altLang="zh-TW" dirty="0"/>
              <a:t>array</a:t>
            </a:r>
            <a:r>
              <a:rPr lang="ja-JP" altLang="en-US" dirty="0"/>
              <a:t>、</a:t>
            </a:r>
            <a:r>
              <a:rPr lang="en-US" altLang="zh-TW" dirty="0"/>
              <a:t> array-like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ja-JP" altLang="en-US" dirty="0"/>
              <a:t>（例如：</a:t>
            </a:r>
            <a:r>
              <a:rPr lang="en-US" dirty="0" err="1"/>
              <a:t>NodeList、</a:t>
            </a:r>
            <a:r>
              <a:rPr lang="en-US" altLang="zh-TW" dirty="0" err="1"/>
              <a:t>HTMLCollection</a:t>
            </a:r>
            <a:r>
              <a:rPr lang="en-US" dirty="0"/>
              <a:t>）、</a:t>
            </a:r>
            <a:r>
              <a:rPr lang="en-US" dirty="0" err="1"/>
              <a:t>TypedArray、Map、Set</a:t>
            </a:r>
            <a:r>
              <a:rPr lang="en-US" dirty="0"/>
              <a:t> </a:t>
            </a:r>
            <a:r>
              <a:rPr lang="ja-JP" altLang="en-US" dirty="0"/>
              <a:t>和</a:t>
            </a:r>
            <a:r>
              <a:rPr lang="en-US" altLang="zh-TW" dirty="0"/>
              <a:t>user-defined</a:t>
            </a:r>
            <a:r>
              <a:rPr lang="ja-JP" altLang="en-US" dirty="0"/>
              <a:t>的</a:t>
            </a:r>
            <a:r>
              <a:rPr lang="en-US" altLang="zh-TW" dirty="0" err="1"/>
              <a:t>iterable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注意，</a:t>
            </a:r>
            <a:r>
              <a:rPr lang="en-US" altLang="zh-TW" dirty="0"/>
              <a:t>object</a:t>
            </a:r>
            <a:r>
              <a:rPr lang="zh-TW" altLang="en-US" dirty="0"/>
              <a:t>並不是</a:t>
            </a:r>
            <a:r>
              <a:rPr lang="en-US" altLang="zh-TW" dirty="0" err="1"/>
              <a:t>iterable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715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D1B-D0EB-8B2B-4AC9-AE1875DC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54C4-CCC8-E70E-6DDB-B15AC644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for...in </a:t>
            </a:r>
            <a:r>
              <a:rPr lang="en-US" altLang="zh-TW" dirty="0"/>
              <a:t>Loop</a:t>
            </a:r>
            <a:r>
              <a:rPr lang="ja-JP" altLang="en-US"/>
              <a:t>創建一個迴圈，去循環一個</a:t>
            </a:r>
            <a:r>
              <a:rPr lang="en-US" altLang="zh-TW" dirty="0"/>
              <a:t>JS</a:t>
            </a:r>
            <a:r>
              <a:rPr lang="zh-TW" altLang="en-US" dirty="0"/>
              <a:t>物件</a:t>
            </a:r>
            <a:r>
              <a:rPr lang="ja-JP" altLang="en-US"/>
              <a:t>中所有的可枚舉屬性</a:t>
            </a:r>
            <a:r>
              <a:rPr lang="en-US" altLang="zh-TW" dirty="0"/>
              <a:t>(enumerable properties)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對於</a:t>
            </a:r>
            <a:r>
              <a:rPr lang="en-US" altLang="zh-TW" dirty="0"/>
              <a:t>object</a:t>
            </a:r>
            <a:r>
              <a:rPr lang="zh-TW" altLang="en-US" dirty="0"/>
              <a:t>來說，</a:t>
            </a:r>
            <a:r>
              <a:rPr lang="en-US" altLang="zh-TW" dirty="0"/>
              <a:t>enumerable properties</a:t>
            </a:r>
            <a:r>
              <a:rPr lang="zh-TW" altLang="en-US" dirty="0"/>
              <a:t>就是</a:t>
            </a:r>
            <a:r>
              <a:rPr lang="en-US" altLang="zh-TW" dirty="0"/>
              <a:t>keys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對於</a:t>
            </a:r>
            <a:r>
              <a:rPr lang="en-US" altLang="zh-TW" dirty="0"/>
              <a:t>array</a:t>
            </a:r>
            <a:r>
              <a:rPr lang="zh-TW" altLang="en-US" dirty="0"/>
              <a:t>來說，</a:t>
            </a:r>
            <a:r>
              <a:rPr lang="en-US" altLang="zh-TW" dirty="0"/>
              <a:t>enumerable properties</a:t>
            </a:r>
            <a:r>
              <a:rPr lang="zh-TW" altLang="en-US" dirty="0"/>
              <a:t>就是</a:t>
            </a:r>
            <a:r>
              <a:rPr lang="en-US" altLang="zh-TW" dirty="0"/>
              <a:t>indices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對於</a:t>
            </a:r>
            <a:r>
              <a:rPr lang="en-US" altLang="zh-TW" dirty="0"/>
              <a:t>String</a:t>
            </a:r>
            <a:r>
              <a:rPr lang="zh-TW" altLang="en-US" dirty="0"/>
              <a:t>來說，</a:t>
            </a:r>
            <a:r>
              <a:rPr lang="en-US" altLang="zh-TW" dirty="0"/>
              <a:t>enumerable properties</a:t>
            </a:r>
            <a:r>
              <a:rPr lang="zh-TW" altLang="en-US" dirty="0"/>
              <a:t>也是</a:t>
            </a:r>
            <a:r>
              <a:rPr lang="en-US" altLang="zh-TW" dirty="0"/>
              <a:t>indices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981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947B-0A06-D0D2-627D-665504DB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引擎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9E2D-CEE0-0A52-28BE-B8D8DB32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並不是由任何程式語言所寫成。它只是一個由歐洲電腦製造協會</a:t>
            </a:r>
            <a:r>
              <a:rPr lang="en-US" altLang="zh-TW" dirty="0"/>
              <a:t>(ECMA)</a:t>
            </a:r>
            <a:r>
              <a:rPr lang="zh-TW" altLang="en-US" dirty="0"/>
              <a:t>所訂的標準。瀏覽器內部的</a:t>
            </a:r>
            <a:r>
              <a:rPr lang="en-US" altLang="zh-TW" dirty="0"/>
              <a:t>JavaScript</a:t>
            </a:r>
            <a:r>
              <a:rPr lang="zh-TW" altLang="en-US" dirty="0"/>
              <a:t> 引擎會負責遵從</a:t>
            </a:r>
            <a:r>
              <a:rPr lang="en-US" altLang="zh-TW" dirty="0"/>
              <a:t>ECMA</a:t>
            </a:r>
            <a:r>
              <a:rPr lang="zh-TW" altLang="en-US" dirty="0"/>
              <a:t>所訂的標準，理解與處理</a:t>
            </a:r>
            <a:r>
              <a:rPr lang="en-US" altLang="zh-TW" dirty="0"/>
              <a:t>JavaScript</a:t>
            </a:r>
            <a:r>
              <a:rPr lang="zh-TW" altLang="en-US" dirty="0"/>
              <a:t>程式碼，讓</a:t>
            </a:r>
            <a:r>
              <a:rPr lang="en-US" altLang="zh-TW" dirty="0"/>
              <a:t>JavaScript</a:t>
            </a:r>
            <a:r>
              <a:rPr lang="zh-TW" altLang="en-US" dirty="0"/>
              <a:t>程式碼可以運作。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最有名的標準更新在</a:t>
            </a:r>
            <a:r>
              <a:rPr lang="en-US" altLang="zh-TW" dirty="0"/>
              <a:t>2015</a:t>
            </a:r>
            <a:r>
              <a:rPr lang="zh-TW" altLang="en-US" dirty="0"/>
              <a:t>年，被稱為</a:t>
            </a:r>
            <a:r>
              <a:rPr lang="en-US" altLang="zh-TW" dirty="0"/>
              <a:t>ECMA2015</a:t>
            </a:r>
            <a:r>
              <a:rPr lang="zh-TW" altLang="en-US" dirty="0"/>
              <a:t>或是</a:t>
            </a:r>
            <a:r>
              <a:rPr lang="en-US" altLang="zh-TW" dirty="0"/>
              <a:t>ES6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958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1AF5-6E30-C92A-CC82-0E6821FB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Infinity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4A7F-944D-4013-68B9-5D9B15DB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</a:t>
            </a:r>
            <a:r>
              <a:rPr lang="en-US" altLang="zh-TW" dirty="0" err="1"/>
              <a:t>JavaScript</a:t>
            </a:r>
            <a:r>
              <a:rPr lang="zh-TW" altLang="en-US" dirty="0"/>
              <a:t>的數字當中，兩個最特別的分別是 </a:t>
            </a:r>
            <a:r>
              <a:rPr lang="en-US" dirty="0" err="1"/>
              <a:t>NaN</a:t>
            </a:r>
            <a:r>
              <a:rPr lang="zh-TW" altLang="en-US" dirty="0"/>
              <a:t> </a:t>
            </a:r>
            <a:r>
              <a:rPr lang="en-US" dirty="0" err="1"/>
              <a:t>以及</a:t>
            </a:r>
            <a:r>
              <a:rPr lang="zh-TW" altLang="en-US" dirty="0"/>
              <a:t> </a:t>
            </a:r>
            <a:r>
              <a:rPr lang="en-US" altLang="zh-TW" dirty="0"/>
              <a:t>Infinity</a:t>
            </a:r>
            <a:r>
              <a:rPr lang="zh-TW" altLang="en-US" dirty="0"/>
              <a:t>。兩者的資料類型都是</a:t>
            </a:r>
            <a:r>
              <a:rPr lang="en-US" altLang="zh-TW" dirty="0"/>
              <a:t>number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dirty="0" err="1"/>
              <a:t>NaN</a:t>
            </a:r>
            <a:r>
              <a:rPr lang="en-US" dirty="0"/>
              <a:t> </a:t>
            </a:r>
            <a:r>
              <a:rPr lang="ja-JP" altLang="en-US"/>
              <a:t>屬性表示 </a:t>
            </a:r>
            <a:r>
              <a:rPr lang="en-US" dirty="0"/>
              <a:t>Not-A-Number </a:t>
            </a:r>
            <a:r>
              <a:rPr lang="ja-JP" altLang="en-US"/>
              <a:t>的值。當我們嘗試使用</a:t>
            </a:r>
            <a:r>
              <a:rPr lang="en-US" altLang="zh-TW" dirty="0"/>
              <a:t>String</a:t>
            </a:r>
            <a:r>
              <a:rPr lang="ja-JP" altLang="en-US"/>
              <a:t>或其他資料類型進行一些數學計算時，若無法計數值，就會出現 </a:t>
            </a:r>
            <a:r>
              <a:rPr lang="en-US" altLang="ja-JP" dirty="0" err="1"/>
              <a:t>NaN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US" dirty="0"/>
              <a:t>Infinity </a:t>
            </a:r>
            <a:r>
              <a:rPr lang="ja-JP" altLang="en-US"/>
              <a:t>值（正無窮大）值大於其他任何數值。 負無窮大則是</a:t>
            </a:r>
            <a:r>
              <a:rPr lang="en-US" altLang="zh-TW" dirty="0"/>
              <a:t>-Infinity</a:t>
            </a:r>
            <a:r>
              <a:rPr lang="zh-TW" altLang="en-US" dirty="0"/>
              <a:t>。</a:t>
            </a:r>
            <a:r>
              <a:rPr lang="ja-JP" altLang="en-US"/>
              <a:t>任何乘以 </a:t>
            </a:r>
            <a:r>
              <a:rPr lang="en-US" dirty="0"/>
              <a:t>Infinity </a:t>
            </a:r>
            <a:r>
              <a:rPr lang="ja-JP" altLang="en-US"/>
              <a:t>的正整數都是 </a:t>
            </a:r>
            <a:r>
              <a:rPr lang="en-US" dirty="0"/>
              <a:t>Infinity，</a:t>
            </a:r>
            <a:r>
              <a:rPr lang="ja-JP" altLang="en-US"/>
              <a:t>除以 </a:t>
            </a:r>
            <a:r>
              <a:rPr lang="en-US" dirty="0"/>
              <a:t>Infinity </a:t>
            </a:r>
            <a:r>
              <a:rPr lang="ja-JP" altLang="en-US"/>
              <a:t>的任何數都是 </a:t>
            </a:r>
            <a:r>
              <a:rPr lang="en-US" altLang="ja-JP" dirty="0"/>
              <a:t>0</a:t>
            </a:r>
            <a:r>
              <a:rPr lang="ja-JP" altLang="en-US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346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A709-4226-EDA3-DC99-148540EC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</a:t>
            </a:r>
            <a:r>
              <a:rPr lang="en-US" altLang="zh-TW" dirty="0"/>
              <a:t> S</a:t>
            </a:r>
            <a:r>
              <a:rPr lang="en-US" dirty="0"/>
              <a:t>yntax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Rest Parameters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6D0F-3A5F-79DA-8FB6-C4BD8AFD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</a:t>
            </a:r>
            <a:r>
              <a:rPr lang="zh-TW" altLang="en-US" dirty="0"/>
              <a:t> </a:t>
            </a:r>
            <a:r>
              <a:rPr lang="en-US" altLang="zh-TW" dirty="0"/>
              <a:t>Syntax</a:t>
            </a:r>
            <a:r>
              <a:rPr lang="zh-TW" altLang="en-US" dirty="0"/>
              <a:t> </a:t>
            </a:r>
            <a:r>
              <a:rPr lang="ja-JP" altLang="en-US"/>
              <a:t>允許在需要零個或多個參數（例如，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invocation</a:t>
            </a:r>
            <a:r>
              <a:rPr lang="ja-JP" altLang="en-US"/>
              <a:t>）或元素（例如，</a:t>
            </a:r>
            <a:r>
              <a:rPr lang="en-US" altLang="zh-TW" dirty="0"/>
              <a:t>array</a:t>
            </a:r>
            <a:r>
              <a:rPr lang="zh-TW" altLang="en-US" dirty="0"/>
              <a:t>的內部元素</a:t>
            </a:r>
            <a:r>
              <a:rPr lang="en-US" altLang="zh-TW" dirty="0"/>
              <a:t> </a:t>
            </a:r>
            <a:r>
              <a:rPr lang="ja-JP" altLang="en-US"/>
              <a:t>）的地方，去擴展</a:t>
            </a:r>
            <a:r>
              <a:rPr lang="en-US" altLang="zh-TW" dirty="0"/>
              <a:t>array</a:t>
            </a:r>
            <a:r>
              <a:rPr lang="zh-TW" altLang="en-US" dirty="0"/>
              <a:t>內部的元素</a:t>
            </a:r>
            <a:r>
              <a:rPr lang="ja-JP" altLang="en-US"/>
              <a:t>。</a:t>
            </a:r>
            <a:r>
              <a:rPr lang="en-US" dirty="0"/>
              <a:t>Spread</a:t>
            </a:r>
            <a:r>
              <a:rPr lang="zh-TW" altLang="en-US" dirty="0"/>
              <a:t> </a:t>
            </a:r>
            <a:r>
              <a:rPr lang="en-US" altLang="zh-TW" dirty="0"/>
              <a:t>Syntax</a:t>
            </a:r>
            <a:r>
              <a:rPr lang="zh-TW" altLang="en-US" dirty="0"/>
              <a:t>的語法為：</a:t>
            </a:r>
            <a:endParaRPr lang="en-US" altLang="zh-TW" dirty="0"/>
          </a:p>
          <a:p>
            <a:r>
              <a:rPr lang="en-US" altLang="zh-TW" i="1" dirty="0" err="1"/>
              <a:t>myFunction</a:t>
            </a:r>
            <a:r>
              <a:rPr lang="en-US" altLang="zh-TW" i="1" dirty="0"/>
              <a:t>(a, ...</a:t>
            </a:r>
            <a:r>
              <a:rPr lang="en-US" altLang="zh-TW" i="1" dirty="0" err="1"/>
              <a:t>iterableObj</a:t>
            </a:r>
            <a:r>
              <a:rPr lang="en-US" altLang="zh-TW" i="1" dirty="0"/>
              <a:t>, b)</a:t>
            </a:r>
          </a:p>
          <a:p>
            <a:r>
              <a:rPr lang="en-US" altLang="zh-TW" i="1" dirty="0"/>
              <a:t>[1, ...</a:t>
            </a:r>
            <a:r>
              <a:rPr lang="en-US" altLang="zh-TW" i="1" dirty="0" err="1"/>
              <a:t>iterableObj</a:t>
            </a:r>
            <a:r>
              <a:rPr lang="en-US" altLang="zh-TW" i="1" dirty="0"/>
              <a:t>, '4', 'five', 6]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625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FF1-7DC3-2A96-3DFA-0AC4440D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</a:t>
            </a:r>
            <a:r>
              <a:rPr lang="en-US" altLang="zh-TW" dirty="0"/>
              <a:t> S</a:t>
            </a:r>
            <a:r>
              <a:rPr lang="en-US" dirty="0"/>
              <a:t>yntax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Rest Parameters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69E5-8C10-97EF-FE42-3B74579C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en-US" dirty="0"/>
              <a:t>yntax</a:t>
            </a:r>
            <a:r>
              <a:rPr lang="zh-TW" altLang="en-US" dirty="0"/>
              <a:t> </a:t>
            </a:r>
            <a:r>
              <a:rPr lang="en-US" dirty="0" err="1"/>
              <a:t>以及</a:t>
            </a:r>
            <a:r>
              <a:rPr lang="en-US" altLang="zh-TW" dirty="0"/>
              <a:t> Rest Parameters </a:t>
            </a:r>
            <a:r>
              <a:rPr lang="en-US" dirty="0" err="1"/>
              <a:t>的語法幾乎一模一樣。然而</a:t>
            </a:r>
            <a:r>
              <a:rPr lang="en-US" dirty="0"/>
              <a:t>， Spread</a:t>
            </a:r>
            <a:r>
              <a:rPr lang="en-US" altLang="zh-TW" dirty="0"/>
              <a:t> S</a:t>
            </a:r>
            <a:r>
              <a:rPr lang="en-US" dirty="0"/>
              <a:t>yntax</a:t>
            </a:r>
            <a:r>
              <a:rPr lang="zh-TW" altLang="en-US" dirty="0"/>
              <a:t> </a:t>
            </a:r>
            <a:r>
              <a:rPr lang="ja-JP" altLang="en-US" dirty="0"/>
              <a:t>是擴展</a:t>
            </a:r>
            <a:r>
              <a:rPr lang="en-US" altLang="zh-TW" dirty="0"/>
              <a:t>array</a:t>
            </a:r>
            <a:r>
              <a:rPr lang="ja-JP" altLang="en-US" dirty="0"/>
              <a:t>中的元素，而 </a:t>
            </a:r>
            <a:r>
              <a:rPr lang="en-US" altLang="zh-TW" dirty="0"/>
              <a:t>Rest Parameters</a:t>
            </a:r>
            <a:r>
              <a:rPr lang="zh-TW" altLang="en-US" dirty="0"/>
              <a:t> 是</a:t>
            </a:r>
            <a:r>
              <a:rPr lang="ja-JP" altLang="en-US" dirty="0"/>
              <a:t>收集多個元素並將它們「壓縮」為單個</a:t>
            </a:r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ja-JP" altLang="en-US" dirty="0"/>
              <a:t>。</a:t>
            </a:r>
            <a:r>
              <a:rPr lang="en-US" altLang="zh-TW" dirty="0"/>
              <a:t>Rest Parameters</a:t>
            </a:r>
            <a:r>
              <a:rPr lang="zh-TW" altLang="en-US" dirty="0"/>
              <a:t>的語法為：</a:t>
            </a:r>
            <a:endParaRPr lang="en-US" dirty="0"/>
          </a:p>
          <a:p>
            <a:r>
              <a:rPr lang="en-US" i="1" dirty="0"/>
              <a:t>function f(a, b, ...</a:t>
            </a:r>
            <a:r>
              <a:rPr lang="en-US" i="1" dirty="0" err="1"/>
              <a:t>theArgs</a:t>
            </a:r>
            <a:r>
              <a:rPr lang="en-US" i="1" dirty="0"/>
              <a:t>) {   </a:t>
            </a:r>
          </a:p>
          <a:p>
            <a:r>
              <a:rPr lang="zh-TW" altLang="en-US" i="1" dirty="0"/>
              <a:t>   </a:t>
            </a:r>
            <a:r>
              <a:rPr lang="en-US" i="1" dirty="0"/>
              <a:t>// … </a:t>
            </a:r>
          </a:p>
          <a:p>
            <a:r>
              <a:rPr lang="en-US" i="1" dirty="0"/>
              <a:t>}</a:t>
            </a:r>
            <a:endParaRPr lang="en-TW" i="1" dirty="0"/>
          </a:p>
        </p:txBody>
      </p:sp>
    </p:spTree>
    <p:extLst>
      <p:ext uri="{BB962C8B-B14F-4D97-AF65-F5344CB8AC3E}">
        <p14:creationId xmlns:p14="http://schemas.microsoft.com/office/powerpoint/2010/main" val="294270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08FF-7CA6-F8ED-9E96-361D21BE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Primitive,</a:t>
            </a:r>
            <a:r>
              <a:rPr lang="zh-TW" altLang="en-US" dirty="0"/>
              <a:t> </a:t>
            </a:r>
            <a:r>
              <a:rPr lang="en-US" altLang="zh-TW" dirty="0"/>
              <a:t>Reference Data Types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A186-976E-F514-94A3-CB8B5F3E9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Primitive</a:t>
            </a:r>
            <a:r>
              <a:rPr lang="zh-TW" altLang="en-US" dirty="0"/>
              <a:t> </a:t>
            </a:r>
            <a:r>
              <a:rPr lang="en-US" altLang="zh-TW" dirty="0"/>
              <a:t>Data Type</a:t>
            </a:r>
            <a:r>
              <a:rPr lang="ja-JP" altLang="en-US"/>
              <a:t>代表著它們不是</a:t>
            </a:r>
            <a:r>
              <a:rPr lang="en-US" altLang="zh-TW" dirty="0"/>
              <a:t>Objects</a:t>
            </a:r>
            <a:r>
              <a:rPr lang="ja-JP" altLang="en-US"/>
              <a:t>，每個</a:t>
            </a:r>
            <a:r>
              <a:rPr lang="en-US" altLang="zh-TW" dirty="0"/>
              <a:t>Primitive</a:t>
            </a:r>
            <a:r>
              <a:rPr lang="zh-TW" altLang="en-US" dirty="0"/>
              <a:t> </a:t>
            </a:r>
            <a:r>
              <a:rPr lang="en-US" altLang="zh-TW" dirty="0"/>
              <a:t>Data Types</a:t>
            </a:r>
            <a:r>
              <a:rPr lang="zh-TW" altLang="en-US" dirty="0"/>
              <a:t>都</a:t>
            </a:r>
            <a:r>
              <a:rPr lang="ja-JP" altLang="en-US"/>
              <a:t>沒有自己的</a:t>
            </a:r>
            <a:r>
              <a:rPr lang="en-US" altLang="zh-TW" dirty="0"/>
              <a:t>attributes</a:t>
            </a:r>
            <a:r>
              <a:rPr lang="ja-JP" altLang="en-US"/>
              <a:t>和</a:t>
            </a:r>
            <a:r>
              <a:rPr lang="en-US" altLang="zh-TW" dirty="0"/>
              <a:t>methods</a:t>
            </a:r>
            <a:r>
              <a:rPr lang="ja-JP" altLang="en-US"/>
              <a:t>。此外，</a:t>
            </a:r>
            <a:r>
              <a:rPr lang="en-US" altLang="zh-TW" dirty="0"/>
              <a:t> </a:t>
            </a:r>
            <a:r>
              <a:rPr lang="zh-TW" altLang="en-US" dirty="0"/>
              <a:t>裝有</a:t>
            </a:r>
            <a:r>
              <a:rPr lang="en-US" altLang="zh-TW" dirty="0"/>
              <a:t>Primitive</a:t>
            </a:r>
            <a:r>
              <a:rPr lang="zh-TW" altLang="en-US" dirty="0"/>
              <a:t> </a:t>
            </a:r>
            <a:r>
              <a:rPr lang="en-US" altLang="zh-TW" dirty="0"/>
              <a:t>Data Types</a:t>
            </a:r>
            <a:r>
              <a:rPr lang="zh-TW" altLang="en-US" dirty="0"/>
              <a:t>的</a:t>
            </a:r>
            <a:r>
              <a:rPr lang="en-US" altLang="zh-TW" dirty="0"/>
              <a:t>variable</a:t>
            </a:r>
            <a:r>
              <a:rPr lang="ja-JP" altLang="en-US"/>
              <a:t>確實擁有數值，而不僅僅是對其數值的記憶體位置的</a:t>
            </a:r>
            <a:r>
              <a:rPr lang="en-US" altLang="zh-TW" dirty="0"/>
              <a:t>reference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US" altLang="zh-TW" dirty="0"/>
              <a:t>Objects</a:t>
            </a:r>
            <a:r>
              <a:rPr lang="ja-JP" altLang="en-US"/>
              <a:t>和</a:t>
            </a:r>
            <a:r>
              <a:rPr lang="en-US" altLang="zh-TW" dirty="0"/>
              <a:t>array</a:t>
            </a:r>
            <a:r>
              <a:rPr lang="zh-TW" altLang="en-US" dirty="0"/>
              <a:t>都</a:t>
            </a:r>
            <a:r>
              <a:rPr lang="ja-JP" altLang="en-US"/>
              <a:t>是</a:t>
            </a:r>
            <a:r>
              <a:rPr lang="en-US" altLang="zh-TW" dirty="0"/>
              <a:t>Reference Data Type</a:t>
            </a:r>
            <a:r>
              <a:rPr lang="ja-JP" altLang="en-US"/>
              <a:t>。</a:t>
            </a:r>
            <a:r>
              <a:rPr lang="en-US" altLang="zh-TW" dirty="0"/>
              <a:t> Reference Data Type</a:t>
            </a:r>
            <a:r>
              <a:rPr lang="zh-TW" altLang="en-US" dirty="0"/>
              <a:t>變數中，儲存的值是</a:t>
            </a:r>
            <a:r>
              <a:rPr lang="en-US" altLang="zh-TW" dirty="0"/>
              <a:t>Reference</a:t>
            </a:r>
            <a:r>
              <a:rPr lang="zh-TW" altLang="en-US" dirty="0"/>
              <a:t>，也就是記憶體的位址 ，指向儲存真實內容的記憶體區塊的位置。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2997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2505-3C4C-03DB-E80F-D5D51BB9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Primitive </a:t>
            </a:r>
            <a:r>
              <a:rPr lang="en-US" dirty="0"/>
              <a:t>Coercion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4119-058F-A4D5-9ECA-5A0EEEEA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既然</a:t>
            </a:r>
            <a:r>
              <a:rPr lang="en-US" altLang="zh-TW" dirty="0"/>
              <a:t> Primitive</a:t>
            </a:r>
            <a:r>
              <a:rPr lang="zh-TW" altLang="en-US" dirty="0"/>
              <a:t> </a:t>
            </a:r>
            <a:r>
              <a:rPr lang="en-US" altLang="zh-TW" dirty="0"/>
              <a:t>Data Type</a:t>
            </a:r>
            <a:r>
              <a:rPr lang="zh-TW" altLang="en-US" dirty="0"/>
              <a:t> </a:t>
            </a:r>
            <a:r>
              <a:rPr lang="ja-JP" altLang="en-US" dirty="0"/>
              <a:t>沒有自己的</a:t>
            </a:r>
            <a:r>
              <a:rPr lang="en-US" altLang="zh-TW" dirty="0"/>
              <a:t>attributes</a:t>
            </a:r>
            <a:r>
              <a:rPr lang="ja-JP" altLang="en-US" dirty="0"/>
              <a:t>和</a:t>
            </a:r>
            <a:r>
              <a:rPr lang="en-US" altLang="zh-TW" dirty="0"/>
              <a:t>methods</a:t>
            </a:r>
            <a:r>
              <a:rPr lang="zh-TW" altLang="en-US" dirty="0"/>
              <a:t>，為何我們使用</a:t>
            </a:r>
            <a:r>
              <a:rPr lang="en-US" altLang="zh-TW" dirty="0" err="1"/>
              <a:t>string.length</a:t>
            </a:r>
            <a:r>
              <a:rPr lang="zh-TW" altLang="en-US" dirty="0"/>
              <a:t>屬性，或是</a:t>
            </a:r>
            <a:r>
              <a:rPr lang="en-US" altLang="zh-TW" dirty="0" err="1"/>
              <a:t>number.toFixed</a:t>
            </a:r>
            <a:r>
              <a:rPr lang="en-US" altLang="zh-TW" dirty="0"/>
              <a:t>()</a:t>
            </a:r>
            <a:r>
              <a:rPr lang="zh-TW" altLang="en-US" dirty="0"/>
              <a:t>這個</a:t>
            </a:r>
            <a:r>
              <a:rPr lang="en-US" altLang="zh-TW" dirty="0"/>
              <a:t>method</a:t>
            </a:r>
            <a:r>
              <a:rPr lang="zh-TW" altLang="en-US" dirty="0"/>
              <a:t>呢？</a:t>
            </a:r>
            <a:endParaRPr lang="en-US" altLang="zh-TW" dirty="0"/>
          </a:p>
          <a:p>
            <a:r>
              <a:rPr lang="ja-JP" altLang="en-US" dirty="0"/>
              <a:t>當</a:t>
            </a:r>
            <a:r>
              <a:rPr lang="en-US" altLang="zh-TW" dirty="0"/>
              <a:t>Primitive</a:t>
            </a:r>
            <a:r>
              <a:rPr lang="zh-TW" altLang="en-US" dirty="0"/>
              <a:t> </a:t>
            </a:r>
            <a:r>
              <a:rPr lang="en-US" altLang="zh-TW" dirty="0"/>
              <a:t>Data Type </a:t>
            </a:r>
            <a:r>
              <a:rPr lang="zh-TW" altLang="en-US" dirty="0"/>
              <a:t>使用 </a:t>
            </a:r>
            <a:r>
              <a:rPr lang="en-US" altLang="zh-TW" dirty="0"/>
              <a:t>attributes</a:t>
            </a:r>
            <a:r>
              <a:rPr lang="ja-JP" altLang="en-US" dirty="0"/>
              <a:t>和</a:t>
            </a:r>
            <a:r>
              <a:rPr lang="en-US" altLang="zh-TW" dirty="0"/>
              <a:t>methods</a:t>
            </a:r>
            <a:r>
              <a:rPr lang="ja-JP" altLang="en-US" dirty="0"/>
              <a:t>時，</a:t>
            </a:r>
            <a:r>
              <a:rPr lang="en-US" altLang="zh-TW" dirty="0"/>
              <a:t>JavaScript </a:t>
            </a:r>
            <a:r>
              <a:rPr lang="ja-JP" altLang="en-US" dirty="0"/>
              <a:t>將值自動把數值裝箱到</a:t>
            </a:r>
            <a:r>
              <a:rPr lang="en-US" altLang="zh-TW" dirty="0"/>
              <a:t>wrapper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ja-JP" altLang="en-US" dirty="0"/>
              <a:t>中，並改為訪問該</a:t>
            </a:r>
            <a:r>
              <a:rPr lang="en-US" altLang="zh-TW" dirty="0"/>
              <a:t>wrapper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ja-JP" altLang="en-US" dirty="0"/>
              <a:t>上的屬性。 例如，</a:t>
            </a:r>
            <a:r>
              <a:rPr lang="en-US" altLang="zh-TW" dirty="0"/>
              <a:t>”</a:t>
            </a:r>
            <a:r>
              <a:rPr lang="en-US" altLang="zh-TW" dirty="0" err="1"/>
              <a:t>foo”.includes</a:t>
            </a:r>
            <a:r>
              <a:rPr lang="en-US" altLang="zh-TW" dirty="0"/>
              <a:t>(“f”) </a:t>
            </a:r>
            <a:r>
              <a:rPr lang="zh-TW" altLang="en-US" dirty="0"/>
              <a:t>會把</a:t>
            </a:r>
            <a:r>
              <a:rPr lang="en-US" altLang="zh-TW" dirty="0"/>
              <a:t>”foo”</a:t>
            </a:r>
            <a:r>
              <a:rPr lang="zh-TW" altLang="en-US" dirty="0"/>
              <a:t>放到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String(“foo”)</a:t>
            </a:r>
            <a:r>
              <a:rPr lang="zh-TW" altLang="en-US" dirty="0"/>
              <a:t>當中，並且執行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String(“foo”)</a:t>
            </a:r>
            <a:r>
              <a:rPr lang="zh-TW" altLang="en-US" dirty="0"/>
              <a:t>從</a:t>
            </a:r>
            <a:r>
              <a:rPr lang="en-US" altLang="zh-TW" dirty="0"/>
              <a:t>String</a:t>
            </a:r>
            <a:r>
              <a:rPr lang="zh-TW" altLang="en-US" dirty="0"/>
              <a:t>繼承而來的</a:t>
            </a:r>
            <a:r>
              <a:rPr lang="en-US" altLang="zh-TW" dirty="0" err="1"/>
              <a:t>String.prototype.includes</a:t>
            </a:r>
            <a:r>
              <a:rPr lang="en-US" altLang="zh-TW" dirty="0"/>
              <a:t>()</a:t>
            </a:r>
            <a:r>
              <a:rPr lang="zh-TW" altLang="en-US" dirty="0"/>
              <a:t>。 </a:t>
            </a:r>
            <a:endParaRPr lang="en-US" altLang="zh-TW" dirty="0"/>
          </a:p>
          <a:p>
            <a:r>
              <a:rPr lang="ja-JP" altLang="en-US" dirty="0"/>
              <a:t>這種自動裝箱行為在 </a:t>
            </a:r>
            <a:r>
              <a:rPr lang="en-US" altLang="zh-TW" dirty="0"/>
              <a:t>JavaScript </a:t>
            </a:r>
            <a:r>
              <a:rPr lang="ja-JP" altLang="en-US" dirty="0"/>
              <a:t>代碼中是不可觀察的。這就叫做</a:t>
            </a:r>
            <a:r>
              <a:rPr lang="en-TW" dirty="0"/>
              <a:t>Primitive </a:t>
            </a:r>
            <a:r>
              <a:rPr lang="en-US" dirty="0"/>
              <a:t>Coercion。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090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3165-6BCC-4B72-66D2-7CB80E4A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Primitive </a:t>
            </a:r>
            <a:r>
              <a:rPr lang="en-US" dirty="0"/>
              <a:t>Coercion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213E-A1C9-D8FF-65C5-D77CD855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如果我們願意，可以在創建</a:t>
            </a:r>
            <a:r>
              <a:rPr lang="en-US" altLang="zh-TW" dirty="0"/>
              <a:t>String</a:t>
            </a:r>
            <a:r>
              <a:rPr lang="ja-JP" altLang="en-US" dirty="0"/>
              <a:t>的時候，就使用</a:t>
            </a:r>
            <a:r>
              <a:rPr lang="en-US" altLang="zh-TW" dirty="0"/>
              <a:t>wrapper object </a:t>
            </a:r>
            <a:r>
              <a:rPr lang="zh-TW" altLang="en-US" dirty="0"/>
              <a:t>來製作。但這樣做會造成</a:t>
            </a:r>
            <a:r>
              <a:rPr lang="en-US" altLang="zh-TW" dirty="0"/>
              <a:t>RAM</a:t>
            </a:r>
            <a:r>
              <a:rPr lang="zh-TW" altLang="en-US" dirty="0"/>
              <a:t>的非必要耗損，且</a:t>
            </a:r>
            <a:r>
              <a:rPr lang="en-US" altLang="zh-TW" dirty="0"/>
              <a:t>wrapper object</a:t>
            </a:r>
            <a:r>
              <a:rPr lang="zh-TW" altLang="en-US" dirty="0"/>
              <a:t> 做物件時間遠較製作</a:t>
            </a:r>
            <a:r>
              <a:rPr lang="en-US" altLang="zh-TW" dirty="0"/>
              <a:t>primitive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來的更久，</a:t>
            </a:r>
            <a:r>
              <a:rPr lang="en-US" altLang="zh-TW" dirty="0"/>
              <a:t>code</a:t>
            </a:r>
            <a:r>
              <a:rPr lang="zh-TW" altLang="en-US" dirty="0"/>
              <a:t>完成時間會被拖延，所以</a:t>
            </a:r>
            <a:r>
              <a:rPr lang="en-US" altLang="zh-TW" dirty="0" err="1"/>
              <a:t>MDN</a:t>
            </a:r>
            <a:r>
              <a:rPr lang="en-US" dirty="0" err="1"/>
              <a:t>強烈</a:t>
            </a:r>
            <a:r>
              <a:rPr lang="ja-JP" altLang="en-US" dirty="0"/>
              <a:t>不推薦使用這種寫</a:t>
            </a:r>
            <a:r>
              <a:rPr lang="en-US" altLang="zh-TW" dirty="0"/>
              <a:t>code</a:t>
            </a:r>
            <a:r>
              <a:rPr lang="zh-TW" altLang="en-US" dirty="0"/>
              <a:t>的方式</a:t>
            </a:r>
            <a:r>
              <a:rPr lang="ja-JP" altLang="en-US" dirty="0"/>
              <a:t>。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6462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CAFC-C1A7-15AD-A358-B62CA1F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2DF9-7D26-DF7D-8E0B-4CA9F40F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如同大部分的程式語言一樣，</a:t>
            </a:r>
            <a:r>
              <a:rPr lang="en-US" altLang="zh-TW" dirty="0"/>
              <a:t>String</a:t>
            </a:r>
            <a:r>
              <a:rPr lang="zh-TW" altLang="en-US" dirty="0"/>
              <a:t>之間的比較都是採用 </a:t>
            </a:r>
            <a:r>
              <a:rPr lang="en-US" altLang="zh-TW" dirty="0"/>
              <a:t>compared lexicographically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字典式的比較法</a:t>
            </a:r>
            <a:r>
              <a:rPr lang="en-US" altLang="zh-TW" dirty="0"/>
              <a:t>)</a:t>
            </a:r>
            <a:r>
              <a:rPr lang="zh-TW" altLang="en-US" dirty="0"/>
              <a:t>。 在英文字典中，排列單詞的順序是先按照第一個字母以升序排列（即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c……z </a:t>
            </a:r>
            <a:r>
              <a:rPr lang="zh-TW" altLang="en-US" dirty="0"/>
              <a:t>的順序）；如果第一個字母一樣，那麼比較第二個、第三個乃至後面的字母。 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String</a:t>
            </a:r>
            <a:r>
              <a:rPr lang="zh-TW" altLang="en-US" dirty="0"/>
              <a:t>之間的比較中，在字典順序中較後面者會大於較前面者，所以：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”z” &gt; “y” &gt; … &gt; “b” &gt; “a”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TW" dirty="0"/>
              <a:t>”9” &gt; “8” &gt; … &gt; “2” &gt; “1”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7644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33285</TotalTime>
  <Words>1398</Words>
  <Application>Microsoft Office PowerPoint</Application>
  <PresentationFormat>寬螢幕</PresentationFormat>
  <Paragraphs>72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Wingdings</vt:lpstr>
      <vt:lpstr>RetrospectVTI</vt:lpstr>
      <vt:lpstr>Advanced JavaScript I</vt:lpstr>
      <vt:lpstr>JavaScript 引擎</vt:lpstr>
      <vt:lpstr>NaN, Infinity</vt:lpstr>
      <vt:lpstr>Spread Syntax and Rest Parameters</vt:lpstr>
      <vt:lpstr>Spread Syntax and Rest Parameters</vt:lpstr>
      <vt:lpstr>Primitive, Reference Data Types</vt:lpstr>
      <vt:lpstr>Primitive Coercion</vt:lpstr>
      <vt:lpstr>Primitive Coercion</vt:lpstr>
      <vt:lpstr>JavaScript String Comparison</vt:lpstr>
      <vt:lpstr>JavaScript String Comparison</vt:lpstr>
      <vt:lpstr>進階Array Methods</vt:lpstr>
      <vt:lpstr>進階Array Methods</vt:lpstr>
      <vt:lpstr>JS內建排序函式</vt:lpstr>
      <vt:lpstr>JS內建排序函式</vt:lpstr>
      <vt:lpstr>(進階內容)JS內建排序函式</vt:lpstr>
      <vt:lpstr>for...of Loop</vt:lpstr>
      <vt:lpstr>for … in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4904</cp:revision>
  <dcterms:created xsi:type="dcterms:W3CDTF">2021-02-23T11:38:50Z</dcterms:created>
  <dcterms:modified xsi:type="dcterms:W3CDTF">2022-10-05T20:14:50Z</dcterms:modified>
</cp:coreProperties>
</file>