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7" r:id="rId1"/>
  </p:sldMasterIdLst>
  <p:sldIdLst>
    <p:sldId id="256" r:id="rId2"/>
    <p:sldId id="257" r:id="rId3"/>
    <p:sldId id="258" r:id="rId4"/>
    <p:sldId id="259" r:id="rId5"/>
    <p:sldId id="260" r:id="rId6"/>
    <p:sldId id="261" r:id="rId7"/>
    <p:sldId id="262" r:id="rId8"/>
    <p:sldId id="265" r:id="rId9"/>
    <p:sldId id="266" r:id="rId10"/>
    <p:sldId id="26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ליאם אברג'יל" initials="לא" lastIdx="1" clrIdx="0">
    <p:extLst>
      <p:ext uri="{19B8F6BF-5375-455C-9EA6-DF929625EA0E}">
        <p15:presenceInfo xmlns:p15="http://schemas.microsoft.com/office/powerpoint/2012/main" userId="b8e54ebf54a8d8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47"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ליאם אברג'יל" userId="b8e54ebf54a8d828" providerId="LiveId" clId="{B1637F75-A8A9-49C6-A318-71B7404C952D}"/>
    <pc:docChg chg="undo custSel addSld modSld">
      <pc:chgData name="ליאם אברג'יל" userId="b8e54ebf54a8d828" providerId="LiveId" clId="{B1637F75-A8A9-49C6-A318-71B7404C952D}" dt="2022-01-31T16:31:33.885" v="2348" actId="255"/>
      <pc:docMkLst>
        <pc:docMk/>
      </pc:docMkLst>
      <pc:sldChg chg="modSp mod">
        <pc:chgData name="ליאם אברג'יל" userId="b8e54ebf54a8d828" providerId="LiveId" clId="{B1637F75-A8A9-49C6-A318-71B7404C952D}" dt="2022-01-28T10:49:47.204" v="9" actId="27636"/>
        <pc:sldMkLst>
          <pc:docMk/>
          <pc:sldMk cId="3913061251" sldId="256"/>
        </pc:sldMkLst>
        <pc:spChg chg="mod">
          <ac:chgData name="ליאם אברג'יל" userId="b8e54ebf54a8d828" providerId="LiveId" clId="{B1637F75-A8A9-49C6-A318-71B7404C952D}" dt="2022-01-28T10:49:47.204" v="9" actId="27636"/>
          <ac:spMkLst>
            <pc:docMk/>
            <pc:sldMk cId="3913061251" sldId="256"/>
            <ac:spMk id="3" creationId="{EE97B1E5-B4F4-4FC4-BC00-FB577EDC2950}"/>
          </ac:spMkLst>
        </pc:spChg>
      </pc:sldChg>
      <pc:sldChg chg="modSp new mod">
        <pc:chgData name="ליאם אברג'יל" userId="b8e54ebf54a8d828" providerId="LiveId" clId="{B1637F75-A8A9-49C6-A318-71B7404C952D}" dt="2022-01-31T10:54:56.996" v="148" actId="255"/>
        <pc:sldMkLst>
          <pc:docMk/>
          <pc:sldMk cId="802801952" sldId="257"/>
        </pc:sldMkLst>
        <pc:spChg chg="mod">
          <ac:chgData name="ליאם אברג'יל" userId="b8e54ebf54a8d828" providerId="LiveId" clId="{B1637F75-A8A9-49C6-A318-71B7404C952D}" dt="2022-01-28T11:03:26.490" v="34" actId="2711"/>
          <ac:spMkLst>
            <pc:docMk/>
            <pc:sldMk cId="802801952" sldId="257"/>
            <ac:spMk id="2" creationId="{B9FCC62A-8DFD-47C9-A5AC-1F8C8CA2667A}"/>
          </ac:spMkLst>
        </pc:spChg>
        <pc:spChg chg="mod">
          <ac:chgData name="ליאם אברג'יל" userId="b8e54ebf54a8d828" providerId="LiveId" clId="{B1637F75-A8A9-49C6-A318-71B7404C952D}" dt="2022-01-31T10:54:56.996" v="148" actId="255"/>
          <ac:spMkLst>
            <pc:docMk/>
            <pc:sldMk cId="802801952" sldId="257"/>
            <ac:spMk id="3" creationId="{4B1CF8E8-8B5D-44FD-839B-9986AA04F0F7}"/>
          </ac:spMkLst>
        </pc:spChg>
      </pc:sldChg>
      <pc:sldChg chg="modSp new mod">
        <pc:chgData name="ליאם אברג'יל" userId="b8e54ebf54a8d828" providerId="LiveId" clId="{B1637F75-A8A9-49C6-A318-71B7404C952D}" dt="2022-01-31T16:31:33.885" v="2348" actId="255"/>
        <pc:sldMkLst>
          <pc:docMk/>
          <pc:sldMk cId="1793588863" sldId="258"/>
        </pc:sldMkLst>
        <pc:spChg chg="mod">
          <ac:chgData name="ליאם אברג'יל" userId="b8e54ebf54a8d828" providerId="LiveId" clId="{B1637F75-A8A9-49C6-A318-71B7404C952D}" dt="2022-01-31T16:29:45.652" v="2282" actId="20577"/>
          <ac:spMkLst>
            <pc:docMk/>
            <pc:sldMk cId="1793588863" sldId="258"/>
            <ac:spMk id="2" creationId="{546B4F2F-4288-45C9-895A-9306EE5D7983}"/>
          </ac:spMkLst>
        </pc:spChg>
        <pc:spChg chg="mod">
          <ac:chgData name="ליאם אברג'יל" userId="b8e54ebf54a8d828" providerId="LiveId" clId="{B1637F75-A8A9-49C6-A318-71B7404C952D}" dt="2022-01-31T16:31:33.885" v="2348" actId="255"/>
          <ac:spMkLst>
            <pc:docMk/>
            <pc:sldMk cId="1793588863" sldId="258"/>
            <ac:spMk id="3" creationId="{639DED90-07D5-4B24-B8EF-144A8FD4C0C4}"/>
          </ac:spMkLst>
        </pc:spChg>
      </pc:sldChg>
      <pc:sldChg chg="modSp new mod">
        <pc:chgData name="ליאם אברג'יל" userId="b8e54ebf54a8d828" providerId="LiveId" clId="{B1637F75-A8A9-49C6-A318-71B7404C952D}" dt="2022-01-31T11:03:41.482" v="208" actId="20577"/>
        <pc:sldMkLst>
          <pc:docMk/>
          <pc:sldMk cId="1517805762" sldId="259"/>
        </pc:sldMkLst>
        <pc:spChg chg="mod">
          <ac:chgData name="ליאם אברג'יל" userId="b8e54ebf54a8d828" providerId="LiveId" clId="{B1637F75-A8A9-49C6-A318-71B7404C952D}" dt="2022-01-31T11:01:42.972" v="167" actId="2711"/>
          <ac:spMkLst>
            <pc:docMk/>
            <pc:sldMk cId="1517805762" sldId="259"/>
            <ac:spMk id="2" creationId="{97EA95D7-6AB6-4F4D-BA7F-918876A4801E}"/>
          </ac:spMkLst>
        </pc:spChg>
        <pc:spChg chg="mod">
          <ac:chgData name="ליאם אברג'יל" userId="b8e54ebf54a8d828" providerId="LiveId" clId="{B1637F75-A8A9-49C6-A318-71B7404C952D}" dt="2022-01-31T11:03:41.482" v="208" actId="20577"/>
          <ac:spMkLst>
            <pc:docMk/>
            <pc:sldMk cId="1517805762" sldId="259"/>
            <ac:spMk id="3" creationId="{58F9137F-1141-43F1-9FA7-A87723CE306C}"/>
          </ac:spMkLst>
        </pc:spChg>
      </pc:sldChg>
      <pc:sldChg chg="modSp new mod">
        <pc:chgData name="ליאם אברג'יל" userId="b8e54ebf54a8d828" providerId="LiveId" clId="{B1637F75-A8A9-49C6-A318-71B7404C952D}" dt="2022-01-31T14:44:03.850" v="945" actId="20577"/>
        <pc:sldMkLst>
          <pc:docMk/>
          <pc:sldMk cId="446946551" sldId="260"/>
        </pc:sldMkLst>
        <pc:spChg chg="mod">
          <ac:chgData name="ליאם אברג'יל" userId="b8e54ebf54a8d828" providerId="LiveId" clId="{B1637F75-A8A9-49C6-A318-71B7404C952D}" dt="2022-01-31T11:18:07.172" v="236" actId="2711"/>
          <ac:spMkLst>
            <pc:docMk/>
            <pc:sldMk cId="446946551" sldId="260"/>
            <ac:spMk id="2" creationId="{C42FC5A5-1A3B-4D23-A28A-6BBBC20994A9}"/>
          </ac:spMkLst>
        </pc:spChg>
        <pc:spChg chg="mod">
          <ac:chgData name="ליאם אברג'יל" userId="b8e54ebf54a8d828" providerId="LiveId" clId="{B1637F75-A8A9-49C6-A318-71B7404C952D}" dt="2022-01-31T14:44:03.850" v="945" actId="20577"/>
          <ac:spMkLst>
            <pc:docMk/>
            <pc:sldMk cId="446946551" sldId="260"/>
            <ac:spMk id="3" creationId="{4618B688-EE4D-4B24-A414-B893C6300FA2}"/>
          </ac:spMkLst>
        </pc:spChg>
      </pc:sldChg>
      <pc:sldChg chg="addSp delSp modSp new mod">
        <pc:chgData name="ליאם אברג'יל" userId="b8e54ebf54a8d828" providerId="LiveId" clId="{B1637F75-A8A9-49C6-A318-71B7404C952D}" dt="2022-01-31T15:14:16.978" v="999" actId="14100"/>
        <pc:sldMkLst>
          <pc:docMk/>
          <pc:sldMk cId="1490965491" sldId="261"/>
        </pc:sldMkLst>
        <pc:spChg chg="del">
          <ac:chgData name="ליאם אברג'יל" userId="b8e54ebf54a8d828" providerId="LiveId" clId="{B1637F75-A8A9-49C6-A318-71B7404C952D}" dt="2022-01-31T15:06:12.261" v="947" actId="21"/>
          <ac:spMkLst>
            <pc:docMk/>
            <pc:sldMk cId="1490965491" sldId="261"/>
            <ac:spMk id="2" creationId="{8A2FDAA9-37F6-4048-ABBE-D8ECC61AB45B}"/>
          </ac:spMkLst>
        </pc:spChg>
        <pc:spChg chg="del">
          <ac:chgData name="ליאם אברג'יל" userId="b8e54ebf54a8d828" providerId="LiveId" clId="{B1637F75-A8A9-49C6-A318-71B7404C952D}" dt="2022-01-31T15:06:15.596" v="948" actId="21"/>
          <ac:spMkLst>
            <pc:docMk/>
            <pc:sldMk cId="1490965491" sldId="261"/>
            <ac:spMk id="3" creationId="{0CD9EC5C-0E04-4336-A213-2C3687E738A6}"/>
          </ac:spMkLst>
        </pc:spChg>
        <pc:spChg chg="add del mod">
          <ac:chgData name="ליאם אברג'יל" userId="b8e54ebf54a8d828" providerId="LiveId" clId="{B1637F75-A8A9-49C6-A318-71B7404C952D}" dt="2022-01-31T15:06:21.645" v="950" actId="21"/>
          <ac:spMkLst>
            <pc:docMk/>
            <pc:sldMk cId="1490965491" sldId="261"/>
            <ac:spMk id="4" creationId="{021F5650-276F-499F-B92F-8DB093CA3A78}"/>
          </ac:spMkLst>
        </pc:spChg>
        <pc:picChg chg="add mod">
          <ac:chgData name="ליאם אברג'יל" userId="b8e54ebf54a8d828" providerId="LiveId" clId="{B1637F75-A8A9-49C6-A318-71B7404C952D}" dt="2022-01-31T15:08:25.611" v="963" actId="14100"/>
          <ac:picMkLst>
            <pc:docMk/>
            <pc:sldMk cId="1490965491" sldId="261"/>
            <ac:picMk id="6" creationId="{35E413E1-D80C-4388-9AA0-4CCEC1BFE95F}"/>
          </ac:picMkLst>
        </pc:picChg>
        <pc:picChg chg="add mod">
          <ac:chgData name="ליאם אברג'יל" userId="b8e54ebf54a8d828" providerId="LiveId" clId="{B1637F75-A8A9-49C6-A318-71B7404C952D}" dt="2022-01-31T15:08:22.598" v="962" actId="1076"/>
          <ac:picMkLst>
            <pc:docMk/>
            <pc:sldMk cId="1490965491" sldId="261"/>
            <ac:picMk id="8" creationId="{6A7DC8E5-ACC1-4DA5-8E6F-5DBD01207FEA}"/>
          </ac:picMkLst>
        </pc:picChg>
        <pc:picChg chg="add mod ord">
          <ac:chgData name="ליאם אברג'יל" userId="b8e54ebf54a8d828" providerId="LiveId" clId="{B1637F75-A8A9-49C6-A318-71B7404C952D}" dt="2022-01-31T15:14:16.978" v="999" actId="14100"/>
          <ac:picMkLst>
            <pc:docMk/>
            <pc:sldMk cId="1490965491" sldId="261"/>
            <ac:picMk id="10" creationId="{2248D053-935E-42A2-B263-12AD2789A033}"/>
          </ac:picMkLst>
        </pc:picChg>
      </pc:sldChg>
      <pc:sldChg chg="modSp new mod">
        <pc:chgData name="ליאם אברג'יל" userId="b8e54ebf54a8d828" providerId="LiveId" clId="{B1637F75-A8A9-49C6-A318-71B7404C952D}" dt="2022-01-31T16:10:14.972" v="1986" actId="1076"/>
        <pc:sldMkLst>
          <pc:docMk/>
          <pc:sldMk cId="33422824" sldId="262"/>
        </pc:sldMkLst>
        <pc:spChg chg="mod">
          <ac:chgData name="ליאם אברג'יל" userId="b8e54ebf54a8d828" providerId="LiveId" clId="{B1637F75-A8A9-49C6-A318-71B7404C952D}" dt="2022-01-31T15:09:03.564" v="993" actId="2711"/>
          <ac:spMkLst>
            <pc:docMk/>
            <pc:sldMk cId="33422824" sldId="262"/>
            <ac:spMk id="2" creationId="{2C1C60A2-4897-4663-A67D-0B5B9EBE91A5}"/>
          </ac:spMkLst>
        </pc:spChg>
        <pc:spChg chg="mod">
          <ac:chgData name="ליאם אברג'יל" userId="b8e54ebf54a8d828" providerId="LiveId" clId="{B1637F75-A8A9-49C6-A318-71B7404C952D}" dt="2022-01-31T16:10:14.972" v="1986" actId="1076"/>
          <ac:spMkLst>
            <pc:docMk/>
            <pc:sldMk cId="33422824" sldId="262"/>
            <ac:spMk id="3" creationId="{200692E9-8241-4733-AD45-3BBC17DCDE57}"/>
          </ac:spMkLst>
        </pc:spChg>
      </pc:sldChg>
      <pc:sldChg chg="new">
        <pc:chgData name="ליאם אברג'יל" userId="b8e54ebf54a8d828" providerId="LiveId" clId="{B1637F75-A8A9-49C6-A318-71B7404C952D}" dt="2022-01-31T15:55:54.047" v="1985" actId="680"/>
        <pc:sldMkLst>
          <pc:docMk/>
          <pc:sldMk cId="424975042" sldId="263"/>
        </pc:sldMkLst>
      </pc:sldChg>
      <pc:sldChg chg="addSp modSp new mod">
        <pc:chgData name="ליאם אברג'יל" userId="b8e54ebf54a8d828" providerId="LiveId" clId="{B1637F75-A8A9-49C6-A318-71B7404C952D}" dt="2022-01-31T16:24:41.160" v="2241" actId="1076"/>
        <pc:sldMkLst>
          <pc:docMk/>
          <pc:sldMk cId="1476687414" sldId="264"/>
        </pc:sldMkLst>
        <pc:spChg chg="mod">
          <ac:chgData name="ליאם אברג'יל" userId="b8e54ebf54a8d828" providerId="LiveId" clId="{B1637F75-A8A9-49C6-A318-71B7404C952D}" dt="2022-01-31T16:16:04.116" v="2015" actId="2711"/>
          <ac:spMkLst>
            <pc:docMk/>
            <pc:sldMk cId="1476687414" sldId="264"/>
            <ac:spMk id="2" creationId="{118E8323-2169-443E-9B10-73DC5140308F}"/>
          </ac:spMkLst>
        </pc:spChg>
        <pc:spChg chg="mod">
          <ac:chgData name="ליאם אברג'יל" userId="b8e54ebf54a8d828" providerId="LiveId" clId="{B1637F75-A8A9-49C6-A318-71B7404C952D}" dt="2022-01-31T16:23:57.496" v="2239" actId="20577"/>
          <ac:spMkLst>
            <pc:docMk/>
            <pc:sldMk cId="1476687414" sldId="264"/>
            <ac:spMk id="3" creationId="{D755DA91-2FCB-49FA-8F3E-9C4FD25E1ECF}"/>
          </ac:spMkLst>
        </pc:spChg>
        <pc:picChg chg="add mod">
          <ac:chgData name="ליאם אברג'יל" userId="b8e54ebf54a8d828" providerId="LiveId" clId="{B1637F75-A8A9-49C6-A318-71B7404C952D}" dt="2022-01-31T16:24:41.160" v="2241" actId="1076"/>
          <ac:picMkLst>
            <pc:docMk/>
            <pc:sldMk cId="1476687414" sldId="264"/>
            <ac:picMk id="5" creationId="{41F6CC65-F5B3-4C2E-8258-17C01792CB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8ED2250-E0B2-4157-8C5B-D459856C511E}" type="datetimeFigureOut">
              <a:rPr lang="he-IL" smtClean="0"/>
              <a:t>ט'/אדר א/תשפ"ב</a:t>
            </a:fld>
            <a:endParaRPr lang="he-IL"/>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he-IL"/>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7D84DDA-DA53-42FB-BA9D-E326E74DC2FA}" type="slidenum">
              <a:rPr lang="he-IL" smtClean="0"/>
              <a:t>‹#›</a:t>
            </a:fld>
            <a:endParaRPr lang="he-IL"/>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631448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8ED2250-E0B2-4157-8C5B-D459856C511E}" type="datetimeFigureOut">
              <a:rPr lang="he-IL" smtClean="0"/>
              <a:t>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275312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8ED2250-E0B2-4157-8C5B-D459856C511E}" type="datetimeFigureOut">
              <a:rPr lang="he-IL" smtClean="0"/>
              <a:t>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62081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8ED2250-E0B2-4157-8C5B-D459856C511E}" type="datetimeFigureOut">
              <a:rPr lang="he-IL" smtClean="0"/>
              <a:t>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328902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8ED2250-E0B2-4157-8C5B-D459856C511E}" type="datetimeFigureOut">
              <a:rPr lang="he-IL" smtClean="0"/>
              <a:t>ט'/אדר א/תשפ"ב</a:t>
            </a:fld>
            <a:endParaRPr lang="he-I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he-I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7D84DDA-DA53-42FB-BA9D-E326E74DC2FA}" type="slidenum">
              <a:rPr lang="he-IL" smtClean="0"/>
              <a:t>‹#›</a:t>
            </a:fld>
            <a:endParaRPr lang="he-I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21219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8ED2250-E0B2-4157-8C5B-D459856C511E}" type="datetimeFigureOut">
              <a:rPr lang="he-IL" smtClean="0"/>
              <a:t>ט'/אדר א/תשפ"ב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199522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8ED2250-E0B2-4157-8C5B-D459856C511E}" type="datetimeFigureOut">
              <a:rPr lang="he-IL" smtClean="0"/>
              <a:t>ט'/אדר א/תשפ"ב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153410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8ED2250-E0B2-4157-8C5B-D459856C511E}" type="datetimeFigureOut">
              <a:rPr lang="he-IL" smtClean="0"/>
              <a:t>ט'/אדר א/תשפ"ב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93099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D2250-E0B2-4157-8C5B-D459856C511E}" type="datetimeFigureOut">
              <a:rPr lang="he-IL" smtClean="0"/>
              <a:t>ט'/אדר א/תשפ"ב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17D84DDA-DA53-42FB-BA9D-E326E74DC2FA}" type="slidenum">
              <a:rPr lang="he-IL" smtClean="0"/>
              <a:t>‹#›</a:t>
            </a:fld>
            <a:endParaRPr lang="he-IL"/>
          </a:p>
        </p:txBody>
      </p:sp>
    </p:spTree>
    <p:extLst>
      <p:ext uri="{BB962C8B-B14F-4D97-AF65-F5344CB8AC3E}">
        <p14:creationId xmlns:p14="http://schemas.microsoft.com/office/powerpoint/2010/main" val="148400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8ED2250-E0B2-4157-8C5B-D459856C511E}" type="datetimeFigureOut">
              <a:rPr lang="he-IL" smtClean="0"/>
              <a:t>ט'/אדר א/תשפ"ב</a:t>
            </a:fld>
            <a:endParaRPr lang="he-I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e-I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D84DDA-DA53-42FB-BA9D-E326E74DC2FA}" type="slidenum">
              <a:rPr lang="he-IL" smtClean="0"/>
              <a:t>‹#›</a:t>
            </a:fld>
            <a:endParaRPr lang="he-I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583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8ED2250-E0B2-4157-8C5B-D459856C511E}" type="datetimeFigureOut">
              <a:rPr lang="he-IL" smtClean="0"/>
              <a:t>ט'/אדר א/תשפ"ב</a:t>
            </a:fld>
            <a:endParaRPr lang="he-I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e-I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D84DDA-DA53-42FB-BA9D-E326E74DC2FA}" type="slidenum">
              <a:rPr lang="he-IL" smtClean="0"/>
              <a:t>‹#›</a:t>
            </a:fld>
            <a:endParaRPr lang="he-I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907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8ED2250-E0B2-4157-8C5B-D459856C511E}" type="datetimeFigureOut">
              <a:rPr lang="he-IL" smtClean="0"/>
              <a:t>ט'/אדר א/תשפ"ב</a:t>
            </a:fld>
            <a:endParaRPr lang="he-IL"/>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he-IL"/>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7D84DDA-DA53-42FB-BA9D-E326E74DC2FA}" type="slidenum">
              <a:rPr lang="he-IL" smtClean="0"/>
              <a:t>‹#›</a:t>
            </a:fld>
            <a:endParaRPr lang="he-IL"/>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090618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vivino.com/" TargetMode="External"/><Relationship Id="rId2" Type="http://schemas.openxmlformats.org/officeDocument/2006/relationships/hyperlink" Target="https://en.wikipedia.org/wiki/Wine_ra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99016B7C-BBF4-4637-A135-9A19150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D8CDA4AF-CC15-463B-8909-5012FB9943F5}"/>
              </a:ext>
            </a:extLst>
          </p:cNvPr>
          <p:cNvSpPr>
            <a:spLocks noGrp="1"/>
          </p:cNvSpPr>
          <p:nvPr>
            <p:ph type="ctrTitle"/>
          </p:nvPr>
        </p:nvSpPr>
        <p:spPr>
          <a:xfrm>
            <a:off x="1524000" y="1122362"/>
            <a:ext cx="9144000" cy="2982277"/>
          </a:xfrm>
        </p:spPr>
        <p:txBody>
          <a:bodyPr/>
          <a:lstStyle/>
          <a:p>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WINE RATING</a:t>
            </a:r>
            <a:endParaRPr lang="he-IL"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כותרת משנה 2">
            <a:extLst>
              <a:ext uri="{FF2B5EF4-FFF2-40B4-BE49-F238E27FC236}">
                <a16:creationId xmlns:a16="http://schemas.microsoft.com/office/drawing/2014/main" id="{EE97B1E5-B4F4-4FC4-BC00-FB577EDC2950}"/>
              </a:ext>
            </a:extLst>
          </p:cNvPr>
          <p:cNvSpPr>
            <a:spLocks noGrp="1"/>
          </p:cNvSpPr>
          <p:nvPr>
            <p:ph type="subTitle" idx="1"/>
          </p:nvPr>
        </p:nvSpPr>
        <p:spPr>
          <a:xfrm>
            <a:off x="1270000" y="4320540"/>
            <a:ext cx="9144000" cy="1655762"/>
          </a:xfrm>
        </p:spPr>
        <p:txBody>
          <a:bodyPr>
            <a:normAutofit fontScale="92500" lnSpcReduction="20000"/>
          </a:bodyPr>
          <a:lstStyle/>
          <a:p>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DATA MINING AND MACHINE LEARNING </a:t>
            </a:r>
          </a:p>
          <a:p>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FINAL PROJECT</a:t>
            </a:r>
          </a:p>
          <a:p>
            <a:endParaRPr lang="en-US" dirty="0">
              <a:solidFill>
                <a:schemeClr val="bg1"/>
              </a:solidFill>
              <a:latin typeface="Aharoni" panose="02010803020104030203" pitchFamily="2" charset="-79"/>
              <a:cs typeface="Aharoni" panose="02010803020104030203" pitchFamily="2" charset="-79"/>
            </a:endParaRPr>
          </a:p>
          <a:p>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NOY UZAN</a:t>
            </a:r>
          </a:p>
          <a:p>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LIAM AVARGIL</a:t>
            </a:r>
            <a:endParaRPr lang="he-IL"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1306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379455D6-45E5-4984-B098-B9B889783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063" y="3169920"/>
            <a:ext cx="5172337" cy="3518071"/>
          </a:xfrm>
          <a:prstGeom prst="rect">
            <a:avLst/>
          </a:prstGeom>
        </p:spPr>
      </p:pic>
      <p:sp>
        <p:nvSpPr>
          <p:cNvPr id="5" name="כותרת 1">
            <a:extLst>
              <a:ext uri="{FF2B5EF4-FFF2-40B4-BE49-F238E27FC236}">
                <a16:creationId xmlns:a16="http://schemas.microsoft.com/office/drawing/2014/main" id="{3C03C2B1-5056-4D52-8A96-0137948A1B95}"/>
              </a:ext>
            </a:extLst>
          </p:cNvPr>
          <p:cNvSpPr>
            <a:spLocks noGrp="1"/>
          </p:cNvSpPr>
          <p:nvPr>
            <p:ph type="title"/>
          </p:nvPr>
        </p:nvSpPr>
        <p:spPr>
          <a:xfrm>
            <a:off x="1447800" y="2413000"/>
            <a:ext cx="9601200" cy="584200"/>
          </a:xfrm>
        </p:spPr>
        <p:txBody>
          <a:bodyPr>
            <a:normAutofit/>
          </a:bodyPr>
          <a:lstStyle/>
          <a:p>
            <a:r>
              <a:rPr lang="en-US" sz="2000" dirty="0">
                <a:latin typeface="Aharoni" panose="02010803020104030203" pitchFamily="2" charset="-79"/>
                <a:cs typeface="Aharoni" panose="02010803020104030203" pitchFamily="2" charset="-79"/>
              </a:rPr>
              <a:t>This graph visualize wine ratings in relation to allergens components.</a:t>
            </a:r>
            <a:endParaRPr lang="he-IL" sz="2000" dirty="0"/>
          </a:p>
        </p:txBody>
      </p:sp>
    </p:spTree>
    <p:extLst>
      <p:ext uri="{BB962C8B-B14F-4D97-AF65-F5344CB8AC3E}">
        <p14:creationId xmlns:p14="http://schemas.microsoft.com/office/powerpoint/2010/main" val="63132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8E8323-2169-443E-9B10-73DC5140308F}"/>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Machine learning model</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D755DA91-2FCB-49FA-8F3E-9C4FD25E1ECF}"/>
              </a:ext>
            </a:extLst>
          </p:cNvPr>
          <p:cNvSpPr>
            <a:spLocks noGrp="1"/>
          </p:cNvSpPr>
          <p:nvPr>
            <p:ph idx="1"/>
          </p:nvPr>
        </p:nvSpPr>
        <p:spPr/>
        <p:txBody>
          <a:bodyPr/>
          <a:lstStyle/>
          <a:p>
            <a:pPr marL="0" indent="0" algn="l" rtl="0">
              <a:buNone/>
            </a:pPr>
            <a:r>
              <a:rPr lang="en-US" dirty="0">
                <a:latin typeface="Aharoni" panose="02010803020104030203" pitchFamily="2" charset="-79"/>
                <a:cs typeface="Aharoni" panose="02010803020104030203" pitchFamily="2" charset="-79"/>
              </a:rPr>
              <a:t>We used </a:t>
            </a:r>
            <a:r>
              <a:rPr lang="en-US" u="sng" dirty="0">
                <a:latin typeface="Aharoni" panose="02010803020104030203" pitchFamily="2" charset="-79"/>
                <a:cs typeface="Aharoni" panose="02010803020104030203" pitchFamily="2" charset="-79"/>
              </a:rPr>
              <a:t>logistic regression </a:t>
            </a:r>
            <a:r>
              <a:rPr lang="en-US" dirty="0">
                <a:latin typeface="Aharoni" panose="02010803020104030203" pitchFamily="2" charset="-79"/>
                <a:cs typeface="Aharoni" panose="02010803020104030203" pitchFamily="2" charset="-79"/>
              </a:rPr>
              <a:t>model to determine how a wine characteristics affect its rating. We included sweet level, tannic level, bold level, and allergic components</a:t>
            </a:r>
          </a:p>
          <a:p>
            <a:pPr marL="0" indent="0" algn="l" rtl="0">
              <a:buNone/>
            </a:pPr>
            <a:r>
              <a:rPr lang="en-US" dirty="0">
                <a:latin typeface="Aharoni" panose="02010803020104030203" pitchFamily="2" charset="-79"/>
                <a:cs typeface="Aharoni" panose="02010803020104030203" pitchFamily="2" charset="-79"/>
              </a:rPr>
              <a:t>Eventually we came up with a model that is able to predict with a 0.98 certainty the effect of wine characteristics on its rating.</a:t>
            </a:r>
            <a:endParaRPr lang="he-IL" dirty="0">
              <a:latin typeface="Aharoni" panose="02010803020104030203" pitchFamily="2" charset="-79"/>
              <a:cs typeface="Aharoni" panose="02010803020104030203" pitchFamily="2" charset="-79"/>
            </a:endParaRPr>
          </a:p>
        </p:txBody>
      </p:sp>
      <p:pic>
        <p:nvPicPr>
          <p:cNvPr id="5" name="תמונה 4">
            <a:extLst>
              <a:ext uri="{FF2B5EF4-FFF2-40B4-BE49-F238E27FC236}">
                <a16:creationId xmlns:a16="http://schemas.microsoft.com/office/drawing/2014/main" id="{41F6CC65-F5B3-4C2E-8258-17C01792CBB1}"/>
              </a:ext>
            </a:extLst>
          </p:cNvPr>
          <p:cNvPicPr>
            <a:picLocks noChangeAspect="1"/>
          </p:cNvPicPr>
          <p:nvPr/>
        </p:nvPicPr>
        <p:blipFill>
          <a:blip r:embed="rId2"/>
          <a:stretch>
            <a:fillRect/>
          </a:stretch>
        </p:blipFill>
        <p:spPr>
          <a:xfrm>
            <a:off x="7374943" y="4283252"/>
            <a:ext cx="3781953" cy="2010056"/>
          </a:xfrm>
          <a:prstGeom prst="rect">
            <a:avLst/>
          </a:prstGeom>
        </p:spPr>
      </p:pic>
    </p:spTree>
    <p:extLst>
      <p:ext uri="{BB962C8B-B14F-4D97-AF65-F5344CB8AC3E}">
        <p14:creationId xmlns:p14="http://schemas.microsoft.com/office/powerpoint/2010/main" val="147668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FCC62A-8DFD-47C9-A5AC-1F8C8CA2667A}"/>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A Little background</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4B1CF8E8-8B5D-44FD-839B-9986AA04F0F7}"/>
              </a:ext>
            </a:extLst>
          </p:cNvPr>
          <p:cNvSpPr>
            <a:spLocks noGrp="1"/>
          </p:cNvSpPr>
          <p:nvPr>
            <p:ph idx="1"/>
          </p:nvPr>
        </p:nvSpPr>
        <p:spPr/>
        <p:txBody>
          <a:bodyPr>
            <a:noAutofit/>
          </a:bodyPr>
          <a:lstStyle/>
          <a:p>
            <a:pPr algn="l" rtl="0"/>
            <a:r>
              <a:rPr lang="en-US" b="0" i="0" dirty="0">
                <a:solidFill>
                  <a:srgbClr val="202122"/>
                </a:solidFill>
                <a:effectLst/>
                <a:latin typeface="Aharoni" panose="02010803020104030203" pitchFamily="2" charset="-79"/>
                <a:cs typeface="Aharoni" panose="02010803020104030203" pitchFamily="2" charset="-79"/>
              </a:rPr>
              <a:t>A </a:t>
            </a:r>
            <a:r>
              <a:rPr lang="en-US" b="1" i="0" dirty="0">
                <a:solidFill>
                  <a:srgbClr val="202122"/>
                </a:solidFill>
                <a:effectLst/>
                <a:latin typeface="Aharoni" panose="02010803020104030203" pitchFamily="2" charset="-79"/>
                <a:cs typeface="Aharoni" panose="02010803020104030203" pitchFamily="2" charset="-79"/>
              </a:rPr>
              <a:t>wine rating</a:t>
            </a:r>
            <a:r>
              <a:rPr lang="en-US" b="0" i="0" dirty="0">
                <a:solidFill>
                  <a:srgbClr val="202122"/>
                </a:solidFill>
                <a:effectLst/>
                <a:latin typeface="Aharoni" panose="02010803020104030203" pitchFamily="2" charset="-79"/>
                <a:cs typeface="Aharoni" panose="02010803020104030203" pitchFamily="2" charset="-79"/>
              </a:rPr>
              <a:t> is a score assigned by one or more </a:t>
            </a:r>
            <a:r>
              <a:rPr lang="en-US" dirty="0">
                <a:solidFill>
                  <a:schemeClr val="tx1"/>
                </a:solidFill>
                <a:latin typeface="Aharoni" panose="02010803020104030203" pitchFamily="2" charset="-79"/>
                <a:cs typeface="Aharoni" panose="02010803020104030203" pitchFamily="2" charset="-79"/>
              </a:rPr>
              <a:t>wine critics </a:t>
            </a:r>
            <a:r>
              <a:rPr lang="en-US" b="0" i="0" dirty="0">
                <a:solidFill>
                  <a:schemeClr val="tx1"/>
                </a:solidFill>
                <a:effectLst/>
                <a:latin typeface="Aharoni" panose="02010803020104030203" pitchFamily="2" charset="-79"/>
                <a:cs typeface="Aharoni" panose="02010803020104030203" pitchFamily="2" charset="-79"/>
              </a:rPr>
              <a:t>to a </a:t>
            </a:r>
            <a:r>
              <a:rPr lang="en-US" dirty="0">
                <a:solidFill>
                  <a:schemeClr val="tx1"/>
                </a:solidFill>
                <a:latin typeface="Aharoni" panose="02010803020104030203" pitchFamily="2" charset="-79"/>
                <a:cs typeface="Aharoni" panose="02010803020104030203" pitchFamily="2" charset="-79"/>
              </a:rPr>
              <a:t>wine tasted</a:t>
            </a:r>
            <a:r>
              <a:rPr lang="en-US" b="0" i="0" dirty="0">
                <a:solidFill>
                  <a:schemeClr val="tx1"/>
                </a:solidFill>
                <a:effectLst/>
                <a:latin typeface="Aharoni" panose="02010803020104030203" pitchFamily="2" charset="-79"/>
                <a:cs typeface="Aharoni" panose="02010803020104030203" pitchFamily="2" charset="-79"/>
              </a:rPr>
              <a:t> as a summary of that critic's evaluation of that </a:t>
            </a:r>
            <a:r>
              <a:rPr lang="en-US" dirty="0">
                <a:solidFill>
                  <a:schemeClr val="tx1"/>
                </a:solidFill>
                <a:latin typeface="Aharoni" panose="02010803020104030203" pitchFamily="2" charset="-79"/>
                <a:cs typeface="Aharoni" panose="02010803020104030203" pitchFamily="2" charset="-79"/>
              </a:rPr>
              <a:t>wine.</a:t>
            </a:r>
            <a:r>
              <a:rPr lang="en-US" b="0" i="0" dirty="0">
                <a:solidFill>
                  <a:schemeClr val="tx1"/>
                </a:solidFill>
                <a:effectLst/>
                <a:latin typeface="Aharoni" panose="02010803020104030203" pitchFamily="2" charset="-79"/>
                <a:cs typeface="Aharoni" panose="02010803020104030203" pitchFamily="2" charset="-79"/>
              </a:rPr>
              <a:t> A </a:t>
            </a:r>
            <a:r>
              <a:rPr lang="en-US" b="0" i="0" dirty="0">
                <a:solidFill>
                  <a:srgbClr val="202122"/>
                </a:solidFill>
                <a:effectLst/>
                <a:latin typeface="Aharoni" panose="02010803020104030203" pitchFamily="2" charset="-79"/>
                <a:cs typeface="Aharoni" panose="02010803020104030203" pitchFamily="2" charset="-79"/>
              </a:rPr>
              <a:t>wine rating is therefore a subjective quality score, typically of a numerical nature, given to a specific bottle of wine. In most cases, wine ratings are set by a single wine critic, but in some cases a rating is derived by input from several critics tasting the same wine at the same time. A number of different scales for wine ratings are in use.</a:t>
            </a:r>
          </a:p>
          <a:p>
            <a:pPr algn="l" rtl="0"/>
            <a:r>
              <a:rPr lang="en-US" b="0" i="0" dirty="0">
                <a:solidFill>
                  <a:schemeClr val="tx1"/>
                </a:solidFill>
                <a:effectLst/>
                <a:latin typeface="Aharoni" panose="02010803020104030203" pitchFamily="2" charset="-79"/>
                <a:cs typeface="Aharoni" panose="02010803020104030203" pitchFamily="2" charset="-79"/>
              </a:rPr>
              <a:t> Also, the practices used to arrive at the rating can vary. Over the last couple of decades, the 50–100 scale introduced by </a:t>
            </a:r>
            <a:r>
              <a:rPr lang="en-US" dirty="0">
                <a:solidFill>
                  <a:schemeClr val="tx1"/>
                </a:solidFill>
                <a:latin typeface="Aharoni" panose="02010803020104030203" pitchFamily="2" charset="-79"/>
                <a:cs typeface="Aharoni" panose="02010803020104030203" pitchFamily="2" charset="-79"/>
              </a:rPr>
              <a:t>Robert M. Parker, Jr.</a:t>
            </a:r>
            <a:r>
              <a:rPr lang="en-US" b="0" i="0" dirty="0">
                <a:solidFill>
                  <a:schemeClr val="tx1"/>
                </a:solidFill>
                <a:effectLst/>
                <a:latin typeface="Aharoni" panose="02010803020104030203" pitchFamily="2" charset="-79"/>
                <a:cs typeface="Aharoni" panose="02010803020104030203" pitchFamily="2" charset="-79"/>
              </a:rPr>
              <a:t> has become commonly used. This or numerically similar scales are used by publications such as </a:t>
            </a:r>
            <a:r>
              <a:rPr lang="en-US" dirty="0">
                <a:solidFill>
                  <a:schemeClr val="tx1"/>
                </a:solidFill>
                <a:latin typeface="Aharoni" panose="02010803020104030203" pitchFamily="2" charset="-79"/>
                <a:cs typeface="Aharoni" panose="02010803020104030203" pitchFamily="2" charset="-79"/>
              </a:rPr>
              <a:t>Wine Enthusiast</a:t>
            </a:r>
            <a:r>
              <a:rPr lang="en-US" b="0" dirty="0">
                <a:solidFill>
                  <a:schemeClr val="tx1"/>
                </a:solidFill>
                <a:effectLst/>
                <a:latin typeface="Aharoni" panose="02010803020104030203" pitchFamily="2" charset="-79"/>
                <a:cs typeface="Aharoni" panose="02010803020104030203" pitchFamily="2" charset="-79"/>
              </a:rPr>
              <a:t>, </a:t>
            </a:r>
            <a:r>
              <a:rPr lang="en-US" dirty="0">
                <a:solidFill>
                  <a:schemeClr val="tx1"/>
                </a:solidFill>
                <a:latin typeface="Aharoni" panose="02010803020104030203" pitchFamily="2" charset="-79"/>
                <a:cs typeface="Aharoni" panose="02010803020104030203" pitchFamily="2" charset="-79"/>
              </a:rPr>
              <a:t>Wine Spectator</a:t>
            </a:r>
            <a:r>
              <a:rPr lang="en-US" b="0" dirty="0">
                <a:solidFill>
                  <a:schemeClr val="tx1"/>
                </a:solidFill>
                <a:effectLst/>
                <a:latin typeface="Aharoni" panose="02010803020104030203" pitchFamily="2" charset="-79"/>
                <a:cs typeface="Aharoni" panose="02010803020104030203" pitchFamily="2" charset="-79"/>
              </a:rPr>
              <a:t>, and </a:t>
            </a:r>
            <a:r>
              <a:rPr lang="en-US" dirty="0">
                <a:solidFill>
                  <a:schemeClr val="tx1"/>
                </a:solidFill>
                <a:latin typeface="Aharoni" panose="02010803020104030203" pitchFamily="2" charset="-79"/>
                <a:cs typeface="Aharoni" panose="02010803020104030203" pitchFamily="2" charset="-79"/>
              </a:rPr>
              <a:t>Wine Advocate</a:t>
            </a:r>
            <a:r>
              <a:rPr lang="en-US" b="0" i="0" dirty="0">
                <a:solidFill>
                  <a:schemeClr val="tx1"/>
                </a:solidFill>
                <a:effectLst/>
                <a:latin typeface="Aharoni" panose="02010803020104030203" pitchFamily="2" charset="-79"/>
                <a:cs typeface="Aharoni" panose="02010803020104030203" pitchFamily="2" charset="-79"/>
              </a:rPr>
              <a:t>.</a:t>
            </a:r>
            <a:r>
              <a:rPr lang="en-US" b="0" i="0" baseline="30000" dirty="0">
                <a:solidFill>
                  <a:schemeClr val="tx1"/>
                </a:solidFill>
                <a:effectLst/>
                <a:latin typeface="Aharoni" panose="02010803020104030203" pitchFamily="2" charset="-79"/>
                <a:cs typeface="Aharoni" panose="02010803020104030203" pitchFamily="2" charset="-79"/>
              </a:rPr>
              <a:t> </a:t>
            </a:r>
            <a:r>
              <a:rPr lang="en-US" b="0" i="0" dirty="0">
                <a:solidFill>
                  <a:schemeClr val="tx1"/>
                </a:solidFill>
                <a:effectLst/>
                <a:latin typeface="Aharoni" panose="02010803020104030203" pitchFamily="2" charset="-79"/>
                <a:cs typeface="Aharoni" panose="02010803020104030203" pitchFamily="2" charset="-79"/>
              </a:rPr>
              <a:t>Other publications or critics, such as </a:t>
            </a:r>
            <a:r>
              <a:rPr lang="en-US" dirty="0">
                <a:solidFill>
                  <a:schemeClr val="tx1"/>
                </a:solidFill>
                <a:latin typeface="Aharoni" panose="02010803020104030203" pitchFamily="2" charset="-79"/>
                <a:cs typeface="Aharoni" panose="02010803020104030203" pitchFamily="2" charset="-79"/>
              </a:rPr>
              <a:t>Jancis Robinson </a:t>
            </a:r>
            <a:r>
              <a:rPr lang="en-US" b="0" i="0" dirty="0">
                <a:solidFill>
                  <a:schemeClr val="tx1"/>
                </a:solidFill>
                <a:effectLst/>
                <a:latin typeface="Aharoni" panose="02010803020104030203" pitchFamily="2" charset="-79"/>
                <a:cs typeface="Aharoni" panose="02010803020104030203" pitchFamily="2" charset="-79"/>
              </a:rPr>
              <a:t>and </a:t>
            </a:r>
            <a:r>
              <a:rPr lang="en-US" dirty="0">
                <a:solidFill>
                  <a:schemeClr val="tx1"/>
                </a:solidFill>
                <a:latin typeface="Aharoni" panose="02010803020104030203" pitchFamily="2" charset="-79"/>
                <a:cs typeface="Aharoni" panose="02010803020104030203" pitchFamily="2" charset="-79"/>
              </a:rPr>
              <a:t>Michael Broadbent</a:t>
            </a:r>
            <a:r>
              <a:rPr lang="en-US" b="0" i="0" dirty="0">
                <a:solidFill>
                  <a:schemeClr val="tx1"/>
                </a:solidFill>
                <a:effectLst/>
                <a:latin typeface="Aharoni" panose="02010803020104030203" pitchFamily="2" charset="-79"/>
                <a:cs typeface="Aharoni" panose="02010803020104030203" pitchFamily="2" charset="-79"/>
              </a:rPr>
              <a:t>, may use a 0–20 scale, or a 0–5 scale (often in terms of numbers of stars) either with or without half-star steps.</a:t>
            </a:r>
            <a:endParaRPr lang="he-IL" dirty="0">
              <a:solidFill>
                <a:schemeClr val="tx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0280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6B4F2F-4288-45C9-895A-9306EE5D7983}"/>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Our research - Intro</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639DED90-07D5-4B24-B8EF-144A8FD4C0C4}"/>
              </a:ext>
            </a:extLst>
          </p:cNvPr>
          <p:cNvSpPr>
            <a:spLocks noGrp="1"/>
          </p:cNvSpPr>
          <p:nvPr>
            <p:ph idx="1"/>
          </p:nvPr>
        </p:nvSpPr>
        <p:spPr/>
        <p:txBody>
          <a:bodyPr/>
          <a:lstStyle/>
          <a:p>
            <a:pPr marL="0" indent="0" algn="l" rtl="0">
              <a:buNone/>
            </a:pPr>
            <a:r>
              <a:rPr lang="en-US" dirty="0">
                <a:latin typeface="Aharoni" panose="02010803020104030203" pitchFamily="2" charset="-79"/>
                <a:cs typeface="Aharoni" panose="02010803020104030203" pitchFamily="2" charset="-79"/>
              </a:rPr>
              <a:t>Research question:</a:t>
            </a:r>
          </a:p>
          <a:p>
            <a:pPr marL="0" indent="0" algn="l" rtl="0">
              <a:buNone/>
            </a:pPr>
            <a:r>
              <a:rPr lang="en-US" sz="2400" dirty="0">
                <a:latin typeface="Aharoni" panose="02010803020104030203" pitchFamily="2" charset="-79"/>
                <a:cs typeface="Aharoni" panose="02010803020104030203" pitchFamily="2" charset="-79"/>
              </a:rPr>
              <a:t>how a wine characteristics affect its rating?</a:t>
            </a:r>
          </a:p>
          <a:p>
            <a:pPr marL="0" indent="0" algn="l" rtl="0">
              <a:buNone/>
            </a:pPr>
            <a:r>
              <a:rPr lang="en-US" dirty="0">
                <a:latin typeface="Aharoni" panose="02010803020104030203" pitchFamily="2" charset="-79"/>
                <a:cs typeface="Aharoni" panose="02010803020104030203" pitchFamily="2" charset="-79"/>
              </a:rPr>
              <a:t>We will do it by </a:t>
            </a:r>
            <a:r>
              <a:rPr lang="en-US" dirty="0" err="1">
                <a:latin typeface="Aharoni" panose="02010803020104030203" pitchFamily="2" charset="-79"/>
                <a:cs typeface="Aharoni" panose="02010803020104030203" pitchFamily="2" charset="-79"/>
              </a:rPr>
              <a:t>reffering</a:t>
            </a:r>
            <a:r>
              <a:rPr lang="en-US" dirty="0">
                <a:latin typeface="Aharoni" panose="02010803020104030203" pitchFamily="2" charset="-79"/>
                <a:cs typeface="Aharoni" panose="02010803020104030203" pitchFamily="2" charset="-79"/>
              </a:rPr>
              <a:t> the wine sweet level, tannic level, bold level, and allergic components.</a:t>
            </a:r>
          </a:p>
          <a:p>
            <a:pPr algn="l" rtl="0"/>
            <a:endParaRPr lang="he-IL" dirty="0"/>
          </a:p>
        </p:txBody>
      </p:sp>
    </p:spTree>
    <p:extLst>
      <p:ext uri="{BB962C8B-B14F-4D97-AF65-F5344CB8AC3E}">
        <p14:creationId xmlns:p14="http://schemas.microsoft.com/office/powerpoint/2010/main" val="179358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EA95D7-6AB6-4F4D-BA7F-918876A4801E}"/>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sources</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58F9137F-1141-43F1-9FA7-A87723CE306C}"/>
              </a:ext>
            </a:extLst>
          </p:cNvPr>
          <p:cNvSpPr>
            <a:spLocks noGrp="1"/>
          </p:cNvSpPr>
          <p:nvPr>
            <p:ph idx="1"/>
          </p:nvPr>
        </p:nvSpPr>
        <p:spPr/>
        <p:txBody>
          <a:bodyPr/>
          <a:lstStyle/>
          <a:p>
            <a:pPr algn="l" rtl="0"/>
            <a:r>
              <a:rPr lang="en-US" dirty="0">
                <a:latin typeface="Aharoni" panose="02010803020104030203" pitchFamily="2" charset="-79"/>
                <a:cs typeface="Aharoni" panose="02010803020104030203" pitchFamily="2" charset="-79"/>
              </a:rPr>
              <a:t>Wikipedia:</a:t>
            </a:r>
          </a:p>
          <a:p>
            <a:pPr marL="0" indent="0" algn="l" rtl="0">
              <a:buNone/>
            </a:pPr>
            <a:r>
              <a:rPr lang="en-US" dirty="0">
                <a:latin typeface="Aharoni" panose="02010803020104030203" pitchFamily="2" charset="-79"/>
                <a:cs typeface="Aharoni" panose="02010803020104030203" pitchFamily="2" charset="-79"/>
                <a:hlinkClick r:id="rId2"/>
              </a:rPr>
              <a:t>https://en.wikipedia.org/wiki/Wine_rating</a:t>
            </a:r>
            <a:endParaRPr lang="en-US" dirty="0">
              <a:latin typeface="Aharoni" panose="02010803020104030203" pitchFamily="2" charset="-79"/>
              <a:cs typeface="Aharoni" panose="02010803020104030203" pitchFamily="2" charset="-79"/>
            </a:endParaRPr>
          </a:p>
          <a:p>
            <a:pPr algn="l" rtl="0"/>
            <a:r>
              <a:rPr lang="en-US" dirty="0" err="1">
                <a:latin typeface="Aharoni" panose="02010803020104030203" pitchFamily="2" charset="-79"/>
                <a:cs typeface="Aharoni" panose="02010803020104030203" pitchFamily="2" charset="-79"/>
              </a:rPr>
              <a:t>Vivino</a:t>
            </a:r>
            <a:r>
              <a:rPr lang="en-US" dirty="0">
                <a:latin typeface="Aharoni" panose="02010803020104030203" pitchFamily="2" charset="-79"/>
                <a:cs typeface="Aharoni" panose="02010803020104030203" pitchFamily="2" charset="-79"/>
              </a:rPr>
              <a:t>:</a:t>
            </a:r>
          </a:p>
          <a:p>
            <a:pPr marL="0" indent="0" algn="l" rtl="0">
              <a:buNone/>
            </a:pPr>
            <a:r>
              <a:rPr lang="en-US" dirty="0">
                <a:latin typeface="Aharoni" panose="02010803020104030203" pitchFamily="2" charset="-79"/>
                <a:cs typeface="Aharoni" panose="02010803020104030203" pitchFamily="2" charset="-79"/>
                <a:hlinkClick r:id="rId3"/>
              </a:rPr>
              <a:t>https://www.vivino.com/</a:t>
            </a:r>
            <a:endParaRPr lang="en-US" dirty="0">
              <a:latin typeface="Aharoni" panose="02010803020104030203" pitchFamily="2" charset="-79"/>
              <a:cs typeface="Aharoni" panose="02010803020104030203" pitchFamily="2" charset="-79"/>
            </a:endParaRPr>
          </a:p>
          <a:p>
            <a:pPr marL="0" indent="0" algn="l" rtl="0">
              <a:buNone/>
            </a:pP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1780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2FC5A5-1A3B-4D23-A28A-6BBBC20994A9}"/>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Data collection process</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4618B688-EE4D-4B24-A414-B893C6300FA2}"/>
              </a:ext>
            </a:extLst>
          </p:cNvPr>
          <p:cNvSpPr>
            <a:spLocks noGrp="1"/>
          </p:cNvSpPr>
          <p:nvPr>
            <p:ph idx="1"/>
          </p:nvPr>
        </p:nvSpPr>
        <p:spPr/>
        <p:txBody>
          <a:bodyPr/>
          <a:lstStyle/>
          <a:p>
            <a:pPr marL="0" indent="0" algn="l" rtl="0">
              <a:buNone/>
            </a:pPr>
            <a:r>
              <a:rPr lang="en-US" dirty="0">
                <a:latin typeface="Aharoni" panose="02010803020104030203" pitchFamily="2" charset="-79"/>
                <a:cs typeface="Aharoni" panose="02010803020104030203" pitchFamily="2" charset="-79"/>
              </a:rPr>
              <a:t>We used web crawling for collecting and obtaining the data. We used ‘selenium’ library to build the crawler and a built-in function from ‘pandas’ to crawl the relevant information about every wine type which we wanted to explore. We did the crawling process on “vivino.com”- a source that contained all the required information for our research question.</a:t>
            </a:r>
          </a:p>
          <a:p>
            <a:pPr marL="0" indent="0" algn="l" rtl="0">
              <a:buNone/>
            </a:pPr>
            <a:r>
              <a:rPr lang="en-US" dirty="0">
                <a:latin typeface="Aharoni" panose="02010803020104030203" pitchFamily="2" charset="-79"/>
                <a:cs typeface="Aharoni" panose="02010803020104030203" pitchFamily="2" charset="-79"/>
              </a:rPr>
              <a:t>The crawling process took around 5 hours, finally, the records saved into ‘data’ </a:t>
            </a:r>
            <a:r>
              <a:rPr lang="en-US" dirty="0" err="1">
                <a:latin typeface="Aharoni" panose="02010803020104030203" pitchFamily="2" charset="-79"/>
                <a:cs typeface="Aharoni" panose="02010803020104030203" pitchFamily="2" charset="-79"/>
              </a:rPr>
              <a:t>dataframe</a:t>
            </a:r>
            <a:r>
              <a:rPr lang="en-US" dirty="0">
                <a:latin typeface="Aharoni" panose="02010803020104030203" pitchFamily="2" charset="-79"/>
                <a:cs typeface="Aharoni" panose="02010803020104030203" pitchFamily="2" charset="-79"/>
              </a:rPr>
              <a:t>.</a:t>
            </a:r>
          </a:p>
          <a:p>
            <a:pPr marL="0" indent="0" algn="l" rtl="0">
              <a:buNone/>
            </a:pPr>
            <a:endParaRPr lang="he-IL"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4694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2248D053-935E-42A2-B263-12AD2789A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6" name="תמונה 5">
            <a:extLst>
              <a:ext uri="{FF2B5EF4-FFF2-40B4-BE49-F238E27FC236}">
                <a16:creationId xmlns:a16="http://schemas.microsoft.com/office/drawing/2014/main" id="{35E413E1-D80C-4388-9AA0-4CCEC1BFE95F}"/>
              </a:ext>
            </a:extLst>
          </p:cNvPr>
          <p:cNvPicPr>
            <a:picLocks noChangeAspect="1"/>
          </p:cNvPicPr>
          <p:nvPr/>
        </p:nvPicPr>
        <p:blipFill>
          <a:blip r:embed="rId3"/>
          <a:stretch>
            <a:fillRect/>
          </a:stretch>
        </p:blipFill>
        <p:spPr>
          <a:xfrm>
            <a:off x="744140" y="60451"/>
            <a:ext cx="7607726" cy="3287419"/>
          </a:xfrm>
          <a:prstGeom prst="rect">
            <a:avLst/>
          </a:prstGeom>
        </p:spPr>
      </p:pic>
      <p:pic>
        <p:nvPicPr>
          <p:cNvPr id="8" name="תמונה 7">
            <a:extLst>
              <a:ext uri="{FF2B5EF4-FFF2-40B4-BE49-F238E27FC236}">
                <a16:creationId xmlns:a16="http://schemas.microsoft.com/office/drawing/2014/main" id="{6A7DC8E5-ACC1-4DA5-8E6F-5DBD01207FEA}"/>
              </a:ext>
            </a:extLst>
          </p:cNvPr>
          <p:cNvPicPr>
            <a:picLocks noChangeAspect="1"/>
          </p:cNvPicPr>
          <p:nvPr/>
        </p:nvPicPr>
        <p:blipFill>
          <a:blip r:embed="rId4"/>
          <a:stretch>
            <a:fillRect/>
          </a:stretch>
        </p:blipFill>
        <p:spPr>
          <a:xfrm>
            <a:off x="7843520" y="3347871"/>
            <a:ext cx="3938660" cy="3449677"/>
          </a:xfrm>
          <a:prstGeom prst="rect">
            <a:avLst/>
          </a:prstGeom>
        </p:spPr>
      </p:pic>
    </p:spTree>
    <p:extLst>
      <p:ext uri="{BB962C8B-B14F-4D97-AF65-F5344CB8AC3E}">
        <p14:creationId xmlns:p14="http://schemas.microsoft.com/office/powerpoint/2010/main" val="149096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1C60A2-4897-4663-A67D-0B5B9EBE91A5}"/>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Data cleaning and storing</a:t>
            </a:r>
            <a:endParaRPr lang="he-IL"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200692E9-8241-4733-AD45-3BBC17DCDE57}"/>
              </a:ext>
            </a:extLst>
          </p:cNvPr>
          <p:cNvSpPr>
            <a:spLocks noGrp="1"/>
          </p:cNvSpPr>
          <p:nvPr>
            <p:ph idx="1"/>
          </p:nvPr>
        </p:nvSpPr>
        <p:spPr>
          <a:xfrm>
            <a:off x="1371600" y="1950720"/>
            <a:ext cx="9672320" cy="4419600"/>
          </a:xfrm>
        </p:spPr>
        <p:txBody>
          <a:bodyPr>
            <a:noAutofit/>
          </a:bodyPr>
          <a:lstStyle/>
          <a:p>
            <a:pPr algn="l" rtl="0"/>
            <a:r>
              <a:rPr lang="en-US" dirty="0">
                <a:latin typeface="Aharoni" panose="02010803020104030203" pitchFamily="2" charset="-79"/>
                <a:cs typeface="Aharoni" panose="02010803020104030203" pitchFamily="2" charset="-79"/>
              </a:rPr>
              <a:t>First we concatenation of all the information into one table while adjusting the columns into a uniform format.</a:t>
            </a:r>
          </a:p>
          <a:p>
            <a:pPr algn="l" rtl="0"/>
            <a:r>
              <a:rPr lang="en-US" dirty="0">
                <a:latin typeface="Aharoni" panose="02010803020104030203" pitchFamily="2" charset="-79"/>
                <a:cs typeface="Aharoni" panose="02010803020104030203" pitchFamily="2" charset="-79"/>
              </a:rPr>
              <a:t>Then with ‘pandas’ functions we filtered duplicates and empty values. Some of the parameters were not relevant to our research, and some parameters appeared only in one or two specific wine types, so we had to remove it from our dataset. </a:t>
            </a:r>
          </a:p>
          <a:p>
            <a:pPr algn="l" rtl="0"/>
            <a:r>
              <a:rPr lang="en-US" dirty="0">
                <a:latin typeface="Aharoni" panose="02010803020104030203" pitchFamily="2" charset="-79"/>
                <a:cs typeface="Aharoni" panose="02010803020104030203" pitchFamily="2" charset="-79"/>
              </a:rPr>
              <a:t>Some columns were missing only several values so in this case we put the column average value in it.</a:t>
            </a:r>
          </a:p>
          <a:p>
            <a:pPr algn="l" rtl="0"/>
            <a:r>
              <a:rPr lang="en-US" dirty="0">
                <a:latin typeface="Aharoni" panose="02010803020104030203" pitchFamily="2" charset="-79"/>
                <a:cs typeface="Aharoni" panose="02010803020104030203" pitchFamily="2" charset="-79"/>
              </a:rPr>
              <a:t>Some columns included more than one parameter so we had to separate it.</a:t>
            </a:r>
          </a:p>
          <a:p>
            <a:pPr algn="l" rtl="0"/>
            <a:r>
              <a:rPr lang="en-US" dirty="0">
                <a:latin typeface="Aharoni" panose="02010803020104030203" pitchFamily="2" charset="-79"/>
                <a:cs typeface="Aharoni" panose="02010803020104030203" pitchFamily="2" charset="-79"/>
              </a:rPr>
              <a:t>In order to use the numerical values we had to convert it from string to an integer.</a:t>
            </a:r>
          </a:p>
          <a:p>
            <a:pPr algn="l" rtl="0"/>
            <a:r>
              <a:rPr lang="en-US" dirty="0">
                <a:latin typeface="Aharoni" panose="02010803020104030203" pitchFamily="2" charset="-79"/>
                <a:cs typeface="Aharoni" panose="02010803020104030203" pitchFamily="2" charset="-79"/>
              </a:rPr>
              <a:t>In that way we manipulated our data in order to prepare it for modeling.</a:t>
            </a:r>
          </a:p>
        </p:txBody>
      </p:sp>
    </p:spTree>
    <p:extLst>
      <p:ext uri="{BB962C8B-B14F-4D97-AF65-F5344CB8AC3E}">
        <p14:creationId xmlns:p14="http://schemas.microsoft.com/office/powerpoint/2010/main" val="3342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6A443344-B174-44D4-81F7-FA3BACD34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62" y="2514816"/>
            <a:ext cx="6188337" cy="4261904"/>
          </a:xfrm>
          <a:prstGeom prst="rect">
            <a:avLst/>
          </a:prstGeom>
        </p:spPr>
      </p:pic>
      <p:sp>
        <p:nvSpPr>
          <p:cNvPr id="17" name="כותרת 1">
            <a:extLst>
              <a:ext uri="{FF2B5EF4-FFF2-40B4-BE49-F238E27FC236}">
                <a16:creationId xmlns:a16="http://schemas.microsoft.com/office/drawing/2014/main" id="{1F3BBD80-D83F-4AF7-B7BF-616275D7E79D}"/>
              </a:ext>
            </a:extLst>
          </p:cNvPr>
          <p:cNvSpPr>
            <a:spLocks noGrp="1"/>
          </p:cNvSpPr>
          <p:nvPr>
            <p:ph type="title"/>
          </p:nvPr>
        </p:nvSpPr>
        <p:spPr>
          <a:xfrm>
            <a:off x="1371600" y="685800"/>
            <a:ext cx="9601200" cy="736600"/>
          </a:xfrm>
        </p:spPr>
        <p:txBody>
          <a:bodyPr>
            <a:normAutofit fontScale="90000"/>
          </a:bodyPr>
          <a:lstStyle/>
          <a:p>
            <a:r>
              <a:rPr lang="en-US" sz="4000" dirty="0">
                <a:latin typeface="Arial Black" panose="020B0A04020102020204" pitchFamily="34" charset="0"/>
                <a:cs typeface="+mn-cs"/>
              </a:rPr>
              <a:t>EDA – visualization and conclusions</a:t>
            </a:r>
            <a:br>
              <a:rPr lang="he-IL" dirty="0">
                <a:cs typeface="+mj-cs"/>
              </a:rPr>
            </a:br>
            <a:endParaRPr lang="he-IL" dirty="0"/>
          </a:p>
        </p:txBody>
      </p:sp>
      <p:sp>
        <p:nvSpPr>
          <p:cNvPr id="18" name="מציין מיקום תוכן 2">
            <a:extLst>
              <a:ext uri="{FF2B5EF4-FFF2-40B4-BE49-F238E27FC236}">
                <a16:creationId xmlns:a16="http://schemas.microsoft.com/office/drawing/2014/main" id="{C4CFD2AD-18E0-47C0-BA91-AFC4B39CD0E8}"/>
              </a:ext>
            </a:extLst>
          </p:cNvPr>
          <p:cNvSpPr>
            <a:spLocks noGrp="1"/>
          </p:cNvSpPr>
          <p:nvPr>
            <p:ph idx="1"/>
          </p:nvPr>
        </p:nvSpPr>
        <p:spPr>
          <a:xfrm>
            <a:off x="1290320" y="1600308"/>
            <a:ext cx="7630160" cy="736600"/>
          </a:xfrm>
        </p:spPr>
        <p:txBody>
          <a:bodyPr/>
          <a:lstStyle/>
          <a:p>
            <a:pPr marL="0" indent="0" algn="l" rtl="0">
              <a:buNone/>
            </a:pPr>
            <a:r>
              <a:rPr lang="en-US" dirty="0">
                <a:latin typeface="Aharoni" panose="02010803020104030203" pitchFamily="2" charset="-79"/>
                <a:cs typeface="Aharoni" panose="02010803020104030203" pitchFamily="2" charset="-79"/>
              </a:rPr>
              <a:t>This graph visualize wine types ratings by ‘</a:t>
            </a:r>
            <a:r>
              <a:rPr lang="en-US" dirty="0" err="1">
                <a:latin typeface="Aharoni" panose="02010803020104030203" pitchFamily="2" charset="-79"/>
                <a:cs typeface="Aharoni" panose="02010803020104030203" pitchFamily="2" charset="-79"/>
              </a:rPr>
              <a:t>vivino</a:t>
            </a: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usres</a:t>
            </a:r>
            <a:r>
              <a:rPr lang="en-US" dirty="0">
                <a:latin typeface="Aharoni" panose="02010803020104030203" pitchFamily="2" charset="-79"/>
                <a:cs typeface="Aharoni" panose="02010803020104030203" pitchFamily="2" charset="-79"/>
              </a:rPr>
              <a:t>.</a:t>
            </a:r>
            <a:endParaRPr lang="he-IL"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9300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E294C65-4308-4A5C-BD02-D664CD4D2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444" y="2663447"/>
            <a:ext cx="5637686" cy="3859274"/>
          </a:xfrm>
          <a:prstGeom prst="rect">
            <a:avLst/>
          </a:prstGeom>
        </p:spPr>
      </p:pic>
      <p:sp>
        <p:nvSpPr>
          <p:cNvPr id="6" name="מציין מיקום תוכן 2">
            <a:extLst>
              <a:ext uri="{FF2B5EF4-FFF2-40B4-BE49-F238E27FC236}">
                <a16:creationId xmlns:a16="http://schemas.microsoft.com/office/drawing/2014/main" id="{E1470FFA-25C8-41C1-8FC6-95EA85256193}"/>
              </a:ext>
            </a:extLst>
          </p:cNvPr>
          <p:cNvSpPr>
            <a:spLocks noGrp="1"/>
          </p:cNvSpPr>
          <p:nvPr>
            <p:ph idx="1"/>
          </p:nvPr>
        </p:nvSpPr>
        <p:spPr>
          <a:xfrm>
            <a:off x="1605280" y="1630788"/>
            <a:ext cx="7630160" cy="736600"/>
          </a:xfrm>
        </p:spPr>
        <p:txBody>
          <a:bodyPr/>
          <a:lstStyle/>
          <a:p>
            <a:pPr marL="0" indent="0" algn="l" rtl="0">
              <a:buNone/>
            </a:pPr>
            <a:r>
              <a:rPr lang="en-US" dirty="0">
                <a:latin typeface="Aharoni" panose="02010803020104030203" pitchFamily="2" charset="-79"/>
                <a:cs typeface="Aharoni" panose="02010803020104030203" pitchFamily="2" charset="-79"/>
              </a:rPr>
              <a:t>This graph visualize the wine taste characteristics divided by wine types.</a:t>
            </a:r>
          </a:p>
          <a:p>
            <a:pPr marL="0" indent="0" algn="l" rtl="0">
              <a:buNone/>
            </a:pPr>
            <a:endParaRPr lang="he-IL"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92946620"/>
      </p:ext>
    </p:extLst>
  </p:cSld>
  <p:clrMapOvr>
    <a:masterClrMapping/>
  </p:clrMapOvr>
</p:sld>
</file>

<file path=ppt/theme/theme1.xml><?xml version="1.0" encoding="utf-8"?>
<a:theme xmlns:a="http://schemas.openxmlformats.org/drawingml/2006/main" name="חיתוך">
  <a:themeElements>
    <a:clrScheme name="חיתוך">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חיתוך">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יתוך">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TM10001105[[fn=חיתוך]]</Template>
  <TotalTime>6048</TotalTime>
  <Words>601</Words>
  <Application>Microsoft Office PowerPoint</Application>
  <PresentationFormat>מסך רחב</PresentationFormat>
  <Paragraphs>35</Paragraphs>
  <Slides>11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11</vt:i4>
      </vt:variant>
    </vt:vector>
  </HeadingPairs>
  <TitlesOfParts>
    <vt:vector size="15" baseType="lpstr">
      <vt:lpstr>Aharoni</vt:lpstr>
      <vt:lpstr>Arial Black</vt:lpstr>
      <vt:lpstr>Franklin Gothic Book</vt:lpstr>
      <vt:lpstr>חיתוך</vt:lpstr>
      <vt:lpstr>WINE RATING</vt:lpstr>
      <vt:lpstr>A Little background</vt:lpstr>
      <vt:lpstr>Our research - Intro</vt:lpstr>
      <vt:lpstr>sources</vt:lpstr>
      <vt:lpstr>Data collection process</vt:lpstr>
      <vt:lpstr>מצגת של PowerPoint‏</vt:lpstr>
      <vt:lpstr>Data cleaning and storing</vt:lpstr>
      <vt:lpstr>EDA – visualization and conclusions </vt:lpstr>
      <vt:lpstr>מצגת של PowerPoint‏</vt:lpstr>
      <vt:lpstr>This graph visualize wine ratings in relation to allergens components.</vt:lpstr>
      <vt:lpstr>Machine learning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RATING</dc:title>
  <dc:creator>ליאם אברג'יל</dc:creator>
  <cp:lastModifiedBy>ליאם אברג'יל</cp:lastModifiedBy>
  <cp:revision>26</cp:revision>
  <dcterms:created xsi:type="dcterms:W3CDTF">2022-01-28T10:29:20Z</dcterms:created>
  <dcterms:modified xsi:type="dcterms:W3CDTF">2022-02-10T13:57:08Z</dcterms:modified>
</cp:coreProperties>
</file>