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IE" sz="28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IE" sz="209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IE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IE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IE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IE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IE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IE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1400" spc="-1" strike="noStrike">
                <a:latin typeface="Arial"/>
              </a:rPr>
              <a:t>&lt;date/time&gt;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E" sz="1400" spc="-1" strike="noStrike">
                <a:latin typeface="Arial"/>
              </a:rPr>
              <a:t>&lt;footer&gt;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CD3489DF-601B-4D5B-8707-D1EF99782785}" type="slidenum">
              <a:rPr b="0" lang="en-IE" sz="1400" spc="-1" strike="noStrike">
                <a:latin typeface="Arial"/>
              </a:rPr>
              <a:t>&lt;number&gt;</a:t>
            </a:fld>
            <a:endParaRPr b="0" lang="en-IE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360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E" sz="2800" spc="-1" strike="noStrike">
                <a:solidFill>
                  <a:srgbClr val="050505"/>
                </a:solidFill>
                <a:latin typeface="Times New Roman"/>
              </a:rPr>
              <a:t>Cancer Incidence Rates in</a:t>
            </a:r>
            <a:br/>
            <a:r>
              <a:rPr b="0" lang="en-IE" sz="2800" spc="-1" strike="noStrike">
                <a:solidFill>
                  <a:srgbClr val="050505"/>
                </a:solidFill>
                <a:latin typeface="Times New Roman"/>
              </a:rPr>
              <a:t>Ireland 1994-2015</a:t>
            </a:r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216000"/>
            <a:ext cx="8136000" cy="54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2600" spc="-1" strike="noStrike">
                <a:latin typeface="Times New Roman"/>
              </a:rPr>
              <a:t>Liam De Barra</a:t>
            </a:r>
            <a:endParaRPr b="0" lang="en-IE" sz="2600" spc="-1" strike="noStrike">
              <a:latin typeface="Times New Roman"/>
            </a:endParaRPr>
          </a:p>
          <a:p>
            <a:pPr algn="ctr"/>
            <a:endParaRPr b="0" lang="en-IE" sz="2600" spc="-1" strike="noStrike">
              <a:latin typeface="Times New Roman"/>
            </a:endParaRPr>
          </a:p>
          <a:p>
            <a:pPr algn="ctr"/>
            <a:r>
              <a:rPr b="0" lang="en-IE" sz="2600" spc="-1" strike="noStrike">
                <a:latin typeface="Times New Roman"/>
              </a:rPr>
              <a:t>Data Supplied by </a:t>
            </a:r>
            <a:endParaRPr b="0" lang="en-IE" sz="2600" spc="-1" strike="noStrike">
              <a:latin typeface="Times New Roman"/>
            </a:endParaRPr>
          </a:p>
          <a:p>
            <a:pPr algn="ctr"/>
            <a:r>
              <a:rPr b="0" lang="en-IE" sz="2600" spc="-1" strike="noStrike">
                <a:latin typeface="Times New Roman"/>
              </a:rPr>
              <a:t>National Cancer Registry Of </a:t>
            </a:r>
            <a:r>
              <a:rPr b="0" lang="en-IE" sz="2600" spc="-1" strike="noStrike">
                <a:latin typeface="Times New Roman"/>
              </a:rPr>
              <a:t>Ireland</a:t>
            </a:r>
            <a:endParaRPr b="0" lang="en-IE" sz="2600" spc="-1" strike="noStrike">
              <a:latin typeface="Times New Roman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E" sz="2800" spc="-1" strike="noStrike">
                <a:solidFill>
                  <a:srgbClr val="050505"/>
                </a:solidFill>
                <a:latin typeface="Times New Roman"/>
              </a:rPr>
              <a:t>Conclusions</a:t>
            </a:r>
            <a:r>
              <a:rPr b="0" lang="en-IE" sz="2800" spc="-1" strike="noStrike">
                <a:solidFill>
                  <a:srgbClr val="050505"/>
                </a:solidFill>
                <a:latin typeface="Times New Roman"/>
              </a:rPr>
              <a:t>	</a:t>
            </a:r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Cancer diagnosis rates underwent a substantial increase between 1994 and 2015 </a:t>
            </a: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with a particularly sharp rise among males 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Large variation between counties occurred in both overall and specific cancer rates </a:t>
            </a: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with a pocket of high incidence in the West &amp; North West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Alarming increases in male melanoma rates were observed across the country but </a:t>
            </a: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particularly along the south coast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Reduction in male lung cancer diagnoses was attributed to success of public health </a:t>
            </a: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campaigns such as the smoking ban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E" sz="2800" spc="-1" strike="noStrike">
                <a:solidFill>
                  <a:srgbClr val="050505"/>
                </a:solidFill>
                <a:latin typeface="Times New Roman"/>
              </a:rPr>
              <a:t>Foreword</a:t>
            </a:r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Incidence figures are quoted in annual new diagnoses per 100,000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Risk is cumulative; e.g. an incidence of 500 per 100,000 confers a lifetime risk of ~ 1 in 2.5 (.005 x 80) often reported in the media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Age is the single biggest risk factor and proper interpretation of cancer incidence figures should be viewed in the context of population demographics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Median age in Ireland increased from 30.1 to 36.9 years in the study period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Screening programs have improved massively since 1994 and a portion of new diagnoses should be attributed to more sophisticated detection methods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656000" y="-144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E" sz="2800" spc="-1" strike="noStrike">
                <a:solidFill>
                  <a:srgbClr val="050505"/>
                </a:solidFill>
                <a:latin typeface="Times New Roman"/>
              </a:rPr>
              <a:t> </a:t>
            </a:r>
            <a:r>
              <a:rPr b="0" lang="en-IE" sz="2800" spc="-1" strike="noStrike">
                <a:solidFill>
                  <a:srgbClr val="050505"/>
                </a:solidFill>
                <a:latin typeface="Times New Roman"/>
              </a:rPr>
              <a:t>Upward Trend in Diagnosis Rates</a:t>
            </a:r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584000" y="720000"/>
            <a:ext cx="8100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Combined cancer diagnoses increased by 38.16% in males and 29.86% in females during the study period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The gap between male &amp; female cancer incidence widened substantially from 7.2% to 13.85%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50505"/>
                </a:solidFill>
                <a:latin typeface="Arial"/>
              </a:rPr>
              <a:t> </a:t>
            </a: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124000" y="1542600"/>
            <a:ext cx="6660000" cy="39294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E" sz="2800" spc="-1" strike="noStrike">
                <a:solidFill>
                  <a:srgbClr val="050505"/>
                </a:solidFill>
                <a:latin typeface="Times New Roman"/>
              </a:rPr>
              <a:t>Geographical Variation</a:t>
            </a:r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While cancer incidence increased across Ireland from 1994 to 2015; substantial variation in the extent of the increase was found between counties (</a:t>
            </a:r>
            <a:r>
              <a:rPr b="0" lang="en-IE" sz="1600" spc="-1" strike="noStrike">
                <a:solidFill>
                  <a:srgbClr val="050505"/>
                </a:solidFill>
                <a:latin typeface="Arial"/>
                <a:ea typeface="Arial"/>
              </a:rPr>
              <a:t>μ</a:t>
            </a: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 =  34.05%,         </a:t>
            </a:r>
            <a:r>
              <a:rPr b="0" lang="en-IE" sz="1600" spc="-1" strike="noStrike">
                <a:solidFill>
                  <a:srgbClr val="050505"/>
                </a:solidFill>
                <a:latin typeface="Arial"/>
                <a:ea typeface="Arial"/>
              </a:rPr>
              <a:t>σ</a:t>
            </a:r>
            <a:r>
              <a:rPr b="0" lang="en-IE" sz="1600" spc="-1" strike="noStrike">
                <a:solidFill>
                  <a:srgbClr val="050505"/>
                </a:solidFill>
                <a:latin typeface="Arial"/>
                <a:ea typeface="Arial"/>
              </a:rPr>
              <a:t> = 11.7%)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graphicFrame>
        <p:nvGraphicFramePr>
          <p:cNvPr id="51" name="Table 3"/>
          <p:cNvGraphicFramePr/>
          <p:nvPr/>
        </p:nvGraphicFramePr>
        <p:xfrm>
          <a:off x="2484000" y="2268000"/>
          <a:ext cx="5510880" cy="2920320"/>
        </p:xfrm>
        <a:graphic>
          <a:graphicData uri="http://schemas.openxmlformats.org/drawingml/2006/table">
            <a:tbl>
              <a:tblPr/>
              <a:tblGrid>
                <a:gridCol w="2755080"/>
                <a:gridCol w="2756160"/>
              </a:tblGrid>
              <a:tr h="48672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Largest Increase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0066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Smallest Increase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0066b3"/>
                    </a:solidFill>
                  </a:tcPr>
                </a:tc>
              </a:tr>
              <a:tr h="4867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E" sz="1800" spc="-1" strike="noStrike">
                          <a:latin typeface="Arial"/>
                        </a:rPr>
                        <a:t>Louth </a:t>
                      </a:r>
                      <a:r>
                        <a:rPr b="1" lang="en-IE" sz="1800" spc="-1" strike="noStrike">
                          <a:latin typeface="Arial"/>
                        </a:rPr>
                        <a:t>61.1%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E" sz="1800" spc="-1" strike="noStrike">
                          <a:latin typeface="Arial"/>
                        </a:rPr>
                        <a:t>Cavan </a:t>
                      </a:r>
                      <a:r>
                        <a:rPr b="1" lang="en-IE" sz="1800" spc="-1" strike="noStrike">
                          <a:latin typeface="Arial"/>
                        </a:rPr>
                        <a:t>12.2%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67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E" sz="1800" spc="-1" strike="noStrike">
                          <a:latin typeface="Arial"/>
                        </a:rPr>
                        <a:t>Offaly 54.3%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E" sz="1800" spc="-1" strike="noStrike">
                          <a:latin typeface="Arial"/>
                        </a:rPr>
                        <a:t>Laois 20.7%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67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E" sz="1800" spc="-1" strike="noStrike">
                          <a:latin typeface="Arial"/>
                        </a:rPr>
                        <a:t>Wexford 49.3%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E" sz="1800" spc="-1" strike="noStrike">
                          <a:latin typeface="Arial"/>
                        </a:rPr>
                        <a:t>Leitrim 22.7%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67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E" sz="1800" spc="-1" strike="noStrike">
                          <a:latin typeface="Arial"/>
                        </a:rPr>
                        <a:t>Carlow 48.8%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E" sz="1800" spc="-1" strike="noStrike">
                          <a:latin typeface="Arial"/>
                        </a:rPr>
                        <a:t>Longford 23.8%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70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E" sz="1800" spc="-1" strike="noStrike">
                          <a:latin typeface="Arial"/>
                        </a:rPr>
                        <a:t>Galway 48.7%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E" sz="1800" spc="-1" strike="noStrike">
                          <a:latin typeface="Arial"/>
                        </a:rPr>
                        <a:t>Dublin 24.5%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199680" y="2520000"/>
            <a:ext cx="3645360" cy="320004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1368000" y="-144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E" sz="2800" spc="-1" strike="noStrike">
                <a:solidFill>
                  <a:srgbClr val="050505"/>
                </a:solidFill>
                <a:latin typeface="Times New Roman"/>
              </a:rPr>
              <a:t>Geographical Variation</a:t>
            </a:r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404000" y="74376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Inter-county rates also varied substantially from 368 per 100,000 in Meath to 600 in Mayo at the end of 2015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A surprising pattern of higher cancer incidence in the West &amp; North West of the country was uncovered that persisted and intensified during the study period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A pocket of low incidence also emerged in the East Midlands (Meath, Kildare &amp; Longford)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6300000" y="2376000"/>
            <a:ext cx="3787560" cy="33246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-151560" y="2548800"/>
            <a:ext cx="3571560" cy="313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620000" y="216000"/>
            <a:ext cx="8100000" cy="5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E" sz="2800" spc="-1" strike="noStrike">
                <a:solidFill>
                  <a:srgbClr val="050505"/>
                </a:solidFill>
                <a:latin typeface="Times New Roman"/>
              </a:rPr>
              <a:t>Most Common Cancers </a:t>
            </a:r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620000" y="1008000"/>
            <a:ext cx="8100000" cy="27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Prostate &amp; breast cancer emerged as the most common cancers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Five most common cancers accounted for 62.6% of total cancer diagnoses in males and 62.3% in fe</a:t>
            </a: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males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592000" y="2016000"/>
            <a:ext cx="5971680" cy="33238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6192000" y="1404000"/>
            <a:ext cx="3863880" cy="4238280"/>
          </a:xfrm>
          <a:prstGeom prst="rect">
            <a:avLst/>
          </a:prstGeom>
          <a:ln>
            <a:noFill/>
          </a:ln>
        </p:spPr>
      </p:pic>
      <p:sp>
        <p:nvSpPr>
          <p:cNvPr id="61" name="TextShape 1"/>
          <p:cNvSpPr txBox="1"/>
          <p:nvPr/>
        </p:nvSpPr>
        <p:spPr>
          <a:xfrm>
            <a:off x="1440000" y="-36000"/>
            <a:ext cx="8100000" cy="5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E" sz="2800" spc="-1" strike="noStrike">
                <a:solidFill>
                  <a:srgbClr val="050505"/>
                </a:solidFill>
                <a:latin typeface="Times New Roman"/>
              </a:rPr>
              <a:t>Changes in Common Cancer Rates</a:t>
            </a:r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476000" y="671760"/>
            <a:ext cx="8100000" cy="350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Abnormally sharp increases were observed in several common cancers but analysis of their distribution identified a clear outlier in male melanoma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Male lung cancer was the only cancer type to undergo a decrease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graphicFrame>
        <p:nvGraphicFramePr>
          <p:cNvPr id="63" name="Table 3"/>
          <p:cNvGraphicFramePr/>
          <p:nvPr/>
        </p:nvGraphicFramePr>
        <p:xfrm>
          <a:off x="1440000" y="1976760"/>
          <a:ext cx="4895640" cy="2406600"/>
        </p:xfrm>
        <a:graphic>
          <a:graphicData uri="http://schemas.openxmlformats.org/drawingml/2006/table">
            <a:tbl>
              <a:tblPr/>
              <a:tblGrid>
                <a:gridCol w="2447280"/>
                <a:gridCol w="2448720"/>
              </a:tblGrid>
              <a:tr h="401400">
                <a:tc gridSpan="2">
                  <a:txBody>
                    <a:bodyPr lIns="90000" rIns="90000" tIns="46800" bIns="46800"/>
                    <a:p>
                      <a:pPr algn="ctr"/>
                      <a:r>
                        <a:rPr b="0" lang="en-IE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Relative Change 1994-2015 (</a:t>
                      </a: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μ</a:t>
                      </a: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 =</a:t>
                      </a:r>
                      <a:r>
                        <a:rPr b="1" lang="en-IE" sz="18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 1.34</a:t>
                      </a: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b3"/>
                    </a:solidFill>
                  </a:tcPr>
                </a:tc>
              </a:tr>
              <a:tr h="40140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Arial"/>
                        </a:rPr>
                        <a:t>1.Melanoma (M)  </a:t>
                      </a:r>
                      <a:r>
                        <a:rPr b="1" lang="en-IE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3.05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Arial"/>
                        </a:rPr>
                        <a:t>6.Lung (F)           1.66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140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Arial"/>
                        </a:rPr>
                        <a:t>2.Prostate            2.25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Arial"/>
                        </a:rPr>
                        <a:t>7.Breast              1.52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140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Arial"/>
                        </a:rPr>
                        <a:t>3.Uterine              1.92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Arial"/>
                        </a:rPr>
                        <a:t>8.Colon (M)         1.21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140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Arial"/>
                        </a:rPr>
                        <a:t>4.Melanoma (F)   1.78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Arial"/>
                        </a:rPr>
                        <a:t>9.Colon (F)          1.05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99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Arial"/>
                        </a:rPr>
                        <a:t>5.Lymphoma (M) 1.74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Arial"/>
                        </a:rPr>
                        <a:t>10.Lung (M)         </a:t>
                      </a:r>
                      <a:r>
                        <a:rPr b="0" lang="en-IE" sz="1800" spc="-1" strike="noStrike" u="sng">
                          <a:uFillTx/>
                          <a:latin typeface="Arial"/>
                        </a:rPr>
                        <a:t>0.97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844000" y="1698120"/>
            <a:ext cx="4813200" cy="4277880"/>
          </a:xfrm>
          <a:prstGeom prst="rect">
            <a:avLst/>
          </a:prstGeom>
          <a:ln>
            <a:noFill/>
          </a:ln>
        </p:spPr>
      </p:pic>
      <p:sp>
        <p:nvSpPr>
          <p:cNvPr id="65" name="TextShape 1"/>
          <p:cNvSpPr txBox="1"/>
          <p:nvPr/>
        </p:nvSpPr>
        <p:spPr>
          <a:xfrm>
            <a:off x="1548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E" sz="2800" spc="-1" strike="noStrike">
                <a:solidFill>
                  <a:srgbClr val="050505"/>
                </a:solidFill>
                <a:latin typeface="Times New Roman"/>
              </a:rPr>
              <a:t>Narrowing of Gender </a:t>
            </a:r>
            <a:r>
              <a:rPr b="0" lang="en-IE" sz="2800" spc="-1" strike="noStrike">
                <a:solidFill>
                  <a:srgbClr val="050505"/>
                </a:solidFill>
                <a:latin typeface="Times New Roman"/>
              </a:rPr>
              <a:t>Gap</a:t>
            </a:r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728000" y="81576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Melanoma was historically a female dominated cancer with incidence approximately double in women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Rates in males increased dramatically and actually surpassed female rates in several counties by the end of the study period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1620000" y="216000"/>
            <a:ext cx="8100000" cy="5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E" sz="2800" spc="-1" strike="noStrike">
                <a:solidFill>
                  <a:srgbClr val="050505"/>
                </a:solidFill>
                <a:latin typeface="Times New Roman"/>
              </a:rPr>
              <a:t>Distribution of Male Melanoma</a:t>
            </a:r>
            <a:endParaRPr b="0" lang="en-IE" sz="28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1584000" y="88776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Geographical distribution was analysed to investigate a suspected link with beach &amp; outdoor recreation in coastal regions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70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50505"/>
                </a:solidFill>
                <a:latin typeface="Arial"/>
              </a:rPr>
              <a:t>Exceptionally high rates were observed in Waterford &amp; Kerry and a general trend of higher incidence along the coast did emerge</a:t>
            </a:r>
            <a:endParaRPr b="0" lang="en-IE" sz="16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0" y="2376000"/>
            <a:ext cx="10079640" cy="332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2019-03-18T18:53:34Z</dcterms:created>
  <dc:creator/>
  <dc:description/>
  <dc:language>en-IE</dc:language>
  <cp:lastModifiedBy/>
  <dcterms:modified xsi:type="dcterms:W3CDTF">2019-03-19T22:20:06Z</dcterms:modified>
  <cp:revision>7</cp:revision>
  <dc:subject/>
  <dc:title>DNA</dc:title>
</cp:coreProperties>
</file>