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299B42-269D-4C97-8EF9-0D5824EA89A2}">
  <a:tblStyle styleId="{E6299B42-269D-4C97-8EF9-0D5824EA89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ddd32a2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ddd32a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ddd32a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ddd32a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ddd32a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6ddd32a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58b13a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58b13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3f2d13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3f2d13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7a21a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7a21a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1520cfb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1520cfb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ddd32a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ddd32a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520cfb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520cfb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ddd32a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ddd32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6ddd32a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6ddd32a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ddd32a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ddd32a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ddd32a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ddd32a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2222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7F1FF"/>
              </a:buClr>
              <a:buSzPts val="2800"/>
              <a:buNone/>
              <a:defRPr sz="2800">
                <a:solidFill>
                  <a:srgbClr val="F7F1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800"/>
              <a:buChar char="●"/>
              <a:defRPr sz="1800">
                <a:solidFill>
                  <a:srgbClr val="8B888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400"/>
              <a:buChar char="○"/>
              <a:defRPr>
                <a:solidFill>
                  <a:srgbClr val="8B888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400"/>
              <a:buChar char="■"/>
              <a:defRPr>
                <a:solidFill>
                  <a:srgbClr val="8B888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400"/>
              <a:buChar char="●"/>
              <a:defRPr>
                <a:solidFill>
                  <a:srgbClr val="8B888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400"/>
              <a:buChar char="○"/>
              <a:defRPr>
                <a:solidFill>
                  <a:srgbClr val="8B888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400"/>
              <a:buChar char="■"/>
              <a:defRPr>
                <a:solidFill>
                  <a:srgbClr val="8B888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400"/>
              <a:buChar char="●"/>
              <a:defRPr>
                <a:solidFill>
                  <a:srgbClr val="8B888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400"/>
              <a:buChar char="○"/>
              <a:defRPr>
                <a:solidFill>
                  <a:srgbClr val="8B888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888F"/>
              </a:buClr>
              <a:buSzPts val="1400"/>
              <a:buChar char="■"/>
              <a:defRPr>
                <a:solidFill>
                  <a:srgbClr val="8B888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Circus Write-Up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 Bloom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555600"/>
            <a:ext cx="749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Print Employees Categorically</a:t>
            </a:r>
            <a:r>
              <a:rPr lang="en"/>
              <a:t> using</a:t>
            </a:r>
            <a:br>
              <a:rPr lang="en"/>
            </a:br>
            <a:r>
              <a:rPr lang="en" sz="23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23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2350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entrySet</a:t>
            </a:r>
            <a:r>
              <a:rPr lang="en" sz="23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3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menu option iterate over all categories, printing out the category name, and then printing out each employee in the set of employees in that category.</a:t>
            </a:r>
            <a:endParaRPr sz="1400">
              <a:solidFill>
                <a:srgbClr val="F7F1FF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357775" y="1389600"/>
            <a:ext cx="51393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7747075" y="41688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O(n)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555600"/>
            <a:ext cx="749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Add a Category</a:t>
            </a:r>
            <a:r>
              <a:rPr lang="en"/>
              <a:t> using</a:t>
            </a:r>
            <a:br>
              <a:rPr lang="en"/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endParaRPr>
              <a:solidFill>
                <a:srgbClr val="7BD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menu option will check if a category exits, informing the user if it does, or creating it if it doesn’t.</a:t>
            </a:r>
            <a:endParaRPr sz="1400">
              <a:solidFill>
                <a:srgbClr val="F7F1FF"/>
              </a:solidFill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357775" y="1389600"/>
            <a:ext cx="51816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// Code to get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category</a:t>
            </a:r>
            <a:endParaRPr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categoryMap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 null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nameComparator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Category created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Category %s already exists%n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7747075" y="41688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O(log c)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555600"/>
            <a:ext cx="749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Delete</a:t>
            </a:r>
            <a:r>
              <a:rPr lang="en" u="sng"/>
              <a:t> a Category</a:t>
            </a:r>
            <a:r>
              <a:rPr lang="en"/>
              <a:t> using</a:t>
            </a:r>
            <a:br>
              <a:rPr lang="en"/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endParaRPr>
              <a:solidFill>
                <a:srgbClr val="7BD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menu will attempt to remove a category, informing the user if that category doesn’t exist.</a:t>
            </a:r>
            <a:endParaRPr sz="1400">
              <a:solidFill>
                <a:srgbClr val="F7F1FF"/>
              </a:solidFill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357775" y="1389600"/>
            <a:ext cx="51816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// Code to get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category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Category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categoryMap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b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doesn’t exist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has been deleted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7747075" y="41688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O(log c)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A note</a:t>
            </a:r>
            <a:endParaRPr sz="21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on differences in the actual implementation</a:t>
            </a:r>
            <a:endParaRPr sz="2150"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389475"/>
            <a:ext cx="8520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My actual implementation uses a </a:t>
            </a:r>
            <a:r>
              <a:rPr lang="en" sz="140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en" sz="140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r>
              <a:rPr lang="en" sz="140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F7F1FF"/>
                </a:solidFill>
              </a:rPr>
              <a:t> to hold employees sorted by id number, in addition to the data structure described on slide 3. This makes menu </a:t>
            </a:r>
            <a:r>
              <a:rPr lang="en" sz="1400">
                <a:solidFill>
                  <a:srgbClr val="F7F1FF"/>
                </a:solidFill>
              </a:rPr>
              <a:t>option</a:t>
            </a:r>
            <a:r>
              <a:rPr lang="en" sz="1400">
                <a:solidFill>
                  <a:srgbClr val="F7F1FF"/>
                </a:solidFill>
              </a:rPr>
              <a:t> 2 </a:t>
            </a:r>
            <a:r>
              <a:rPr lang="en" sz="1400">
                <a:solidFill>
                  <a:srgbClr val="F7F1FF"/>
                </a:solidFill>
              </a:rPr>
              <a:t>more</a:t>
            </a:r>
            <a:r>
              <a:rPr lang="en" sz="1400">
                <a:solidFill>
                  <a:srgbClr val="F7F1FF"/>
                </a:solidFill>
              </a:rPr>
              <a:t> efficient and allows me to verify if an id number is unique in O(log n) time</a:t>
            </a:r>
            <a:endParaRPr sz="1400"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368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(</a:t>
            </a:r>
            <a:r>
              <a:rPr lang="en"/>
              <a:t>pt. </a:t>
            </a:r>
            <a:r>
              <a:rPr lang="en"/>
              <a:t>1):</a:t>
            </a:r>
            <a:br>
              <a:rPr lang="en"/>
            </a:br>
            <a:r>
              <a:rPr lang="en"/>
              <a:t>The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/>
              <a:t> class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51147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ublic record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middleInitial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idNum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5AD4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b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requireUniqueIdNum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idNum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 /* ... */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5AD4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 { /*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*/ }</a:t>
            </a:r>
            <a:endParaRPr>
              <a:solidFill>
                <a:srgbClr val="7BD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nameComparator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*/;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idNumComparator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 ... */;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09500" y="1389600"/>
            <a:ext cx="3328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Records were added in Java 16 to more concisely store data, and they allow you to declare a simple “data carrier” class without a ton of boilerplate (accessors, constructors,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equals()</a:t>
            </a:r>
            <a:r>
              <a:rPr lang="en">
                <a:solidFill>
                  <a:srgbClr val="F7F1FF"/>
                </a:solidFill>
              </a:rPr>
              <a:t>,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hashCode()</a:t>
            </a:r>
            <a:r>
              <a:rPr lang="en">
                <a:solidFill>
                  <a:srgbClr val="F7F1FF"/>
                </a:solidFill>
              </a:rPr>
              <a:t>,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">
                <a:solidFill>
                  <a:srgbClr val="F7F1FF"/>
                </a:solidFill>
              </a:rPr>
              <a:t>).</a:t>
            </a:r>
            <a:endParaRPr>
              <a:solidFill>
                <a:srgbClr val="F7F1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1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The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7F1FF"/>
                </a:solidFill>
              </a:rPr>
              <a:t> record class will hold all the data of a particular employee. It will also have two static final fields holding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">
                <a:solidFill>
                  <a:srgbClr val="F7F1FF"/>
                </a:solidFill>
              </a:rPr>
              <a:t>s that can be used to compare employees by name or by id number.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8291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(pt. 2) — Category &amp; alphabetical sort: </a:t>
            </a:r>
            <a:br>
              <a:rPr lang="en"/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A </a:t>
            </a:r>
            <a:r>
              <a:rPr lang="en" sz="14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en" sz="1400">
                <a:solidFill>
                  <a:srgbClr val="F7F1FF"/>
                </a:solidFill>
              </a:rPr>
              <a:t> will map category names (of type </a:t>
            </a:r>
            <a:r>
              <a:rPr lang="en" sz="14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F7F1FF"/>
                </a:solidFill>
              </a:rPr>
              <a:t>) to alphabetized </a:t>
            </a:r>
            <a:r>
              <a:rPr lang="en" sz="14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" sz="1400">
                <a:solidFill>
                  <a:srgbClr val="F7F1FF"/>
                </a:solidFill>
              </a:rPr>
              <a:t>s of </a:t>
            </a:r>
            <a:r>
              <a:rPr lang="en" sz="14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 sz="1400">
                <a:solidFill>
                  <a:srgbClr val="F7F1FF"/>
                </a:solidFill>
              </a:rPr>
              <a:t>s.</a:t>
            </a:r>
            <a:endParaRPr sz="1400">
              <a:solidFill>
                <a:srgbClr val="F7F1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will </a:t>
            </a:r>
            <a:r>
              <a:rPr lang="en" sz="1400">
                <a:solidFill>
                  <a:srgbClr val="F7F1FF"/>
                </a:solidFill>
              </a:rPr>
              <a:t>separate</a:t>
            </a:r>
            <a:r>
              <a:rPr lang="en" sz="1400">
                <a:solidFill>
                  <a:srgbClr val="F7F1FF"/>
                </a:solidFill>
              </a:rPr>
              <a:t> by category (5, 6, 7, 8), and sort employees in a particular category </a:t>
            </a:r>
            <a:r>
              <a:rPr lang="en" sz="1400">
                <a:solidFill>
                  <a:srgbClr val="F7F1FF"/>
                </a:solidFill>
              </a:rPr>
              <a:t>alphabetized</a:t>
            </a:r>
            <a:r>
              <a:rPr lang="en" sz="1400">
                <a:solidFill>
                  <a:srgbClr val="F7F1FF"/>
                </a:solidFill>
              </a:rPr>
              <a:t> (1, 5, 6).</a:t>
            </a:r>
            <a:endParaRPr sz="1400">
              <a:solidFill>
                <a:srgbClr val="F7F1FF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5019050" y="14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{E6299B42-269D-4C97-8EF9-0D5824EA89A2}</a:tableStyleId>
              </a:tblPr>
              <a:tblGrid>
                <a:gridCol w="388475"/>
                <a:gridCol w="1431325"/>
                <a:gridCol w="38285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B888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>
                          <a:solidFill>
                            <a:srgbClr val="FCE5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Entertainer</a:t>
                      </a:r>
                      <a:r>
                        <a:rPr lang="en">
                          <a:solidFill>
                            <a:srgbClr val="8B888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1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" name="Google Shape;70;p15"/>
          <p:cNvCxnSpPr/>
          <p:nvPr/>
        </p:nvCxnSpPr>
        <p:spPr>
          <a:xfrm flipH="1">
            <a:off x="4598875" y="2384275"/>
            <a:ext cx="636600" cy="834600"/>
          </a:xfrm>
          <a:prstGeom prst="straightConnector1">
            <a:avLst/>
          </a:prstGeom>
          <a:noFill/>
          <a:ln cap="flat" cmpd="sng" w="9525">
            <a:solidFill>
              <a:srgbClr val="F7F1FF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>
            <a:off x="7005275" y="2384275"/>
            <a:ext cx="636600" cy="834600"/>
          </a:xfrm>
          <a:prstGeom prst="straightConnector1">
            <a:avLst/>
          </a:prstGeom>
          <a:noFill/>
          <a:ln cap="flat" cmpd="sng" w="9525">
            <a:solidFill>
              <a:srgbClr val="F7F1FF"/>
            </a:solidFill>
            <a:prstDash val="solid"/>
            <a:round/>
            <a:headEnd len="med" w="med" type="oval"/>
            <a:tailEnd len="med" w="med" type="triangle"/>
          </a:ln>
        </p:spPr>
      </p:cxnSp>
      <p:graphicFrame>
        <p:nvGraphicFramePr>
          <p:cNvPr id="72" name="Google Shape;72;p15"/>
          <p:cNvGraphicFramePr/>
          <p:nvPr/>
        </p:nvGraphicFramePr>
        <p:xfrm>
          <a:off x="3508825" y="321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{E6299B42-269D-4C97-8EF9-0D5824EA89A2}</a:tableStyleId>
              </a:tblPr>
              <a:tblGrid>
                <a:gridCol w="388475"/>
                <a:gridCol w="1431325"/>
                <a:gridCol w="38285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B888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>
                          <a:solidFill>
                            <a:srgbClr val="FCE5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Clown</a:t>
                      </a:r>
                      <a:r>
                        <a:rPr lang="en">
                          <a:solidFill>
                            <a:srgbClr val="8B888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15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7F1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⋮</a:t>
                      </a:r>
                      <a:endParaRPr sz="3000">
                        <a:solidFill>
                          <a:srgbClr val="F7F1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rgbClr val="F7F1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⋮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6529275" y="321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{E6299B42-269D-4C97-8EF9-0D5824EA89A2}</a:tableStyleId>
              </a:tblPr>
              <a:tblGrid>
                <a:gridCol w="388475"/>
                <a:gridCol w="1431325"/>
                <a:gridCol w="38285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B888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>
                          <a:solidFill>
                            <a:srgbClr val="FCE5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Trapeze</a:t>
                      </a:r>
                      <a:r>
                        <a:rPr lang="en">
                          <a:solidFill>
                            <a:srgbClr val="8B888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15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rgbClr val="F7F1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⋮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rgbClr val="F7F1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⋮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4" name="Google Shape;74;p15"/>
          <p:cNvSpPr/>
          <p:nvPr/>
        </p:nvSpPr>
        <p:spPr>
          <a:xfrm>
            <a:off x="5680650" y="1945625"/>
            <a:ext cx="8796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Employee{ … }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560100" y="1945625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24950" y="1945625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360225" y="2536650"/>
            <a:ext cx="4731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204525" y="2536650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7F1FF"/>
                </a:solidFill>
              </a:rPr>
              <a:t>⋮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407525" y="2536650"/>
            <a:ext cx="4731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ee{ … }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880525" y="2536650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1FF"/>
                </a:solidFill>
              </a:rPr>
              <a:t>⋮</a:t>
            </a:r>
            <a:endParaRPr sz="1000">
              <a:solidFill>
                <a:srgbClr val="F7F1FF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 flipH="1">
            <a:off x="5405225" y="2045500"/>
            <a:ext cx="216300" cy="410100"/>
          </a:xfrm>
          <a:prstGeom prst="straightConnector1">
            <a:avLst/>
          </a:prstGeom>
          <a:noFill/>
          <a:ln cap="flat" cmpd="sng" w="9525">
            <a:solidFill>
              <a:srgbClr val="F7F1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6619363" y="2045488"/>
            <a:ext cx="216300" cy="410100"/>
          </a:xfrm>
          <a:prstGeom prst="straightConnector1">
            <a:avLst/>
          </a:prstGeom>
          <a:noFill/>
          <a:ln cap="flat" cmpd="sng" w="9525">
            <a:solidFill>
              <a:srgbClr val="F7F1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4170350" y="3723275"/>
            <a:ext cx="8796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Employee{ … }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049800" y="3723275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014650" y="3723275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849925" y="4314300"/>
            <a:ext cx="4731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694225" y="4314300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1FF"/>
                </a:solidFill>
              </a:rPr>
              <a:t>⋮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897225" y="4314300"/>
            <a:ext cx="4731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ee{ … }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370225" y="4314300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1FF"/>
                </a:solidFill>
              </a:rPr>
              <a:t>⋮</a:t>
            </a:r>
            <a:endParaRPr sz="1000">
              <a:solidFill>
                <a:srgbClr val="F7F1FF"/>
              </a:solidFill>
            </a:endParaRPr>
          </a:p>
        </p:txBody>
      </p:sp>
      <p:cxnSp>
        <p:nvCxnSpPr>
          <p:cNvPr id="90" name="Google Shape;90;p15"/>
          <p:cNvCxnSpPr/>
          <p:nvPr/>
        </p:nvCxnSpPr>
        <p:spPr>
          <a:xfrm flipH="1">
            <a:off x="3894925" y="3823150"/>
            <a:ext cx="216300" cy="410100"/>
          </a:xfrm>
          <a:prstGeom prst="straightConnector1">
            <a:avLst/>
          </a:prstGeom>
          <a:noFill/>
          <a:ln cap="flat" cmpd="sng" w="9525">
            <a:solidFill>
              <a:srgbClr val="F7F1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5109063" y="3823138"/>
            <a:ext cx="216300" cy="410100"/>
          </a:xfrm>
          <a:prstGeom prst="straightConnector1">
            <a:avLst/>
          </a:prstGeom>
          <a:noFill/>
          <a:ln cap="flat" cmpd="sng" w="9525">
            <a:solidFill>
              <a:srgbClr val="F7F1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7190800" y="3723275"/>
            <a:ext cx="8796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Employee{ … }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070250" y="3723275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7035100" y="3723275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7870375" y="4314300"/>
            <a:ext cx="4731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714675" y="4314300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1FF"/>
                </a:solidFill>
              </a:rPr>
              <a:t>⋮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917675" y="4314300"/>
            <a:ext cx="4731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ee{ … }</a:t>
            </a:r>
            <a:endParaRPr sz="70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390675" y="4314300"/>
            <a:ext cx="155700" cy="254700"/>
          </a:xfrm>
          <a:prstGeom prst="rect">
            <a:avLst/>
          </a:prstGeom>
          <a:noFill/>
          <a:ln cap="flat" cmpd="sng" w="9525">
            <a:solidFill>
              <a:srgbClr val="8B88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1FF"/>
                </a:solidFill>
              </a:rPr>
              <a:t>⋮</a:t>
            </a:r>
            <a:endParaRPr sz="1000">
              <a:solidFill>
                <a:srgbClr val="F7F1F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 flipH="1">
            <a:off x="6915375" y="3823150"/>
            <a:ext cx="216300" cy="410100"/>
          </a:xfrm>
          <a:prstGeom prst="straightConnector1">
            <a:avLst/>
          </a:prstGeom>
          <a:noFill/>
          <a:ln cap="flat" cmpd="sng" w="9525">
            <a:solidFill>
              <a:srgbClr val="F7F1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8129513" y="3823138"/>
            <a:ext cx="216300" cy="410100"/>
          </a:xfrm>
          <a:prstGeom prst="straightConnector1">
            <a:avLst/>
          </a:prstGeom>
          <a:noFill/>
          <a:ln cap="flat" cmpd="sng" w="9525">
            <a:solidFill>
              <a:srgbClr val="F7F1FF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555600"/>
            <a:ext cx="652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(pt. 3):</a:t>
            </a:r>
            <a:br>
              <a:rPr lang="en"/>
            </a:br>
            <a:r>
              <a:rPr lang="en"/>
              <a:t>The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/>
              <a:t> </a:t>
            </a:r>
            <a:r>
              <a:rPr lang="en"/>
              <a:t>class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389600"/>
            <a:ext cx="85107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 extends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7BD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static 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>
                <a:solidFill>
                  <a:srgbClr val="F59762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 /* ... */ }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11700" y="2862000"/>
            <a:ext cx="851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The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solidFill>
                  <a:srgbClr val="F7F1FF"/>
                </a:solidFill>
              </a:rPr>
              <a:t> interface extends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">
                <a:solidFill>
                  <a:srgbClr val="F7F1FF"/>
                </a:solidFill>
              </a:rPr>
              <a:t>, allowing you to perform all normal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>
                <a:solidFill>
                  <a:srgbClr val="F7F1FF"/>
                </a:solidFill>
              </a:rPr>
              <a:t>operations, and also be able to peek (see the next value without progressing the iterator). It also has a static method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F7F1FF"/>
                </a:solidFill>
              </a:rPr>
              <a:t> which allows you to convert a normal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>
                <a:solidFill>
                  <a:srgbClr val="F7F1FF"/>
                </a:solidFill>
              </a:rPr>
              <a:t>into a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solidFill>
                  <a:srgbClr val="F7F1FF"/>
                </a:solidFill>
              </a:rPr>
              <a:t>.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555600"/>
            <a:ext cx="798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u="sng"/>
              <a:t>Print List Alphabetically</a:t>
            </a:r>
            <a:r>
              <a:rPr lang="en"/>
              <a:t> using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menu option will get iterators for each set of employees, wrap them in </a:t>
            </a:r>
            <a:r>
              <a:rPr lang="en" sz="14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 sz="1400">
                <a:solidFill>
                  <a:srgbClr val="F7F1FF"/>
                </a:solidFill>
              </a:rPr>
              <a:t>s, and put the iterators into a </a:t>
            </a:r>
            <a:r>
              <a:rPr lang="en" sz="14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</a:t>
            </a:r>
            <a:r>
              <a:rPr lang="en" sz="1400">
                <a:solidFill>
                  <a:srgbClr val="F7F1FF"/>
                </a:solidFill>
              </a:rPr>
              <a:t>. It will then poll the queue, removing the iterator with the first name, print its </a:t>
            </a:r>
            <a:r>
              <a:rPr lang="en" sz="14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400">
                <a:solidFill>
                  <a:srgbClr val="F7F1FF"/>
                </a:solidFill>
              </a:rPr>
              <a:t>, and then, if the iterator is not empty, add it back into the priority queue.</a:t>
            </a:r>
            <a:endParaRPr sz="1400">
              <a:solidFill>
                <a:srgbClr val="F7F1FF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357775" y="1389600"/>
            <a:ext cx="52878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pq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b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comparing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nameComparator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categoryMap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PeekableIterator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iter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983000" y="4168800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O(n log c)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555600"/>
            <a:ext cx="749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Print List By IdNum</a:t>
            </a:r>
            <a:r>
              <a:rPr lang="en"/>
              <a:t> using</a:t>
            </a:r>
            <a:br>
              <a:rPr lang="en"/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Java streams are an </a:t>
            </a:r>
            <a:r>
              <a:rPr lang="en" sz="1400">
                <a:solidFill>
                  <a:srgbClr val="F7F1FF"/>
                </a:solidFill>
              </a:rPr>
              <a:t>incredibly</a:t>
            </a:r>
            <a:r>
              <a:rPr lang="en" sz="1400">
                <a:solidFill>
                  <a:srgbClr val="F7F1FF"/>
                </a:solidFill>
              </a:rPr>
              <a:t> powerful type for performing bulk operations on data.</a:t>
            </a:r>
            <a:endParaRPr sz="1400">
              <a:solidFill>
                <a:srgbClr val="F7F1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menu </a:t>
            </a:r>
            <a:r>
              <a:rPr lang="en" sz="1400">
                <a:solidFill>
                  <a:srgbClr val="F7F1FF"/>
                </a:solidFill>
              </a:rPr>
              <a:t>option</a:t>
            </a:r>
            <a:r>
              <a:rPr lang="en" sz="1400">
                <a:solidFill>
                  <a:srgbClr val="F7F1FF"/>
                </a:solidFill>
              </a:rPr>
              <a:t> will create a stream of each set of employees, flat map it (which means it turns each set into a stream, and then combines the sub-streams into one big stream), sort it using a comparator, and them print each employee in order.</a:t>
            </a:r>
            <a:endParaRPr sz="1400">
              <a:solidFill>
                <a:srgbClr val="F7F1FF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357775" y="1389600"/>
            <a:ext cx="50898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ategoryMap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flatMap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idNumComparator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forEachOrdered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out::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747075" y="41688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O(n log n)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555600"/>
            <a:ext cx="749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Insert a New Employee</a:t>
            </a:r>
            <a:r>
              <a:rPr lang="en"/>
              <a:t> using</a:t>
            </a:r>
            <a:br>
              <a:rPr lang="en"/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>
              <a:solidFill>
                <a:srgbClr val="7BD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menu option will get the information about an employee, construct a new </a:t>
            </a:r>
            <a:r>
              <a:rPr lang="en" sz="140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 sz="1400">
                <a:solidFill>
                  <a:srgbClr val="F7F1FF"/>
                </a:solidFill>
              </a:rPr>
              <a:t> object, get the set of employees in it’s category (constructing a new set if no such set already exists), and add it to the set.</a:t>
            </a:r>
            <a:endParaRPr sz="1400">
              <a:solidFill>
                <a:srgbClr val="F7F1FF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357775" y="1389600"/>
            <a:ext cx="54858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// Code to initialize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categoryMap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computeIfAbsent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b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-&gt; new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nameComparator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Employee inserted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747075" y="41688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O(log n)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555600"/>
            <a:ext cx="749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Delete an</a:t>
            </a:r>
            <a:r>
              <a:rPr lang="en" u="sng"/>
              <a:t> Employee</a:t>
            </a:r>
            <a:r>
              <a:rPr lang="en"/>
              <a:t> using</a:t>
            </a:r>
            <a:br>
              <a:rPr lang="en"/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NavigableSet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subSet</a:t>
            </a:r>
            <a:endParaRPr>
              <a:solidFill>
                <a:srgbClr val="7BD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menu </a:t>
            </a:r>
            <a:r>
              <a:rPr lang="en" sz="1400">
                <a:solidFill>
                  <a:srgbClr val="F7F1FF"/>
                </a:solidFill>
              </a:rPr>
              <a:t>option</a:t>
            </a:r>
            <a:r>
              <a:rPr lang="en" sz="1400">
                <a:solidFill>
                  <a:srgbClr val="F7F1FF"/>
                </a:solidFill>
              </a:rPr>
              <a:t> will iterate over categories, finding employees in each category with a given name. If there is more than one employee that matches, it prints them and allows the user to choose. Once it has a single employee, it removes that employee.</a:t>
            </a:r>
            <a:endParaRPr sz="1400">
              <a:solidFill>
                <a:srgbClr val="F7F1FF"/>
              </a:solidFill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357775" y="1389600"/>
            <a:ext cx="55707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Code to get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firstname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lastname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// and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middleInitial</a:t>
            </a:r>
            <a:endParaRPr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dummy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middleInitial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NavigableSet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categoryMap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subSet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dummy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dummy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// Code to set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match 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to the employee to remove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categoryMap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747075" y="41688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O(c log n)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555600"/>
            <a:ext cx="749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Print a category</a:t>
            </a:r>
            <a:r>
              <a:rPr lang="en"/>
              <a:t> using</a:t>
            </a:r>
            <a:br>
              <a:rPr lang="en"/>
            </a:b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7F1FF"/>
                </a:solidFill>
              </a:rPr>
              <a:t>This menu </a:t>
            </a:r>
            <a:r>
              <a:rPr lang="en" sz="1400">
                <a:solidFill>
                  <a:srgbClr val="F7F1FF"/>
                </a:solidFill>
              </a:rPr>
              <a:t>option</a:t>
            </a:r>
            <a:r>
              <a:rPr lang="en" sz="1400">
                <a:solidFill>
                  <a:srgbClr val="F7F1FF"/>
                </a:solidFill>
              </a:rPr>
              <a:t> will get the set of elements in the indicated category, informing the user if no such category exists, and iterate over </a:t>
            </a:r>
            <a:r>
              <a:rPr lang="en" sz="1400">
                <a:solidFill>
                  <a:srgbClr val="F7F1FF"/>
                </a:solidFill>
              </a:rPr>
              <a:t>every</a:t>
            </a:r>
            <a:r>
              <a:rPr lang="en" sz="1400">
                <a:solidFill>
                  <a:srgbClr val="F7F1FF"/>
                </a:solidFill>
              </a:rPr>
              <a:t> element, printing it out, if the category does exist.</a:t>
            </a:r>
            <a:endParaRPr sz="1400">
              <a:solidFill>
                <a:srgbClr val="F7F1FF"/>
              </a:solidFill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357775" y="1389600"/>
            <a:ext cx="51393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// Code to get 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category</a:t>
            </a:r>
            <a:endParaRPr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categoryMap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Category %s doesn’t exists%n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lang="en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D4E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747075" y="41688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1FF"/>
                </a:solidFill>
              </a:rPr>
              <a:t>O(n)</a:t>
            </a:r>
            <a:endParaRPr>
              <a:solidFill>
                <a:srgbClr val="F7F1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k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