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709256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709256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709256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6709256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709256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709256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6709256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6709256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67092560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67092560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7092560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67092560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67092560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67092560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67092560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67092560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gitalcommons.library.umaine.edu/cgi/viewcontent.cgi?article=1019&amp;context=aes_miscreports" TargetMode="External"/><Relationship Id="rId4" Type="http://schemas.openxmlformats.org/officeDocument/2006/relationships/hyperlink" Target="https://research.fs.usda.gov/srs/products/compasslive/measuring-forest-structure-lidar-and-finding-right-resolution" TargetMode="External"/><Relationship Id="rId5" Type="http://schemas.openxmlformats.org/officeDocument/2006/relationships/hyperlink" Target="https://besjournals.onlinelibrary.wiley.com/doi/10.1002/2688-8319.12301" TargetMode="External"/><Relationship Id="rId6" Type="http://schemas.openxmlformats.org/officeDocument/2006/relationships/hyperlink" Target="https://www.itreetools.org/support/resources-overview/i-tree-methods-and-files/new-carbon-equations-and-methods-2020" TargetMode="External"/><Relationship Id="rId7" Type="http://schemas.openxmlformats.org/officeDocument/2006/relationships/hyperlink" Target="https://www.biology.ox.ac.uk/article/rewilding-offers-a-carbon-capture-alternative-to-tree-plantations-with-a-wealth-of-biodi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Rewilding Planner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 Sullivan, Scott Styslinger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Chopping down trees in dense forests allows for more sunlight to 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allows for more animals to come through and live creating a more biodiverse environment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of these animals bring the seeds of bushes like hemlocks on </a:t>
            </a:r>
            <a:r>
              <a:rPr lang="en" sz="1800"/>
              <a:t>their</a:t>
            </a:r>
            <a:r>
              <a:rPr lang="en" sz="1800"/>
              <a:t> backs which help fill the carbon capture gap left by the trees</a:t>
            </a:r>
            <a:endParaRPr sz="1800"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11"/>
              <a:t>Did you know chopping down trees can help the </a:t>
            </a:r>
            <a:r>
              <a:rPr lang="en" sz="2711"/>
              <a:t>environment and improve carbon capture</a:t>
            </a:r>
            <a:endParaRPr sz="271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Made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 visual planner that allows you to plot forest land and see which trees you should chop down to create a biodiverse and carbon safe environment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this be used?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3069025"/>
            <a:ext cx="75057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</a:t>
            </a:r>
            <a:r>
              <a:rPr lang="en" sz="1800"/>
              <a:t>researchers</a:t>
            </a:r>
            <a:r>
              <a:rPr lang="en" sz="1800"/>
              <a:t> and agencies use LIDAR map forests and tree density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Rangers who wish to wild an area could import their data into our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 they could use the data out to map changes to make in their parks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975" y="1005925"/>
            <a:ext cx="3300950" cy="2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user creates their plot of land on our 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Items on the plot are mapped by colors of an image then sent to backend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Backend scores this map, judges which trees to remove, then returns its adjusted map with a higher carbon capture and biodiversity score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score Biodiversity and Carbon Capture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Carbon Capture(kg) </a:t>
            </a:r>
            <a:r>
              <a:rPr lang="en" sz="1500"/>
              <a:t>= .5kg per pound of tree and bush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Tree weight(Spruce) = 1.9kg per 3cm^2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Bush weight(Hemlock) = 1.6kg per 3cm^2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Biodiversity</a:t>
            </a:r>
            <a:r>
              <a:rPr lang="en" sz="1500"/>
              <a:t>= Difference from 4open:1water:1 shaded ratio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Bush Count</a:t>
            </a:r>
            <a:r>
              <a:rPr lang="en" sz="1500"/>
              <a:t>= (Biodiversity score-.2)*Open Space Avaliable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judgement work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629574" y="2221475"/>
            <a:ext cx="1389690" cy="1390662"/>
          </a:xfrm>
          <a:prstGeom prst="flowChartMultidocumen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BMP Tensor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Leaf Tensor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Stump Tensor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802650" y="17260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19150" y="1309028"/>
            <a:ext cx="1209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Input Maps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3x640x640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9"/>
          <p:cNvCxnSpPr>
            <a:endCxn id="167" idx="2"/>
          </p:cNvCxnSpPr>
          <p:nvPr/>
        </p:nvCxnSpPr>
        <p:spPr>
          <a:xfrm flipH="1" rot="10800000">
            <a:off x="2126450" y="2040425"/>
            <a:ext cx="676200" cy="4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2559950" y="1214825"/>
            <a:ext cx="1289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removal activations(bool)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802650" y="24502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802650" y="31744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2802650" y="3898625"/>
            <a:ext cx="723900" cy="628800"/>
          </a:xfrm>
          <a:prstGeom prst="flowChartConnector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Tree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9"/>
          <p:cNvCxnSpPr>
            <a:stCxn id="166" idx="3"/>
            <a:endCxn id="171" idx="2"/>
          </p:cNvCxnSpPr>
          <p:nvPr/>
        </p:nvCxnSpPr>
        <p:spPr>
          <a:xfrm flipH="1" rot="10800000">
            <a:off x="2019264" y="2764706"/>
            <a:ext cx="7833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endCxn id="172" idx="1"/>
          </p:cNvCxnSpPr>
          <p:nvPr/>
        </p:nvCxnSpPr>
        <p:spPr>
          <a:xfrm>
            <a:off x="2033863" y="3071511"/>
            <a:ext cx="8748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endCxn id="173" idx="1"/>
          </p:cNvCxnSpPr>
          <p:nvPr/>
        </p:nvCxnSpPr>
        <p:spPr>
          <a:xfrm>
            <a:off x="1991563" y="3229911"/>
            <a:ext cx="9171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9"/>
          <p:cNvSpPr/>
          <p:nvPr/>
        </p:nvSpPr>
        <p:spPr>
          <a:xfrm>
            <a:off x="4572000" y="18887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Shaded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572000" y="25923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Stumps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572000" y="32959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Water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4572000" y="3999500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Open Grass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200525" y="1259800"/>
            <a:ext cx="17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Area Count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9"/>
          <p:cNvCxnSpPr>
            <a:stCxn id="167" idx="6"/>
            <a:endCxn id="177" idx="2"/>
          </p:cNvCxnSpPr>
          <p:nvPr/>
        </p:nvCxnSpPr>
        <p:spPr>
          <a:xfrm>
            <a:off x="3526550" y="2040425"/>
            <a:ext cx="10455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>
            <a:stCxn id="167" idx="6"/>
            <a:endCxn id="178" idx="2"/>
          </p:cNvCxnSpPr>
          <p:nvPr/>
        </p:nvCxnSpPr>
        <p:spPr>
          <a:xfrm>
            <a:off x="3526550" y="2040425"/>
            <a:ext cx="1045500" cy="8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stCxn id="167" idx="6"/>
            <a:endCxn id="179" idx="2"/>
          </p:cNvCxnSpPr>
          <p:nvPr/>
        </p:nvCxnSpPr>
        <p:spPr>
          <a:xfrm>
            <a:off x="3526550" y="2040425"/>
            <a:ext cx="1045500" cy="15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>
            <a:stCxn id="167" idx="6"/>
            <a:endCxn id="180" idx="1"/>
          </p:cNvCxnSpPr>
          <p:nvPr/>
        </p:nvCxnSpPr>
        <p:spPr>
          <a:xfrm>
            <a:off x="3526550" y="2040425"/>
            <a:ext cx="1144500" cy="20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>
            <a:stCxn id="171" idx="6"/>
            <a:endCxn id="177" idx="2"/>
          </p:cNvCxnSpPr>
          <p:nvPr/>
        </p:nvCxnSpPr>
        <p:spPr>
          <a:xfrm flipH="1" rot="10800000">
            <a:off x="3526550" y="2203025"/>
            <a:ext cx="10455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stCxn id="172" idx="6"/>
            <a:endCxn id="178" idx="2"/>
          </p:cNvCxnSpPr>
          <p:nvPr/>
        </p:nvCxnSpPr>
        <p:spPr>
          <a:xfrm flipH="1" rot="10800000">
            <a:off x="3526550" y="2906825"/>
            <a:ext cx="10455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>
            <a:stCxn id="172" idx="6"/>
            <a:endCxn id="179" idx="2"/>
          </p:cNvCxnSpPr>
          <p:nvPr/>
        </p:nvCxnSpPr>
        <p:spPr>
          <a:xfrm>
            <a:off x="3526550" y="3488825"/>
            <a:ext cx="10455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9"/>
          <p:cNvCxnSpPr>
            <a:stCxn id="172" idx="6"/>
            <a:endCxn id="180" idx="1"/>
          </p:cNvCxnSpPr>
          <p:nvPr/>
        </p:nvCxnSpPr>
        <p:spPr>
          <a:xfrm>
            <a:off x="3526550" y="3488825"/>
            <a:ext cx="11445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9"/>
          <p:cNvCxnSpPr>
            <a:stCxn id="171" idx="6"/>
            <a:endCxn id="178" idx="2"/>
          </p:cNvCxnSpPr>
          <p:nvPr/>
        </p:nvCxnSpPr>
        <p:spPr>
          <a:xfrm>
            <a:off x="3526550" y="2764625"/>
            <a:ext cx="10455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>
            <a:stCxn id="171" idx="6"/>
            <a:endCxn id="179" idx="2"/>
          </p:cNvCxnSpPr>
          <p:nvPr/>
        </p:nvCxnSpPr>
        <p:spPr>
          <a:xfrm>
            <a:off x="3526550" y="2764625"/>
            <a:ext cx="10455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>
            <a:stCxn id="171" idx="6"/>
            <a:endCxn id="180" idx="1"/>
          </p:cNvCxnSpPr>
          <p:nvPr/>
        </p:nvCxnSpPr>
        <p:spPr>
          <a:xfrm>
            <a:off x="3526550" y="2764625"/>
            <a:ext cx="1144500" cy="13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>
            <a:stCxn id="173" idx="6"/>
            <a:endCxn id="177" idx="2"/>
          </p:cNvCxnSpPr>
          <p:nvPr/>
        </p:nvCxnSpPr>
        <p:spPr>
          <a:xfrm flipH="1" rot="10800000">
            <a:off x="3526550" y="2203025"/>
            <a:ext cx="1045500" cy="20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>
            <a:stCxn id="173" idx="6"/>
            <a:endCxn id="178" idx="2"/>
          </p:cNvCxnSpPr>
          <p:nvPr/>
        </p:nvCxnSpPr>
        <p:spPr>
          <a:xfrm flipH="1" rot="10800000">
            <a:off x="3526550" y="2906825"/>
            <a:ext cx="1045500" cy="13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>
            <a:stCxn id="173" idx="6"/>
            <a:endCxn id="179" idx="2"/>
          </p:cNvCxnSpPr>
          <p:nvPr/>
        </p:nvCxnSpPr>
        <p:spPr>
          <a:xfrm flipH="1" rot="10800000">
            <a:off x="3526550" y="3610325"/>
            <a:ext cx="10455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73" idx="6"/>
            <a:endCxn id="180" idx="1"/>
          </p:cNvCxnSpPr>
          <p:nvPr/>
        </p:nvCxnSpPr>
        <p:spPr>
          <a:xfrm flipH="1" rot="10800000">
            <a:off x="3526550" y="4091525"/>
            <a:ext cx="11445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9"/>
          <p:cNvSpPr/>
          <p:nvPr/>
        </p:nvSpPr>
        <p:spPr>
          <a:xfrm>
            <a:off x="5963625" y="2751575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alibri"/>
                <a:ea typeface="Calibri"/>
                <a:cs typeface="Calibri"/>
                <a:sym typeface="Calibri"/>
              </a:rPr>
              <a:t>Biodi. Score</a:t>
            </a:r>
            <a:endParaRPr b="1"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7017625" y="2751575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Bush Count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932400" y="2751575"/>
            <a:ext cx="676200" cy="628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alibri"/>
                <a:ea typeface="Calibri"/>
                <a:cs typeface="Calibri"/>
                <a:sym typeface="Calibri"/>
              </a:rPr>
              <a:t>Carbon Score</a:t>
            </a:r>
            <a:endParaRPr b="1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9"/>
          <p:cNvCxnSpPr>
            <a:stCxn id="177" idx="6"/>
            <a:endCxn id="197" idx="2"/>
          </p:cNvCxnSpPr>
          <p:nvPr/>
        </p:nvCxnSpPr>
        <p:spPr>
          <a:xfrm>
            <a:off x="5248200" y="2203100"/>
            <a:ext cx="715500" cy="8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9"/>
          <p:cNvCxnSpPr>
            <a:stCxn id="178" idx="6"/>
            <a:endCxn id="197" idx="2"/>
          </p:cNvCxnSpPr>
          <p:nvPr/>
        </p:nvCxnSpPr>
        <p:spPr>
          <a:xfrm>
            <a:off x="5248200" y="2906700"/>
            <a:ext cx="715500" cy="1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9"/>
          <p:cNvCxnSpPr>
            <a:stCxn id="179" idx="6"/>
            <a:endCxn id="197" idx="2"/>
          </p:cNvCxnSpPr>
          <p:nvPr/>
        </p:nvCxnSpPr>
        <p:spPr>
          <a:xfrm flipH="1" rot="10800000">
            <a:off x="5248200" y="3066100"/>
            <a:ext cx="715500" cy="5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9"/>
          <p:cNvCxnSpPr>
            <a:stCxn id="180" idx="6"/>
            <a:endCxn id="197" idx="2"/>
          </p:cNvCxnSpPr>
          <p:nvPr/>
        </p:nvCxnSpPr>
        <p:spPr>
          <a:xfrm flipH="1" rot="10800000">
            <a:off x="5248200" y="3065900"/>
            <a:ext cx="715500" cy="12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>
            <a:stCxn id="197" idx="6"/>
            <a:endCxn id="198" idx="2"/>
          </p:cNvCxnSpPr>
          <p:nvPr/>
        </p:nvCxnSpPr>
        <p:spPr>
          <a:xfrm>
            <a:off x="6639825" y="3065975"/>
            <a:ext cx="3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>
            <a:stCxn id="198" idx="6"/>
            <a:endCxn id="199" idx="2"/>
          </p:cNvCxnSpPr>
          <p:nvPr/>
        </p:nvCxnSpPr>
        <p:spPr>
          <a:xfrm>
            <a:off x="7693825" y="3065975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19"/>
          <p:cNvSpPr txBox="1"/>
          <p:nvPr/>
        </p:nvSpPr>
        <p:spPr>
          <a:xfrm>
            <a:off x="6897175" y="1419200"/>
            <a:ext cx="9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Area Scores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Svelt Frontend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Flask Backend(never implemented)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Pytorch for tensor math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https://digitalcommons.library.umaine.edu/cgi/viewcontent.cgi?article=1019&amp;context=aes_miscreports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https://research.fs.usda.gov/srs/products/compasslive/measuring-forest-structure-lidar-and-finding-right-resolution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https://besjournals.onlinelibrary.wiley.com/doi/10.1002/2688-8319.12301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https://www.itreetools.org/support/resources-overview/i-tree-methods-and-files/new-carbon-equations-and-methods-2020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https://www.biology.ox.ac.uk/article/rewilding-offers-a-carbon-capture-alternative-to-tree-plantations-with-a-wealth-of-biodivers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https://royalsocietypublishing.org/doi/10.1098/rstb.2017.0433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