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1C4"/>
    <a:srgbClr val="111239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/>
    <p:restoredTop sz="96291"/>
  </p:normalViewPr>
  <p:slideViewPr>
    <p:cSldViewPr snapToGrid="0" snapToObjects="1">
      <p:cViewPr varScale="1">
        <p:scale>
          <a:sx n="195" d="100"/>
          <a:sy n="195" d="100"/>
        </p:scale>
        <p:origin x="9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B44-CABC-324E-9269-93C99FD9314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B801-373C-8047-B240-AA5B6A3B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B801-373C-8047-B240-AA5B6A3B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7183" y="6447086"/>
            <a:ext cx="4899384" cy="365125"/>
          </a:xfrm>
        </p:spPr>
        <p:txBody>
          <a:bodyPr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66520" y="6446836"/>
            <a:ext cx="984019" cy="365125"/>
          </a:xfrm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HBwgXY88hyc" TargetMode="External"/><Relationship Id="rId3" Type="http://schemas.openxmlformats.org/officeDocument/2006/relationships/hyperlink" Target="https://en.wikibooks.org/wiki/X86_Disassembly" TargetMode="External"/><Relationship Id="rId7" Type="http://schemas.openxmlformats.org/officeDocument/2006/relationships/hyperlink" Target="http://devimages.apple.com/llvm/videos/LLVM_Assembler_Infrastructure.mov" TargetMode="External"/><Relationship Id="rId2" Type="http://schemas.openxmlformats.org/officeDocument/2006/relationships/hyperlink" Target="https://en.wikibooks.org/wiki/X86_Assemb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icode.org/charts/PDF/U0000.pdf" TargetMode="External"/><Relationship Id="rId5" Type="http://schemas.openxmlformats.org/officeDocument/2006/relationships/hyperlink" Target="http://www.unicode.org/" TargetMode="External"/><Relationship Id="rId10" Type="http://schemas.openxmlformats.org/officeDocument/2006/relationships/hyperlink" Target="https://youtu.be/gYczcmDywag" TargetMode="External"/><Relationship Id="rId4" Type="http://schemas.openxmlformats.org/officeDocument/2006/relationships/hyperlink" Target="https://en.wikipedia.org/wiki/X86-64" TargetMode="External"/><Relationship Id="rId9" Type="http://schemas.openxmlformats.org/officeDocument/2006/relationships/hyperlink" Target="https://youtu.be/vHijiZMbj9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Language and </a:t>
            </a:r>
            <a:r>
              <a:rPr lang="en-US" cap="small"/>
              <a:t>Data Fundamentals</a:t>
            </a:r>
            <a:endParaRPr lang="en-US" cap="smal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</a:t>
            </a:r>
            <a:r>
              <a:rPr lang="mr-IN" dirty="0"/>
              <a:t>–</a:t>
            </a:r>
            <a:r>
              <a:rPr lang="en-US" dirty="0"/>
              <a:t> Why Binary?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7" y="2028225"/>
            <a:ext cx="4445394" cy="146304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597" y="3782129"/>
            <a:ext cx="3703320" cy="2009139"/>
          </a:xfr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Reliability</a:t>
            </a:r>
            <a:r>
              <a:rPr lang="mr-IN" dirty="0"/>
              <a:t>…</a:t>
            </a:r>
            <a:endParaRPr lang="en-US" dirty="0"/>
          </a:p>
          <a:p>
            <a:pPr marL="390906" lvl="1" indent="-171450">
              <a:buFont typeface="Arial" charset="0"/>
              <a:buChar char="•"/>
            </a:pPr>
            <a:r>
              <a:rPr lang="en-US" dirty="0"/>
              <a:t>Two stable states</a:t>
            </a:r>
          </a:p>
          <a:p>
            <a:pPr marL="390906" lvl="1" indent="-171450">
              <a:buFont typeface="Arial" charset="0"/>
              <a:buChar char="•"/>
            </a:pPr>
            <a:r>
              <a:rPr lang="en-US" dirty="0"/>
              <a:t>States separated by a barrier</a:t>
            </a:r>
          </a:p>
          <a:p>
            <a:pPr marL="390906" lvl="1" indent="-171450">
              <a:buFont typeface="Arial" charset="0"/>
              <a:buChar char="•"/>
            </a:pPr>
            <a:r>
              <a:rPr lang="en-US" dirty="0"/>
              <a:t>State can be sensed</a:t>
            </a:r>
          </a:p>
          <a:p>
            <a:pPr marL="390906" lvl="1" indent="-171450">
              <a:buFont typeface="Arial" charset="0"/>
              <a:buChar char="•"/>
            </a:pPr>
            <a:r>
              <a:rPr lang="en-US" dirty="0"/>
              <a:t>State can be switched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4" y="2041171"/>
            <a:ext cx="31228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Storage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90471"/>
            <a:ext cx="7543800" cy="2589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1" y="5056283"/>
            <a:ext cx="4876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1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Binary-Decimal Conversions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74" y="4238271"/>
            <a:ext cx="7543800" cy="167882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1" y="2268353"/>
            <a:ext cx="3604427" cy="1440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73" y="2268353"/>
            <a:ext cx="355658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51140" cy="1450757"/>
          </a:xfrm>
        </p:spPr>
        <p:txBody>
          <a:bodyPr/>
          <a:lstStyle/>
          <a:p>
            <a:r>
              <a:rPr lang="en-US" dirty="0"/>
              <a:t>Bits needed and Binary Addition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49767"/>
            <a:ext cx="3835831" cy="13716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24" y="2349767"/>
            <a:ext cx="3702050" cy="160055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2" y="4562729"/>
            <a:ext cx="769172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Hexadecimal Conversions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681680"/>
            <a:ext cx="7543800" cy="2351890"/>
          </a:xfrm>
        </p:spPr>
      </p:pic>
    </p:spTree>
    <p:extLst>
      <p:ext uri="{BB962C8B-B14F-4D97-AF65-F5344CB8AC3E}">
        <p14:creationId xmlns:p14="http://schemas.microsoft.com/office/powerpoint/2010/main" val="166734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Hex-Decimal Conversions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62" y="1942001"/>
            <a:ext cx="5973710" cy="20116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42" y="4029881"/>
            <a:ext cx="540555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6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Addition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22" y="1846263"/>
            <a:ext cx="4227805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96" y="5898831"/>
            <a:ext cx="441725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 </a:t>
            </a:r>
            <a:r>
              <a:rPr lang="mr-IN" dirty="0"/>
              <a:t>–</a:t>
            </a:r>
            <a:r>
              <a:rPr lang="en-US" dirty="0"/>
              <a:t> Two’s Complement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3" y="2013341"/>
            <a:ext cx="5680713" cy="18288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35" y="4153888"/>
            <a:ext cx="5710797" cy="18288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in Hexadecimal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83550"/>
            <a:ext cx="7543800" cy="2948151"/>
          </a:xfrm>
        </p:spPr>
      </p:pic>
    </p:spTree>
    <p:extLst>
      <p:ext uri="{BB962C8B-B14F-4D97-AF65-F5344CB8AC3E}">
        <p14:creationId xmlns:p14="http://schemas.microsoft.com/office/powerpoint/2010/main" val="172131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3825" indent="-123825">
              <a:buFont typeface="Arial" charset="0"/>
              <a:buChar char="•"/>
            </a:pPr>
            <a:r>
              <a:rPr lang="en-US" dirty="0"/>
              <a:t>Character Sets (map a logical symbol to an integer or code point)</a:t>
            </a:r>
          </a:p>
          <a:p>
            <a:pPr marL="343281" lvl="1" indent="-123825">
              <a:buFont typeface="Arial" charset="0"/>
              <a:buChar char="•"/>
            </a:pPr>
            <a:r>
              <a:rPr lang="en-US" dirty="0"/>
              <a:t>American Standard Code for Information Interchange (ASCII), 7-bit</a:t>
            </a:r>
          </a:p>
          <a:p>
            <a:pPr marL="343281" lvl="1" indent="-123825">
              <a:buFont typeface="Arial" charset="0"/>
              <a:buChar char="•"/>
            </a:pPr>
            <a:r>
              <a:rPr lang="en-US" dirty="0"/>
              <a:t>Unicode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Character Encodings (algorithmic translation of code point to a binary sequence)</a:t>
            </a:r>
          </a:p>
          <a:p>
            <a:pPr marL="390906" lvl="1" indent="-171450">
              <a:buFont typeface="Arial" charset="0"/>
              <a:buChar char="•"/>
            </a:pPr>
            <a:r>
              <a:rPr lang="en-US" dirty="0"/>
              <a:t>UTF-8</a:t>
            </a:r>
          </a:p>
          <a:p>
            <a:pPr marL="390906" lvl="1" indent="-171450">
              <a:buFont typeface="Arial" charset="0"/>
              <a:buChar char="•"/>
            </a:pPr>
            <a:r>
              <a:rPr lang="en-US" dirty="0"/>
              <a:t>UTF-16</a:t>
            </a:r>
          </a:p>
          <a:p>
            <a:pPr marL="390906" lvl="1" indent="-171450">
              <a:buFont typeface="Arial" charset="0"/>
              <a:buChar char="•"/>
            </a:pPr>
            <a:r>
              <a:rPr lang="en-US" dirty="0"/>
              <a:t>UTF-32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7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Distinguish between computing languages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Identify uses of Assembly programming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Convert values between number systems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Solve basic arithmetic problems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Describe character storage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Evaluate Boolean expressions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Explain the basics of computer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Storage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141769"/>
            <a:ext cx="3703638" cy="149504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2239709"/>
            <a:ext cx="3702050" cy="129916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041224"/>
            <a:ext cx="7543800" cy="11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9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 - Symbols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043374"/>
            <a:ext cx="7543800" cy="1628502"/>
          </a:xfrm>
        </p:spPr>
      </p:pic>
    </p:spTree>
    <p:extLst>
      <p:ext uri="{BB962C8B-B14F-4D97-AF65-F5344CB8AC3E}">
        <p14:creationId xmlns:p14="http://schemas.microsoft.com/office/powerpoint/2010/main" val="105890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 </a:t>
            </a:r>
            <a:r>
              <a:rPr lang="mr-IN" dirty="0"/>
              <a:t>–</a:t>
            </a:r>
            <a:r>
              <a:rPr lang="en-US" dirty="0"/>
              <a:t> Truth Tables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36586"/>
            <a:ext cx="3247846" cy="13716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1918492"/>
            <a:ext cx="3170928" cy="192024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4019863"/>
            <a:ext cx="3157728" cy="2011680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996049"/>
            <a:ext cx="3174798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 and Masking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7" y="2417994"/>
            <a:ext cx="3232794" cy="246888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83" y="2920914"/>
            <a:ext cx="5257801" cy="13716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6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3-bit Computer </a:t>
            </a:r>
            <a:r>
              <a:rPr lang="mr-IN" dirty="0"/>
              <a:t>–</a:t>
            </a:r>
            <a:r>
              <a:rPr lang="en-US" dirty="0"/>
              <a:t> Signing Integers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545127"/>
            <a:ext cx="7543800" cy="2624997"/>
          </a:xfrm>
        </p:spPr>
      </p:pic>
    </p:spTree>
    <p:extLst>
      <p:ext uri="{BB962C8B-B14F-4D97-AF65-F5344CB8AC3E}">
        <p14:creationId xmlns:p14="http://schemas.microsoft.com/office/powerpoint/2010/main" val="164675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60640" cy="1450757"/>
          </a:xfrm>
        </p:spPr>
        <p:txBody>
          <a:bodyPr/>
          <a:lstStyle/>
          <a:p>
            <a:r>
              <a:rPr lang="en-US" dirty="0"/>
              <a:t>3-bit Computer </a:t>
            </a:r>
            <a:r>
              <a:rPr lang="mr-IN" dirty="0"/>
              <a:t>–</a:t>
            </a:r>
            <a:r>
              <a:rPr lang="en-US" dirty="0"/>
              <a:t> Computation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062504"/>
            <a:ext cx="7543800" cy="1590243"/>
          </a:xfrm>
        </p:spPr>
      </p:pic>
    </p:spTree>
    <p:extLst>
      <p:ext uri="{BB962C8B-B14F-4D97-AF65-F5344CB8AC3E}">
        <p14:creationId xmlns:p14="http://schemas.microsoft.com/office/powerpoint/2010/main" val="963532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51572"/>
            <a:ext cx="4539565" cy="32596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American Standard Code for Information Interchange (ASCII)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assembler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bit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byte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character encoding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character set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compiler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compiling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complex instruction set computing (CISC)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computer architecture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debugger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disassembly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high-level language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instruction set architecture (ISA)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9525" y="2002372"/>
            <a:ext cx="3362375" cy="3017520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interpreting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linker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loader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machine-level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mask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microarchitecture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object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one’s complement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reduced instruction set computing (RISC)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signed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translation pipeline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two’s complement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Unicode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unsigned</a:t>
            </a:r>
          </a:p>
        </p:txBody>
      </p:sp>
    </p:spTree>
    <p:extLst>
      <p:ext uri="{BB962C8B-B14F-4D97-AF65-F5344CB8AC3E}">
        <p14:creationId xmlns:p14="http://schemas.microsoft.com/office/powerpoint/2010/main" val="1289520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</a:t>
            </a:r>
            <a:r>
              <a:rPr lang="mr-IN" dirty="0"/>
              <a:t>–</a:t>
            </a:r>
            <a:r>
              <a:rPr lang="en-US" dirty="0"/>
              <a:t> Assembly and C++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28982" y="1870075"/>
            <a:ext cx="5178581" cy="43678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023360"/>
          </a:xfrm>
        </p:spPr>
        <p:txBody>
          <a:bodyPr>
            <a:noAutofit/>
          </a:bodyPr>
          <a:lstStyle/>
          <a:p>
            <a:r>
              <a:rPr lang="en-US" sz="1400" i="1" dirty="0"/>
              <a:t>Wikis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https://en.wikibooks.org/wiki/X86_Assembly</a:t>
            </a:r>
            <a:r>
              <a:rPr lang="en-US" sz="1400" dirty="0"/>
              <a:t> (Assembly Programming Overview)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https://en.wikibooks.org/wiki/X86_Disassembly</a:t>
            </a:r>
            <a:r>
              <a:rPr lang="en-US" sz="1400" dirty="0"/>
              <a:t> (Assembler and Disassembler Overview)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https://en.wikipedia.org/wiki/X86-64 </a:t>
            </a:r>
            <a:r>
              <a:rPr lang="en-US" sz="1400" dirty="0"/>
              <a:t> (x86_64 Overview)</a:t>
            </a:r>
          </a:p>
          <a:p>
            <a:r>
              <a:rPr lang="en-US" sz="1400" i="1" dirty="0"/>
              <a:t>Developer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5"/>
              </a:rPr>
              <a:t>http://</a:t>
            </a:r>
            <a:r>
              <a:rPr lang="en-US" sz="1400" dirty="0" err="1">
                <a:hlinkClick r:id="rId5"/>
              </a:rPr>
              <a:t>www.unicode.org</a:t>
            </a:r>
            <a:r>
              <a:rPr lang="en-US" sz="1400" dirty="0"/>
              <a:t>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6"/>
              </a:rPr>
              <a:t>http://www.unicode.org/charts/PDF/U0000.pdf</a:t>
            </a:r>
            <a:r>
              <a:rPr lang="en-US" sz="1400" dirty="0"/>
              <a:t> (ASCII)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7"/>
              </a:rPr>
              <a:t>http://devimages.apple.com/llvm/videos/LLVM_Assembler_Infrastructure.mov</a:t>
            </a:r>
            <a:r>
              <a:rPr lang="en-US" sz="1400" dirty="0"/>
              <a:t> (LLVM-MC Overview) </a:t>
            </a:r>
          </a:p>
          <a:p>
            <a:r>
              <a:rPr lang="en-US" sz="1400" i="1" dirty="0"/>
              <a:t>Videos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/>
              <a:t>Video 1.1: Welcome (</a:t>
            </a:r>
            <a:r>
              <a:rPr lang="en-US" sz="1400" dirty="0">
                <a:hlinkClick r:id="rId8"/>
              </a:rPr>
              <a:t>https://youtu.be/HBwgXY88hyc</a:t>
            </a:r>
            <a:r>
              <a:rPr lang="en-US" sz="1400" dirty="0"/>
              <a:t>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/>
              <a:t>Video 1.2: Signing Integers (</a:t>
            </a:r>
            <a:r>
              <a:rPr lang="en-US" sz="1400" dirty="0">
                <a:hlinkClick r:id="rId9"/>
              </a:rPr>
              <a:t>https://youtu.be/vHijiZMbj9E</a:t>
            </a:r>
            <a:r>
              <a:rPr lang="en-US" sz="1400" dirty="0"/>
              <a:t>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/>
              <a:t>Video 1.3: A 3-bit Computer Example (</a:t>
            </a:r>
            <a:r>
              <a:rPr lang="en-US" sz="1400" dirty="0">
                <a:hlinkClick r:id="rId10"/>
              </a:rPr>
              <a:t>https://youtu.be/gYczcmDywag</a:t>
            </a:r>
            <a:r>
              <a:rPr lang="en-US" sz="1400" dirty="0"/>
              <a:t>) 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Roadmap (Figure 1.1)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07153" y="2017762"/>
            <a:ext cx="7375413" cy="414866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Pipeline</a:t>
            </a:r>
            <a:br>
              <a:rPr lang="en-US" dirty="0"/>
            </a:br>
            <a:r>
              <a:rPr lang="en-US" dirty="0"/>
              <a:t>(Figure 1.2)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44" y="2079625"/>
            <a:ext cx="1752600" cy="355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2079625"/>
            <a:ext cx="3703320" cy="3362368"/>
          </a:xfr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High-level: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dirty="0"/>
              <a:t> control structure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Interpreting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Compiling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(Figure 1.3)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794294"/>
            <a:ext cx="3703638" cy="21266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2126745"/>
            <a:ext cx="3703320" cy="3461760"/>
          </a:xfr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Complex Instruction Set Computing (CISC)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Reduced Instruction Set Computing (RISC)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Common 32-bit x86 ISA names: </a:t>
            </a:r>
            <a:br>
              <a:rPr lang="en-US" dirty="0"/>
            </a:br>
            <a:r>
              <a:rPr lang="en-US" dirty="0"/>
              <a:t>x86, IA-32, i386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Common 64-bit x86 ISA names: </a:t>
            </a:r>
            <a:br>
              <a:rPr lang="en-US" dirty="0"/>
            </a:br>
            <a:r>
              <a:rPr lang="en-US" dirty="0"/>
              <a:t>x64, x86_64, Intel 64, AMD64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Translation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22" y="4121468"/>
            <a:ext cx="5799601" cy="13716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11358"/>
            <a:ext cx="7543800" cy="1836112"/>
          </a:xfrm>
        </p:spPr>
      </p:pic>
    </p:spTree>
    <p:extLst>
      <p:ext uri="{BB962C8B-B14F-4D97-AF65-F5344CB8AC3E}">
        <p14:creationId xmlns:p14="http://schemas.microsoft.com/office/powerpoint/2010/main" val="76008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Utility Relationships (Figure 1.4)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869208"/>
            <a:ext cx="7543800" cy="39768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 Enhance your understanding of computer operation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  Debugging</a:t>
            </a:r>
          </a:p>
          <a:p>
            <a:pPr>
              <a:buFont typeface="Arial" charset="0"/>
              <a:buChar char="•"/>
            </a:pPr>
            <a:r>
              <a:rPr lang="en-US" dirty="0"/>
              <a:t>  Informed decision-making when programming in high-level languages</a:t>
            </a:r>
          </a:p>
          <a:p>
            <a:pPr>
              <a:buFont typeface="Arial" charset="0"/>
              <a:buChar char="•"/>
            </a:pPr>
            <a:r>
              <a:rPr lang="en-US" dirty="0"/>
              <a:t>  Removes layers of abstraction </a:t>
            </a:r>
          </a:p>
          <a:p>
            <a:pPr>
              <a:buFont typeface="Arial" charset="0"/>
              <a:buChar char="•"/>
            </a:pPr>
            <a:r>
              <a:rPr lang="en-US" dirty="0"/>
              <a:t>  Some areas of software development rely on knowledge of Assembly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2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CE5841"/>
      </a:accent1>
      <a:accent2>
        <a:srgbClr val="10113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2998E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13309</TotalTime>
  <Words>790</Words>
  <Application>Microsoft Macintosh PowerPoint</Application>
  <PresentationFormat>On-screen Show (4:3)</PresentationFormat>
  <Paragraphs>181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Retrospect</vt:lpstr>
      <vt:lpstr>Chapter 1</vt:lpstr>
      <vt:lpstr>Objectives</vt:lpstr>
      <vt:lpstr>Web Resources</vt:lpstr>
      <vt:lpstr>Chapter Roadmap (Figure 1.1)</vt:lpstr>
      <vt:lpstr>Translation Pipeline (Figure 1.2)</vt:lpstr>
      <vt:lpstr>ISA (Figure 1.3)</vt:lpstr>
      <vt:lpstr>The Translation Process</vt:lpstr>
      <vt:lpstr>File and Utility Relationships (Figure 1.4)</vt:lpstr>
      <vt:lpstr>Why learn Assembly?</vt:lpstr>
      <vt:lpstr>Number Systems – Why Binary?</vt:lpstr>
      <vt:lpstr>Integer Storage</vt:lpstr>
      <vt:lpstr>Unsigned Binary-Decimal Conversions</vt:lpstr>
      <vt:lpstr>Bits needed and Binary Addition</vt:lpstr>
      <vt:lpstr>Unsigned Hexadecimal Conversions</vt:lpstr>
      <vt:lpstr>Unsigned Hex-Decimal Conversions</vt:lpstr>
      <vt:lpstr>Hexadecimal Addition</vt:lpstr>
      <vt:lpstr>Signed Integers – Two’s Complement</vt:lpstr>
      <vt:lpstr>Two’s Complement in Hexadecimal</vt:lpstr>
      <vt:lpstr>Character Storage</vt:lpstr>
      <vt:lpstr>Character Storage</vt:lpstr>
      <vt:lpstr>Boolean Expressions - Symbols</vt:lpstr>
      <vt:lpstr>Boolean Expressions – Truth Tables</vt:lpstr>
      <vt:lpstr>Boolean Expressions and Masking</vt:lpstr>
      <vt:lpstr>3-bit Computer – Signing Integers</vt:lpstr>
      <vt:lpstr>3-bit Computer – Computation</vt:lpstr>
      <vt:lpstr>Chapter 1 Key Terms</vt:lpstr>
      <vt:lpstr>Bubble Sort – Assembly and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Hall</dc:creator>
  <cp:lastModifiedBy>Hall, Brian</cp:lastModifiedBy>
  <cp:revision>133</cp:revision>
  <cp:lastPrinted>2017-01-24T19:30:08Z</cp:lastPrinted>
  <dcterms:created xsi:type="dcterms:W3CDTF">2015-10-12T20:57:39Z</dcterms:created>
  <dcterms:modified xsi:type="dcterms:W3CDTF">2020-12-09T20:27:11Z</dcterms:modified>
</cp:coreProperties>
</file>