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291"/>
  </p:normalViewPr>
  <p:slideViewPr>
    <p:cSldViewPr snapToGrid="0" snapToObjects="1">
      <p:cViewPr varScale="1">
        <p:scale>
          <a:sx n="68" d="100"/>
          <a:sy n="68" d="100"/>
        </p:scale>
        <p:origin x="163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More Architecture Details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OS retrieves program information such as file size and physical location on disk.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OS determines an appropriate location in memory, allocates the space, and places necessary information in a descriptor table (descriptors are discussed in Chapter 10).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OS begins execution of the first instruction (entry point), thus becoming a process, which is assigned an ID.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process runs independently, and the OS responds to the process’s requests for resources.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process ends, the memory is relinquished.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75666"/>
          </a:xfrm>
        </p:spPr>
        <p:txBody>
          <a:bodyPr vert="horz" lIns="0" tIns="45720" rIns="0" bIns="45720" rtlCol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="1" dirty="0"/>
              <a:t>Cache</a:t>
            </a:r>
            <a:r>
              <a:rPr lang="en-US" dirty="0"/>
              <a:t> memory helps relieve the speed of memory accesses. If the instruction or data being fetched is found in cache, a cache hit occurs. If not found, a cache miss occurs. Instructions can also be moved in bulk to and from cache. 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Prefetching algorithms</a:t>
            </a:r>
            <a:r>
              <a:rPr lang="en-US" dirty="0"/>
              <a:t> examine memory access patterns with the intent to fill cache and pre-fetch buffers with instructions and data likely to be needed soon. Most modern CPUs also have pre-decoding as part of the pipeline. 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Integrated memory controllers</a:t>
            </a:r>
            <a:r>
              <a:rPr lang="en-US" dirty="0"/>
              <a:t> eliminate CPU to RAM hops via the front side bus (Northbridge) by integrating the memory controller onto the CPU die. 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Multi-core/multi-processor</a:t>
            </a:r>
            <a:r>
              <a:rPr lang="en-US" dirty="0"/>
              <a:t> systems allow the workload of executing instructions to be distributed.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023360"/>
          </a:xfrm>
        </p:spPr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="1" dirty="0"/>
              <a:t>Floating-point unit (FPU) </a:t>
            </a:r>
            <a:r>
              <a:rPr lang="en-US" dirty="0"/>
              <a:t>— typically integrated with the CPU (Chapter </a:t>
            </a:r>
            <a:r>
              <a:rPr lang="en-US"/>
              <a:t>6)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Clock generator </a:t>
            </a:r>
            <a:r>
              <a:rPr lang="en-US" dirty="0"/>
              <a:t>— the CPU clock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Programmable interrupt controllers (PICs) </a:t>
            </a:r>
            <a:r>
              <a:rPr lang="en-US" dirty="0"/>
              <a:t>— handles interrupts from keyboards, hard drives, and other hardware devices (Chapter 10)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Programmable interval timer </a:t>
            </a:r>
            <a:r>
              <a:rPr lang="en-US" dirty="0"/>
              <a:t>— interrupts the system 18.2 times/sec, updates the system time and clock, and controls the system speaker; responsible for refreshing main memory (RAM)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Graphical processing unit (GPU) </a:t>
            </a:r>
            <a:r>
              <a:rPr lang="en-US" dirty="0"/>
              <a:t>— a specially designed processor that efficiently processes matrices and vectors and displays visual data to screens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and Multi-unit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="1" dirty="0"/>
              <a:t>Scalar</a:t>
            </a:r>
            <a:r>
              <a:rPr lang="en-US" dirty="0"/>
              <a:t> processing </a:t>
            </a:r>
            <a:r>
              <a:rPr lang="mr-IN" dirty="0"/>
              <a:t>–</a:t>
            </a:r>
            <a:r>
              <a:rPr lang="en-US" dirty="0"/>
              <a:t> one datum (instruction) is processed at a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Superscalar</a:t>
            </a:r>
            <a:r>
              <a:rPr lang="en-US" dirty="0"/>
              <a:t> processing </a:t>
            </a:r>
            <a:r>
              <a:rPr lang="mr-IN" dirty="0"/>
              <a:t>–</a:t>
            </a:r>
            <a:r>
              <a:rPr lang="en-US" dirty="0"/>
              <a:t> multiple instructions are processed at a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Example: The PowerPC 970 has two ALUs, two FPUs, two load/store units, two SIMD units, with varying pipelines between ten and sixteen stages, depending on the unit.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Example: An Intel Core i7 (Haswell) with four cores </a:t>
            </a:r>
            <a:r>
              <a:rPr lang="en-US"/>
              <a:t>supports </a:t>
            </a:r>
            <a:r>
              <a:rPr lang="en-US" b="1"/>
              <a:t>Hyper-Threading</a:t>
            </a:r>
            <a:r>
              <a:rPr lang="en-US" dirty="0"/>
              <a:t>, meaning two logical processors per core. Each execution unit has eight “ports” for eight micro-ops per clock tick and four ALUs.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="1" dirty="0"/>
              <a:t>Application level</a:t>
            </a:r>
            <a:r>
              <a:rPr lang="en-US" dirty="0"/>
              <a:t>: High-level libraries and application programming interfaces (APIs)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System level</a:t>
            </a:r>
            <a:r>
              <a:rPr lang="en-US" dirty="0"/>
              <a:t>: System calls using Assembly instructions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dirty="0"/>
              <a:t>UEFI level</a:t>
            </a:r>
            <a:r>
              <a:rPr lang="en-US" dirty="0"/>
              <a:t>: Unified Extensible Firmware Interface (UEFI) is low-level software that communicates directly with hardware and provides boot and runtime services; UEFI is the modern and more sophisticated replacement of basic input/output system (BIOS).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b="1" dirty="0"/>
              <a:t>Device Drivers</a:t>
            </a:r>
            <a:r>
              <a:rPr lang="en-US" dirty="0"/>
              <a:t> contain routines that allow the OS to communicate directly with hardware. </a:t>
            </a:r>
          </a:p>
          <a:p>
            <a:r>
              <a:rPr lang="en-US" dirty="0"/>
              <a:t>To illustrate an I/O hierarchy exchange consider the following example.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high-level statement in a C++ program calls on a library function to write a string to standard output (e.g.,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&lt;&lt; "This is string";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library function calls a system routine (OS) function and passes relevant parameters such as the address of the string and the size.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system call uses a loop to call a Driver or UEFI subroutine, passing the ASCII/Unicode value and color of each character.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The Driver or UEFI subroutine receives a character, maps it to a font, and sends the character to a hardware port attached to a video controller.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The video controller prints the character by using timed hardware signals to the screen that control the displaying of pixels.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The system calls another Driver or UEFI subroutine to advance the cursor.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Assembly programs can access all I/O levels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At the application level, a programmer can call on library functions to perform console and file-based I/O.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At the OS level, a programmer can call on the kernel to perform console and file-based I/O.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At the UEFI/Driver level, a programmer can call on functions to control device-specific features.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Tradeoffs: efficiency, results, and </a:t>
            </a:r>
            <a:r>
              <a:rPr lang="en-US" i="1" dirty="0"/>
              <a:t>portability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1 and 2 Supplement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1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874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Mangal</vt:lpstr>
      <vt:lpstr>Retrospect</vt:lpstr>
      <vt:lpstr>Chapter 1 and 2 Supplement</vt:lpstr>
      <vt:lpstr>Program Loading</vt:lpstr>
      <vt:lpstr>Memory Access Improvements</vt:lpstr>
      <vt:lpstr>Support Processors</vt:lpstr>
      <vt:lpstr>Pipelining and Multi-unit Processing</vt:lpstr>
      <vt:lpstr>Input/Output System</vt:lpstr>
      <vt:lpstr>Input/Output System</vt:lpstr>
      <vt:lpstr>Input/Output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148</cp:revision>
  <cp:lastPrinted>2017-01-24T19:30:08Z</cp:lastPrinted>
  <dcterms:created xsi:type="dcterms:W3CDTF">2015-10-12T20:57:39Z</dcterms:created>
  <dcterms:modified xsi:type="dcterms:W3CDTF">2021-09-10T15:16:58Z</dcterms:modified>
</cp:coreProperties>
</file>