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303" r:id="rId4"/>
    <p:sldId id="261" r:id="rId5"/>
    <p:sldId id="304" r:id="rId6"/>
    <p:sldId id="283" r:id="rId7"/>
    <p:sldId id="285" r:id="rId8"/>
    <p:sldId id="286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260" r:id="rId20"/>
    <p:sldId id="316" r:id="rId21"/>
    <p:sldId id="317" r:id="rId22"/>
    <p:sldId id="318" r:id="rId23"/>
    <p:sldId id="300" r:id="rId24"/>
    <p:sldId id="301" r:id="rId25"/>
    <p:sldId id="319" r:id="rId26"/>
    <p:sldId id="320" r:id="rId27"/>
    <p:sldId id="321" r:id="rId28"/>
    <p:sldId id="322" r:id="rId29"/>
    <p:sldId id="323" r:id="rId30"/>
    <p:sldId id="324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/>
    <p:restoredTop sz="96291"/>
  </p:normalViewPr>
  <p:slideViewPr>
    <p:cSldViewPr snapToGrid="0" snapToObjects="1">
      <p:cViewPr varScale="1">
        <p:scale>
          <a:sx n="165" d="100"/>
          <a:sy n="165" d="100"/>
        </p:scale>
        <p:origin x="6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sm.us/doc/nasmdocb.html" TargetMode="External"/><Relationship Id="rId3" Type="http://schemas.openxmlformats.org/officeDocument/2006/relationships/hyperlink" Target="https://docs.microsoft.com/en-us/cpp/assembler/masm/microsoft-macro-assembler-reference/" TargetMode="External"/><Relationship Id="rId7" Type="http://schemas.openxmlformats.org/officeDocument/2006/relationships/hyperlink" Target="https://en.wikipedia.org/wiki/X86_instruction_listings" TargetMode="External"/><Relationship Id="rId2" Type="http://schemas.openxmlformats.org/officeDocument/2006/relationships/hyperlink" Target="https://sourceware.org/binutils/docs/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lixcloutier.com/x86/" TargetMode="External"/><Relationship Id="rId5" Type="http://schemas.openxmlformats.org/officeDocument/2006/relationships/hyperlink" Target="https://software.intel.com/content/www/us/en/develop/articles/intel-sdm.html" TargetMode="External"/><Relationship Id="rId4" Type="http://schemas.openxmlformats.org/officeDocument/2006/relationships/hyperlink" Target="http://www.nasm.us/doc/nasmdoc0.html" TargetMode="External"/><Relationship Id="rId9" Type="http://schemas.openxmlformats.org/officeDocument/2006/relationships/hyperlink" Target="https://developer.apple.com/library/archive/documentation/DeveloperTools/Conceptual/MachOTopics/1-Articles/x86_64_cod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Basic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Multiplication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10" y="1852592"/>
            <a:ext cx="4999100" cy="24216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4484214"/>
            <a:ext cx="755904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Multiplication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958450B-B8B4-A44E-9DF6-E1D36FC9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25" y="2085975"/>
            <a:ext cx="6019800" cy="3543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79DD1953-B991-3845-8AC9-1A004EAB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142" y="1791812"/>
            <a:ext cx="5319320" cy="45323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Division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10" y="2287864"/>
            <a:ext cx="4999100" cy="20844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8CE53-4ECD-E14D-8FEF-A4C8ED399636}"/>
              </a:ext>
            </a:extLst>
          </p:cNvPr>
          <p:cNvSpPr txBox="1"/>
          <p:nvPr/>
        </p:nvSpPr>
        <p:spPr>
          <a:xfrm>
            <a:off x="2995047" y="4626676"/>
            <a:ext cx="31539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Example 4.2  Unsigned 64-bit division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147B947-80B3-FC4E-BA50-700340BF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2" y="4934453"/>
            <a:ext cx="6803756" cy="13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6A044F85-7555-364D-93BE-5EDA5932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0" y="2447447"/>
            <a:ext cx="6172200" cy="3289300"/>
          </a:xfrm>
        </p:spPr>
      </p:pic>
    </p:spTree>
    <p:extLst>
      <p:ext uri="{BB962C8B-B14F-4D97-AF65-F5344CB8AC3E}">
        <p14:creationId xmlns:p14="http://schemas.microsoft.com/office/powerpoint/2010/main" val="18356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9FE9E4E-9957-6A41-8DD9-20E293BA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23" y="2336800"/>
            <a:ext cx="5219700" cy="218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52B76-7805-264D-8AB5-99AD3B8C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83" y="4727952"/>
            <a:ext cx="6388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(Logical)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75912"/>
            <a:ext cx="3284220" cy="17830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64596"/>
            <a:ext cx="4175760" cy="9144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5085262"/>
            <a:ext cx="416814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(Logical)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40738742-02AC-864B-A71D-83CEA7DD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65" y="1993497"/>
            <a:ext cx="6399789" cy="4022725"/>
          </a:xfrm>
        </p:spPr>
      </p:pic>
    </p:spTree>
    <p:extLst>
      <p:ext uri="{BB962C8B-B14F-4D97-AF65-F5344CB8AC3E}">
        <p14:creationId xmlns:p14="http://schemas.microsoft.com/office/powerpoint/2010/main" val="119030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(Arithmetic)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0" y="5063487"/>
            <a:ext cx="5097780" cy="1158240"/>
          </a:xfrm>
          <a:prstGeom prst="rect">
            <a:avLst/>
          </a:prstGeom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AF220309-27E2-374E-8829-55967A26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970" y="1794513"/>
            <a:ext cx="4829148" cy="3079333"/>
          </a:xfrm>
        </p:spPr>
      </p:pic>
    </p:spTree>
    <p:extLst>
      <p:ext uri="{BB962C8B-B14F-4D97-AF65-F5344CB8AC3E}">
        <p14:creationId xmlns:p14="http://schemas.microsoft.com/office/powerpoint/2010/main" val="210314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9D04D37A-7711-9E4D-8CD2-25BD2A5B02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9500" y="2305790"/>
            <a:ext cx="7031941" cy="2655949"/>
          </a:xfrm>
        </p:spPr>
      </p:pic>
    </p:spTree>
    <p:extLst>
      <p:ext uri="{BB962C8B-B14F-4D97-AF65-F5344CB8AC3E}">
        <p14:creationId xmlns:p14="http://schemas.microsoft.com/office/powerpoint/2010/main" val="14047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Perform integer arithmetic 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Manipulate data at the bit level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Explain different addressing modes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Construct arrays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Convert data to different data sizes and types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pic>
        <p:nvPicPr>
          <p:cNvPr id="8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81" y="4750230"/>
            <a:ext cx="5451626" cy="132320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E32D48D8-D92C-4A4E-8F16-572E198CBA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959" y="2038730"/>
            <a:ext cx="5255535" cy="2479026"/>
          </a:xfrm>
        </p:spPr>
      </p:pic>
    </p:spTree>
    <p:extLst>
      <p:ext uri="{BB962C8B-B14F-4D97-AF65-F5344CB8AC3E}">
        <p14:creationId xmlns:p14="http://schemas.microsoft.com/office/powerpoint/2010/main" val="28315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6B6A0AE7-6612-324C-82A0-29A0041CE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744" y="2344722"/>
            <a:ext cx="4727448" cy="190793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87B63C-549E-8E4B-B4B0-3B32AA429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90404" y="4602997"/>
            <a:ext cx="7653458" cy="927408"/>
          </a:xfrm>
        </p:spPr>
      </p:pic>
    </p:spTree>
    <p:extLst>
      <p:ext uri="{BB962C8B-B14F-4D97-AF65-F5344CB8AC3E}">
        <p14:creationId xmlns:p14="http://schemas.microsoft.com/office/powerpoint/2010/main" val="120669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Addressing (Figure 4.1)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036B21F-F0BC-8340-9F28-BE89425FE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9388" y="2585110"/>
            <a:ext cx="5887034" cy="2730581"/>
          </a:xfrm>
        </p:spPr>
      </p:pic>
    </p:spTree>
    <p:extLst>
      <p:ext uri="{BB962C8B-B14F-4D97-AF65-F5344CB8AC3E}">
        <p14:creationId xmlns:p14="http://schemas.microsoft.com/office/powerpoint/2010/main" val="107234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 Operand’s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C867B735-8AF4-584F-806E-1B532A2C1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393" y="1766808"/>
            <a:ext cx="5501543" cy="2261197"/>
          </a:xfrm>
        </p:spPr>
      </p:pic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ABD62FCC-B4CB-C14B-83B7-805334E00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4860" y="4072966"/>
            <a:ext cx="4100573" cy="2095347"/>
          </a:xfrm>
        </p:spPr>
      </p:pic>
    </p:spTree>
    <p:extLst>
      <p:ext uri="{BB962C8B-B14F-4D97-AF65-F5344CB8AC3E}">
        <p14:creationId xmlns:p14="http://schemas.microsoft.com/office/powerpoint/2010/main" val="11854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(Figure 4.2)</a:t>
            </a:r>
          </a:p>
        </p:txBody>
      </p:sp>
      <p:pic>
        <p:nvPicPr>
          <p:cNvPr id="12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5" y="4813975"/>
            <a:ext cx="6738250" cy="118320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5542580-4278-CD48-A07D-369659712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76971" y="2378028"/>
            <a:ext cx="5990058" cy="1915002"/>
          </a:xfrm>
        </p:spPr>
      </p:pic>
    </p:spTree>
    <p:extLst>
      <p:ext uri="{BB962C8B-B14F-4D97-AF65-F5344CB8AC3E}">
        <p14:creationId xmlns:p14="http://schemas.microsoft.com/office/powerpoint/2010/main" val="102566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916CE0D-30DF-0749-A333-DD4A988B16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9729" y="2032790"/>
            <a:ext cx="4730261" cy="21672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056D2B-01AC-D249-927F-D2B4583B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31" y="4600166"/>
            <a:ext cx="5169936" cy="10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9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Usage with Byte Offsets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BB9F487-6337-7546-8A57-BA050EAE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72" y="1799353"/>
            <a:ext cx="5171856" cy="44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Usage with High-Level Indices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FF8A096-E678-7241-A307-5FD6D45E62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054" y="2129293"/>
            <a:ext cx="6679611" cy="3550836"/>
          </a:xfrm>
        </p:spPr>
      </p:pic>
    </p:spTree>
    <p:extLst>
      <p:ext uri="{BB962C8B-B14F-4D97-AF65-F5344CB8AC3E}">
        <p14:creationId xmlns:p14="http://schemas.microsoft.com/office/powerpoint/2010/main" val="14711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Usage (MASM-specific)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028BF1-380C-4D46-A84C-77597BF43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1927" y="2516062"/>
            <a:ext cx="6585865" cy="2604578"/>
          </a:xfrm>
        </p:spPr>
      </p:pic>
    </p:spTree>
    <p:extLst>
      <p:ext uri="{BB962C8B-B14F-4D97-AF65-F5344CB8AC3E}">
        <p14:creationId xmlns:p14="http://schemas.microsoft.com/office/powerpoint/2010/main" val="109338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Sizes </a:t>
            </a:r>
            <a:br>
              <a:rPr lang="en-US" dirty="0"/>
            </a:br>
            <a:r>
              <a:rPr lang="en-US" dirty="0"/>
              <a:t>(Large -&gt; Small)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CD4B36C-4D65-954B-AD7D-6D61BA4F5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1300" y="2314497"/>
            <a:ext cx="6547119" cy="3126981"/>
          </a:xfrm>
        </p:spPr>
      </p:pic>
    </p:spTree>
    <p:extLst>
      <p:ext uri="{BB962C8B-B14F-4D97-AF65-F5344CB8AC3E}">
        <p14:creationId xmlns:p14="http://schemas.microsoft.com/office/powerpoint/2010/main" val="7992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245100"/>
          </a:xfrm>
        </p:spPr>
        <p:txBody>
          <a:bodyPr>
            <a:noAutofit/>
          </a:bodyPr>
          <a:lstStyle/>
          <a:p>
            <a:r>
              <a:rPr lang="en-US" sz="1400" i="1" dirty="0"/>
              <a:t>Assembler References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sourceware.org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binutils</a:t>
            </a:r>
            <a:r>
              <a:rPr lang="en-US" sz="1400" dirty="0">
                <a:hlinkClick r:id="rId2"/>
              </a:rPr>
              <a:t>/docs/as/ </a:t>
            </a:r>
            <a:r>
              <a:rPr lang="en-US" sz="1400" dirty="0"/>
              <a:t>(GAS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https://docs.microsoft.com/en-us/cpp/assembler/masm/microsoft-macro-assembler-reference/</a:t>
            </a:r>
            <a:r>
              <a:rPr lang="en-US" sz="1400" dirty="0"/>
              <a:t> (MASM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https://www.nasm.us/doc/nasmdoc0.html </a:t>
            </a:r>
            <a:r>
              <a:rPr lang="en-US" sz="1400" dirty="0"/>
              <a:t>(NASM Reference) </a:t>
            </a:r>
          </a:p>
          <a:p>
            <a:r>
              <a:rPr lang="en-US" sz="1400" i="1" dirty="0"/>
              <a:t>x86 Instruction Set Listings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https://software.intel.com/content/www/us/en/develop/articles/intel-sdm.html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(Volume 1, Chapter 5 Instruction Set Summary, Section 5.1)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6"/>
              </a:rPr>
              <a:t>https://www.felixcloutier.com/x86/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7"/>
              </a:rPr>
              <a:t>https://en.wikipedia.org/wiki/X86_instruction_listings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8"/>
              </a:rPr>
              <a:t>https://www.nasm.us/doc/nasmdocb.html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9"/>
              </a:rPr>
              <a:t>https://developer.apple.com/library/archive/documentation/DeveloperTools/Conceptual/MachOTopics/1-Articles/x86_64_code.html</a:t>
            </a:r>
            <a:r>
              <a:rPr lang="en-US" sz="14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9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Sizes </a:t>
            </a:r>
            <a:br>
              <a:rPr lang="en-US" dirty="0"/>
            </a:br>
            <a:r>
              <a:rPr lang="en-US" dirty="0"/>
              <a:t>(Small-&gt; Large)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8BBCF70-E97F-924F-A735-BCC701627B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6189" y="2152461"/>
            <a:ext cx="6531621" cy="3745769"/>
          </a:xfrm>
        </p:spPr>
      </p:pic>
    </p:spTree>
    <p:extLst>
      <p:ext uri="{BB962C8B-B14F-4D97-AF65-F5344CB8AC3E}">
        <p14:creationId xmlns:p14="http://schemas.microsoft.com/office/powerpoint/2010/main" val="117049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41063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.</a:t>
            </a:r>
            <a:r>
              <a:rPr lang="en-US" sz="1400" dirty="0" err="1"/>
              <a:t>balign</a:t>
            </a:r>
            <a:br>
              <a:rPr lang="en-US" sz="1400" dirty="0"/>
            </a:br>
            <a:r>
              <a:rPr lang="en-US" sz="1400" dirty="0"/>
              <a:t>ADD</a:t>
            </a:r>
            <a:br>
              <a:rPr lang="en-US" sz="1400" dirty="0"/>
            </a:br>
            <a:r>
              <a:rPr lang="en-US" sz="1400" dirty="0"/>
              <a:t>ALIGN</a:t>
            </a:r>
            <a:br>
              <a:rPr lang="en-US" sz="1400" dirty="0"/>
            </a:br>
            <a:r>
              <a:rPr lang="en-US" sz="1400" dirty="0"/>
              <a:t>ALIGNB</a:t>
            </a:r>
            <a:br>
              <a:rPr lang="en-US" sz="1400" dirty="0"/>
            </a:br>
            <a:r>
              <a:rPr lang="en-US" sz="1400" dirty="0"/>
              <a:t>arithmetic bit shifting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array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CBW</a:t>
            </a:r>
            <a:br>
              <a:rPr lang="en-US" sz="1400" dirty="0"/>
            </a:br>
            <a:r>
              <a:rPr lang="en-US" sz="1400" dirty="0"/>
              <a:t>CDQ</a:t>
            </a:r>
            <a:br>
              <a:rPr lang="en-US" sz="1400" dirty="0"/>
            </a:br>
            <a:r>
              <a:rPr lang="en-US" sz="1400" dirty="0"/>
              <a:t>CQO</a:t>
            </a:r>
            <a:br>
              <a:rPr lang="en-US" sz="1400" dirty="0"/>
            </a:br>
            <a:r>
              <a:rPr lang="en-US" sz="1400" dirty="0"/>
              <a:t>CWD</a:t>
            </a:r>
            <a:br>
              <a:rPr lang="en-US" sz="1400" dirty="0"/>
            </a:br>
            <a:r>
              <a:rPr lang="en-US" sz="1400" dirty="0"/>
              <a:t>DEC</a:t>
            </a:r>
            <a:br>
              <a:rPr lang="en-US" sz="1400" dirty="0"/>
            </a:br>
            <a:r>
              <a:rPr lang="en-US" sz="1400" dirty="0"/>
              <a:t>direct addressing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DIV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IDIV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IMUL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indirect addressing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LEA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9525" y="2002372"/>
            <a:ext cx="3362375" cy="4055528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LENGTHOF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logical bit shifting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MOV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MOVS/MOVSX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MOVZ/MOVZX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NEG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OFFSET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PTR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SHL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SHR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SIZEOF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SUB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TYPE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XCHG</a:t>
            </a:r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Definitions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7" y="2315101"/>
            <a:ext cx="5473808" cy="170897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060" y="1845736"/>
            <a:ext cx="2428240" cy="4023359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 sizes in bits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L8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M16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M32/R32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77EBA6A-D9C2-354D-92F1-1E630121F1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399" y="2401711"/>
            <a:ext cx="5711728" cy="20545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060" y="1845736"/>
            <a:ext cx="2428240" cy="4023359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Operands must be the same size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Operands can’t both be memory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IP can not be the destination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3FCD3C4E-6F1A-CA4A-B17C-9A034BE6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371442"/>
            <a:ext cx="7543800" cy="27491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C0FF369D-557E-DE45-A953-002FB79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428" y="1846263"/>
            <a:ext cx="6021594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Add/Subtract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2B1C6-5439-024B-A3D5-96B350980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19" y="1846263"/>
            <a:ext cx="6980611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Negate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E577ADB7-09A0-704E-90F9-08A3319D7F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960" y="2273417"/>
            <a:ext cx="4684794" cy="284722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060" y="1845736"/>
            <a:ext cx="2428240" cy="4023359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Reverses the sign of a value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Two’s Complement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14556</TotalTime>
  <Words>732</Words>
  <Application>Microsoft Macintosh PowerPoint</Application>
  <PresentationFormat>On-screen Show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Chapter 4</vt:lpstr>
      <vt:lpstr>Objectives</vt:lpstr>
      <vt:lpstr>Web Resources</vt:lpstr>
      <vt:lpstr>Operand Definitions</vt:lpstr>
      <vt:lpstr>Data Movement</vt:lpstr>
      <vt:lpstr>Data Movement</vt:lpstr>
      <vt:lpstr>Increment/Decrement</vt:lpstr>
      <vt:lpstr>Add/Subtract</vt:lpstr>
      <vt:lpstr>Negate</vt:lpstr>
      <vt:lpstr>Unsigned Multiplication</vt:lpstr>
      <vt:lpstr>Unsigned Multiplication</vt:lpstr>
      <vt:lpstr>Signed Multiplication</vt:lpstr>
      <vt:lpstr>Unsigned Division</vt:lpstr>
      <vt:lpstr>Unsigned Division</vt:lpstr>
      <vt:lpstr>Signed Division</vt:lpstr>
      <vt:lpstr>Bit Shifting (Logical)</vt:lpstr>
      <vt:lpstr>Bit Shifting (Logical)</vt:lpstr>
      <vt:lpstr>Bit Shifting (Arithmetic)</vt:lpstr>
      <vt:lpstr>Negative Values</vt:lpstr>
      <vt:lpstr>Sign Extension</vt:lpstr>
      <vt:lpstr>Data Alignment</vt:lpstr>
      <vt:lpstr>Data Addressing (Figure 4.1)</vt:lpstr>
      <vt:lpstr>Storing an Operand’s Address</vt:lpstr>
      <vt:lpstr>Arrays (Figure 4.2)</vt:lpstr>
      <vt:lpstr>Array Size</vt:lpstr>
      <vt:lpstr>Array Usage with Byte Offsets</vt:lpstr>
      <vt:lpstr>Array Usage with High-Level Indices</vt:lpstr>
      <vt:lpstr>Array Usage (MASM-specific)</vt:lpstr>
      <vt:lpstr>Changing Data Sizes  (Large -&gt; Small)</vt:lpstr>
      <vt:lpstr>Changing Data Sizes  (Small-&gt; Large)</vt:lpstr>
      <vt:lpstr>Chapter 4 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184</cp:revision>
  <cp:lastPrinted>2017-01-24T19:30:08Z</cp:lastPrinted>
  <dcterms:created xsi:type="dcterms:W3CDTF">2015-10-12T20:57:39Z</dcterms:created>
  <dcterms:modified xsi:type="dcterms:W3CDTF">2020-12-09T20:23:00Z</dcterms:modified>
</cp:coreProperties>
</file>