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303" r:id="rId4"/>
    <p:sldId id="261" r:id="rId5"/>
    <p:sldId id="325" r:id="rId6"/>
    <p:sldId id="326" r:id="rId7"/>
    <p:sldId id="327" r:id="rId8"/>
    <p:sldId id="328" r:id="rId9"/>
    <p:sldId id="329" r:id="rId10"/>
    <p:sldId id="330" r:id="rId11"/>
    <p:sldId id="304" r:id="rId12"/>
    <p:sldId id="283" r:id="rId13"/>
    <p:sldId id="285" r:id="rId14"/>
    <p:sldId id="331" r:id="rId15"/>
    <p:sldId id="286" r:id="rId16"/>
    <p:sldId id="305" r:id="rId17"/>
    <p:sldId id="332" r:id="rId18"/>
    <p:sldId id="306" r:id="rId19"/>
    <p:sldId id="307" r:id="rId20"/>
    <p:sldId id="308" r:id="rId21"/>
    <p:sldId id="309" r:id="rId22"/>
    <p:sldId id="333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1C4"/>
    <a:srgbClr val="111239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7"/>
    <p:restoredTop sz="96291"/>
  </p:normalViewPr>
  <p:slideViewPr>
    <p:cSldViewPr snapToGrid="0" snapToObjects="1">
      <p:cViewPr varScale="1">
        <p:scale>
          <a:sx n="193" d="100"/>
          <a:sy n="193" d="100"/>
        </p:scale>
        <p:origin x="220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9B44-CABC-324E-9269-93C99FD9314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B801-373C-8047-B240-AA5B6A3B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4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B801-373C-8047-B240-AA5B6A3BC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5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5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5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4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5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5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5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5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5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5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7183" y="6447086"/>
            <a:ext cx="4899384" cy="365125"/>
          </a:xfrm>
        </p:spPr>
        <p:txBody>
          <a:bodyPr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66520" y="6446836"/>
            <a:ext cx="984019" cy="365125"/>
          </a:xfrm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174678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5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sm.us/doc/nasmdocb.html" TargetMode="External"/><Relationship Id="rId3" Type="http://schemas.openxmlformats.org/officeDocument/2006/relationships/hyperlink" Target="https://docs.microsoft.com/en-us/cpp/assembler/masm/microsoft-macro-assembler-reference/" TargetMode="External"/><Relationship Id="rId7" Type="http://schemas.openxmlformats.org/officeDocument/2006/relationships/hyperlink" Target="https://en.wikipedia.org/wiki/X86_instruction_listings" TargetMode="External"/><Relationship Id="rId2" Type="http://schemas.openxmlformats.org/officeDocument/2006/relationships/hyperlink" Target="https://sourceware.org/binutils/docs/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elixcloutier.com/x86/" TargetMode="External"/><Relationship Id="rId5" Type="http://schemas.openxmlformats.org/officeDocument/2006/relationships/hyperlink" Target="https://software.intel.com/content/www/us/en/develop/articles/intel-sdm.html" TargetMode="External"/><Relationship Id="rId4" Type="http://schemas.openxmlformats.org/officeDocument/2006/relationships/hyperlink" Target="http://www.nasm.us/doc/nasmdoc0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/>
              <a:t>Intermediate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XOR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192920"/>
            <a:ext cx="5455920" cy="8382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735755"/>
            <a:ext cx="5379720" cy="1417320"/>
          </a:xfrm>
        </p:spPr>
      </p:pic>
    </p:spTree>
    <p:extLst>
      <p:ext uri="{BB962C8B-B14F-4D97-AF65-F5344CB8AC3E}">
        <p14:creationId xmlns:p14="http://schemas.microsoft.com/office/powerpoint/2010/main" val="199780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 Jump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0" y="2424582"/>
            <a:ext cx="3215640" cy="6096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335" y="3721403"/>
            <a:ext cx="2305050" cy="1971675"/>
          </a:xfrm>
        </p:spPr>
      </p:pic>
    </p:spTree>
    <p:extLst>
      <p:ext uri="{BB962C8B-B14F-4D97-AF65-F5344CB8AC3E}">
        <p14:creationId xmlns:p14="http://schemas.microsoft.com/office/powerpoint/2010/main" val="88791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Jump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8A5A1528-CED7-6F45-B7B5-0D22EC093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176" y="1847343"/>
            <a:ext cx="5472458" cy="2215988"/>
          </a:xfr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9489FAED-4478-E342-95C4-C7C64AC6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04" y="4173313"/>
            <a:ext cx="5266111" cy="209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Jump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10" y="2008027"/>
            <a:ext cx="4991100" cy="41681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Jump continued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56" y="2008027"/>
            <a:ext cx="4187407" cy="41681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6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Conditionals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0" y="2174286"/>
            <a:ext cx="5692140" cy="4191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3318096"/>
            <a:ext cx="6934200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1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using CX/ECX/RCX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60" y="3412999"/>
            <a:ext cx="3810000" cy="67909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using CX/ECX/RCX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A2D1FC7C-FCBB-F542-9984-FFC9618EC6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8388" y="2012406"/>
            <a:ext cx="6327223" cy="1925994"/>
          </a:xfrm>
        </p:spPr>
      </p:pic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C91E9058-9918-0745-816B-E99F3A32E8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8098" y="4189949"/>
            <a:ext cx="6516168" cy="1925994"/>
          </a:xfrm>
        </p:spPr>
      </p:pic>
    </p:spTree>
    <p:extLst>
      <p:ext uri="{BB962C8B-B14F-4D97-AF65-F5344CB8AC3E}">
        <p14:creationId xmlns:p14="http://schemas.microsoft.com/office/powerpoint/2010/main" val="120188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Programmer-defined Counters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CA17E28-4EEB-614D-ACA8-2D5E01839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361409"/>
            <a:ext cx="7543800" cy="2992433"/>
          </a:xfrm>
        </p:spPr>
      </p:pic>
    </p:spTree>
    <p:extLst>
      <p:ext uri="{BB962C8B-B14F-4D97-AF65-F5344CB8AC3E}">
        <p14:creationId xmlns:p14="http://schemas.microsoft.com/office/powerpoint/2010/main" val="109542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Registers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FCEF4DAC-54E1-5F47-832E-1B4CAB0D4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549" y="2080734"/>
            <a:ext cx="5374901" cy="4022725"/>
          </a:xfrm>
        </p:spPr>
      </p:pic>
    </p:spTree>
    <p:extLst>
      <p:ext uri="{BB962C8B-B14F-4D97-AF65-F5344CB8AC3E}">
        <p14:creationId xmlns:p14="http://schemas.microsoft.com/office/powerpoint/2010/main" val="39180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Identify efficient uses of bitwise Boolean instructions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Create control and decision structures for branching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Create repeatable code blocks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While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A3C28CDF-D493-604C-BBAF-FD64FEE9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744164"/>
            <a:ext cx="7543800" cy="2226923"/>
          </a:xfrm>
        </p:spPr>
      </p:pic>
    </p:spTree>
    <p:extLst>
      <p:ext uri="{BB962C8B-B14F-4D97-AF65-F5344CB8AC3E}">
        <p14:creationId xmlns:p14="http://schemas.microsoft.com/office/powerpoint/2010/main" val="80820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B898BC02-5A6D-5C49-B15C-734FA5264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242" y="1945654"/>
            <a:ext cx="5831515" cy="4282867"/>
          </a:xfrm>
        </p:spPr>
      </p:pic>
    </p:spTree>
    <p:extLst>
      <p:ext uri="{BB962C8B-B14F-4D97-AF65-F5344CB8AC3E}">
        <p14:creationId xmlns:p14="http://schemas.microsoft.com/office/powerpoint/2010/main" val="1902709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While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B3C023FC-C310-A54D-8A4B-4CEB25FA5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009" y="2080734"/>
            <a:ext cx="7069982" cy="4022725"/>
          </a:xfrm>
        </p:spPr>
      </p:pic>
    </p:spTree>
    <p:extLst>
      <p:ext uri="{BB962C8B-B14F-4D97-AF65-F5344CB8AC3E}">
        <p14:creationId xmlns:p14="http://schemas.microsoft.com/office/powerpoint/2010/main" val="4040558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51572"/>
            <a:ext cx="4539565" cy="41063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AND</a:t>
            </a:r>
            <a:br>
              <a:rPr lang="en-US" sz="1400" dirty="0"/>
            </a:br>
            <a:r>
              <a:rPr lang="en-US" sz="1400" dirty="0"/>
              <a:t>Boolean bitwise operations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Boolean logical expressions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branching</a:t>
            </a:r>
            <a:br>
              <a:rPr lang="en-US" sz="1400" dirty="0"/>
            </a:br>
            <a:r>
              <a:rPr lang="en-US" sz="1400" dirty="0"/>
              <a:t>CMP</a:t>
            </a:r>
            <a:br>
              <a:rPr lang="en-US" sz="1400" dirty="0"/>
            </a:br>
            <a:r>
              <a:rPr lang="en-US" sz="1400" dirty="0"/>
              <a:t>counter</a:t>
            </a:r>
            <a:br>
              <a:rPr lang="en-US" sz="1400" dirty="0"/>
            </a:br>
            <a:r>
              <a:rPr lang="en-US" sz="1400" dirty="0"/>
              <a:t>JMP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LOOP</a:t>
            </a:r>
            <a:br>
              <a:rPr lang="en-US" sz="1400" dirty="0"/>
            </a:br>
            <a:r>
              <a:rPr lang="en-US" sz="1400" dirty="0"/>
              <a:t>NOT</a:t>
            </a:r>
            <a:br>
              <a:rPr lang="en-US" sz="1400" dirty="0"/>
            </a:br>
            <a:r>
              <a:rPr lang="en-US" sz="1400" dirty="0"/>
              <a:t>OR</a:t>
            </a:r>
            <a:br>
              <a:rPr lang="en-US" sz="1400" dirty="0"/>
            </a:br>
            <a:r>
              <a:rPr lang="en-US" sz="1400" dirty="0"/>
              <a:t>repetition (looping)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short-circuit evaluation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TEST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XOR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35241" cy="4023360"/>
          </a:xfrm>
        </p:spPr>
        <p:txBody>
          <a:bodyPr>
            <a:noAutofit/>
          </a:bodyPr>
          <a:lstStyle/>
          <a:p>
            <a:r>
              <a:rPr lang="en-US" sz="1400" i="1" dirty="0"/>
              <a:t>Assembler References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sourceware.org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binutils</a:t>
            </a:r>
            <a:r>
              <a:rPr lang="en-US" sz="1400" dirty="0">
                <a:hlinkClick r:id="rId2"/>
              </a:rPr>
              <a:t>/docs/as/ </a:t>
            </a:r>
            <a:r>
              <a:rPr lang="en-US" sz="1400" dirty="0"/>
              <a:t>(GAS Reference)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3"/>
              </a:rPr>
              <a:t>https://docs.microsoft.com/en-us/cpp/assembler/masm/microsoft-macro-assembler-reference/</a:t>
            </a:r>
            <a:r>
              <a:rPr lang="en-US" sz="1400" dirty="0"/>
              <a:t> (MASM Reference)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4"/>
              </a:rPr>
              <a:t>https://www.nasm.us/doc/nasmdoc0.html </a:t>
            </a:r>
            <a:r>
              <a:rPr lang="en-US" sz="1400" dirty="0"/>
              <a:t>(NASM Reference) </a:t>
            </a:r>
          </a:p>
          <a:p>
            <a:r>
              <a:rPr lang="en-US" sz="1400" i="1" dirty="0"/>
              <a:t>x86 Instruction Set Listings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5"/>
              </a:rPr>
              <a:t>https://software.intel.com/content/www/us/en/develop/articles/intel-sdm.html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(Volume 1, Chapter 5 Instruction Set Summary, Section 5.1) </a:t>
            </a:r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6"/>
              </a:rPr>
              <a:t>https://www.felixcloutier.com/x86/ 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7"/>
              </a:rPr>
              <a:t>https://en.wikipedia.org/wiki/X86_instruction_listings </a:t>
            </a:r>
            <a:endParaRPr lang="en-US" sz="1400" dirty="0"/>
          </a:p>
          <a:p>
            <a:pPr marL="257175" indent="-171450">
              <a:buFont typeface="Arial" charset="0"/>
              <a:buChar char="•"/>
            </a:pPr>
            <a:r>
              <a:rPr lang="en-US" sz="1400" dirty="0">
                <a:hlinkClick r:id="rId8"/>
              </a:rPr>
              <a:t>https://www.nasm.us/doc/nasmdocb.html 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NOT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25" y="2166936"/>
            <a:ext cx="2491740" cy="123444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B1ABB137-87C8-9D4D-BF28-123B8A1BA1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79500" y="2784935"/>
            <a:ext cx="3703638" cy="2139170"/>
          </a:xfrm>
        </p:spPr>
      </p:pic>
    </p:spTree>
    <p:extLst>
      <p:ext uri="{BB962C8B-B14F-4D97-AF65-F5344CB8AC3E}">
        <p14:creationId xmlns:p14="http://schemas.microsoft.com/office/powerpoint/2010/main" val="185241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80" y="1900236"/>
            <a:ext cx="2621280" cy="176022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7B569DB6-ED99-A544-B233-3366B3811E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2960" y="3660456"/>
            <a:ext cx="5893048" cy="2456160"/>
          </a:xfrm>
        </p:spPr>
      </p:pic>
    </p:spTree>
    <p:extLst>
      <p:ext uri="{BB962C8B-B14F-4D97-AF65-F5344CB8AC3E}">
        <p14:creationId xmlns:p14="http://schemas.microsoft.com/office/powerpoint/2010/main" val="54342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80" y="2842464"/>
            <a:ext cx="1836420" cy="67818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" y="3886293"/>
            <a:ext cx="2461260" cy="830580"/>
          </a:xfrm>
        </p:spPr>
      </p:pic>
      <p:pic>
        <p:nvPicPr>
          <p:cNvPr id="8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565" y="2491833"/>
            <a:ext cx="3086100" cy="1394460"/>
          </a:xfrm>
        </p:spPr>
      </p:pic>
      <p:pic>
        <p:nvPicPr>
          <p:cNvPr id="11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15" y="3886293"/>
            <a:ext cx="1981200" cy="1874520"/>
          </a:xfrm>
        </p:spPr>
      </p:pic>
    </p:spTree>
    <p:extLst>
      <p:ext uri="{BB962C8B-B14F-4D97-AF65-F5344CB8AC3E}">
        <p14:creationId xmlns:p14="http://schemas.microsoft.com/office/powerpoint/2010/main" val="14408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911" y="1900236"/>
            <a:ext cx="2506980" cy="168402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95B83D2D-3DD3-924D-8B8A-88149D349E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2960" y="3584256"/>
            <a:ext cx="5524007" cy="2609616"/>
          </a:xfrm>
        </p:spPr>
      </p:pic>
    </p:spTree>
    <p:extLst>
      <p:ext uri="{BB962C8B-B14F-4D97-AF65-F5344CB8AC3E}">
        <p14:creationId xmlns:p14="http://schemas.microsoft.com/office/powerpoint/2010/main" val="179145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1994800"/>
            <a:ext cx="2148840" cy="123444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2" y="3486679"/>
            <a:ext cx="5052060" cy="822960"/>
          </a:xfrm>
        </p:spPr>
      </p:pic>
      <p:pic>
        <p:nvPicPr>
          <p:cNvPr id="8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2" y="5373470"/>
            <a:ext cx="5661660" cy="304800"/>
          </a:xfrm>
        </p:spPr>
      </p:pic>
    </p:spTree>
    <p:extLst>
      <p:ext uri="{BB962C8B-B14F-4D97-AF65-F5344CB8AC3E}">
        <p14:creationId xmlns:p14="http://schemas.microsoft.com/office/powerpoint/2010/main" val="87116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XOR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911" y="1902953"/>
            <a:ext cx="2628900" cy="176022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21952536-2A88-F74B-88FF-489BB526A7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2960" y="3663173"/>
            <a:ext cx="5016351" cy="2268701"/>
          </a:xfrm>
        </p:spPr>
      </p:pic>
    </p:spTree>
    <p:extLst>
      <p:ext uri="{BB962C8B-B14F-4D97-AF65-F5344CB8AC3E}">
        <p14:creationId xmlns:p14="http://schemas.microsoft.com/office/powerpoint/2010/main" val="1289079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CE5841"/>
      </a:accent1>
      <a:accent2>
        <a:srgbClr val="10113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2998E3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13633</TotalTime>
  <Words>500</Words>
  <Application>Microsoft Macintosh PowerPoint</Application>
  <PresentationFormat>On-screen Show (4:3)</PresentationFormat>
  <Paragraphs>113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Chapter 5</vt:lpstr>
      <vt:lpstr>Objectives</vt:lpstr>
      <vt:lpstr>Web Resources</vt:lpstr>
      <vt:lpstr>Bitwise NOT</vt:lpstr>
      <vt:lpstr>Bitwise AND</vt:lpstr>
      <vt:lpstr>Bitwise AND</vt:lpstr>
      <vt:lpstr>Bitwise OR</vt:lpstr>
      <vt:lpstr>Bitwise OR</vt:lpstr>
      <vt:lpstr>Bitwise XOR</vt:lpstr>
      <vt:lpstr>Bitwise XOR</vt:lpstr>
      <vt:lpstr>Unconditional Jump</vt:lpstr>
      <vt:lpstr>Conditional Jump</vt:lpstr>
      <vt:lpstr>Conditional Jump</vt:lpstr>
      <vt:lpstr>Conditional Jump continued</vt:lpstr>
      <vt:lpstr>Compound Conditionals</vt:lpstr>
      <vt:lpstr>Looping using CX/ECX/RCX</vt:lpstr>
      <vt:lpstr>Looping using CX/ECX/RCX</vt:lpstr>
      <vt:lpstr>Programmer-defined Counters</vt:lpstr>
      <vt:lpstr>Using Registers</vt:lpstr>
      <vt:lpstr>Translating While Loop</vt:lpstr>
      <vt:lpstr>Nested For Loop</vt:lpstr>
      <vt:lpstr>Nested While Loop</vt:lpstr>
      <vt:lpstr>Chapter 5 Key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Hall</dc:creator>
  <cp:lastModifiedBy>Hall, Brian</cp:lastModifiedBy>
  <cp:revision>175</cp:revision>
  <cp:lastPrinted>2017-01-24T19:30:08Z</cp:lastPrinted>
  <dcterms:created xsi:type="dcterms:W3CDTF">2015-10-12T20:57:39Z</dcterms:created>
  <dcterms:modified xsi:type="dcterms:W3CDTF">2020-12-09T21:06:53Z</dcterms:modified>
</cp:coreProperties>
</file>