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83" r:id="rId6"/>
    <p:sldId id="305" r:id="rId7"/>
    <p:sldId id="294" r:id="rId8"/>
    <p:sldId id="286" r:id="rId9"/>
    <p:sldId id="287" r:id="rId10"/>
    <p:sldId id="288" r:id="rId11"/>
    <p:sldId id="290" r:id="rId12"/>
    <p:sldId id="291" r:id="rId13"/>
    <p:sldId id="292" r:id="rId14"/>
    <p:sldId id="295" r:id="rId15"/>
    <p:sldId id="296" r:id="rId16"/>
    <p:sldId id="297" r:id="rId17"/>
    <p:sldId id="298" r:id="rId18"/>
    <p:sldId id="304" r:id="rId19"/>
    <p:sldId id="285" r:id="rId20"/>
    <p:sldId id="293" r:id="rId21"/>
    <p:sldId id="299" r:id="rId22"/>
    <p:sldId id="300" r:id="rId23"/>
    <p:sldId id="301" r:id="rId24"/>
    <p:sldId id="302" r:id="rId25"/>
    <p:sldId id="303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1C4"/>
    <a:srgbClr val="111239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4"/>
    <p:restoredTop sz="96291"/>
  </p:normalViewPr>
  <p:slideViewPr>
    <p:cSldViewPr snapToGrid="0" snapToObjects="1">
      <p:cViewPr varScale="1">
        <p:scale>
          <a:sx n="199" d="100"/>
          <a:sy n="199" d="100"/>
        </p:scale>
        <p:origin x="7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B44-CABC-324E-9269-93C99FD93143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B801-373C-8047-B240-AA5B6A3B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4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7B801-373C-8047-B240-AA5B6A3BC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5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7183" y="6447086"/>
            <a:ext cx="4899384" cy="365125"/>
          </a:xfrm>
        </p:spPr>
        <p:txBody>
          <a:bodyPr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66520" y="6446836"/>
            <a:ext cx="984019" cy="365125"/>
          </a:xfrm>
        </p:spPr>
        <p:txBody>
          <a:bodyPr/>
          <a:lstStyle>
            <a:lvl1pPr>
              <a:defRPr sz="1200" baseline="0">
                <a:solidFill>
                  <a:schemeClr val="tx2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399" y="6446834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Chapter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001" y="6446835"/>
            <a:ext cx="5695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6665" y="6446833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rgbClr val="FFFFFF"/>
                </a:solidFill>
              </a:defRPr>
            </a:lvl1pPr>
          </a:lstStyle>
          <a:p>
            <a:fld id="{9186E6F6-3106-DF4F-A90B-F8C33356B8F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specs.linuxfoundation.org/elf/x86_64-abi-0.99.pdf" TargetMode="External"/><Relationship Id="rId2" Type="http://schemas.openxmlformats.org/officeDocument/2006/relationships/hyperlink" Target="https://www.agner.org/optimize/calling_conventions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cpp/build/x64-calling-convention" TargetMode="External"/><Relationship Id="rId3" Type="http://schemas.openxmlformats.org/officeDocument/2006/relationships/hyperlink" Target="https://en.wikipedia.org/wiki/X86_calling_conventions" TargetMode="External"/><Relationship Id="rId7" Type="http://schemas.openxmlformats.org/officeDocument/2006/relationships/hyperlink" Target="https://docs.microsoft.com/en-us/cpp/cpp/calling-conventions" TargetMode="External"/><Relationship Id="rId2" Type="http://schemas.openxmlformats.org/officeDocument/2006/relationships/hyperlink" Target="https://en.wikipedia.org/wiki/Calling_conven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library/archive/documentation/DeveloperTools/Conceptual/LowLevelABI/000-Introduction/introduction.html#/apple_ref/doc/uid/TP40002521" TargetMode="External"/><Relationship Id="rId5" Type="http://schemas.openxmlformats.org/officeDocument/2006/relationships/hyperlink" Target="https://wiki.osdev.org/Calling_Conventions" TargetMode="External"/><Relationship Id="rId10" Type="http://schemas.openxmlformats.org/officeDocument/2006/relationships/hyperlink" Target="http://www.agner.org/optimize/calling_conventions.pdf" TargetMode="External"/><Relationship Id="rId4" Type="http://schemas.openxmlformats.org/officeDocument/2006/relationships/hyperlink" Target="https://en.wikibooks.org/wiki/X86_Disassembly/Calling_Conventions" TargetMode="External"/><Relationship Id="rId9" Type="http://schemas.openxmlformats.org/officeDocument/2006/relationships/hyperlink" Target="https://refspecs.linuxfoundation.org/elf/x86_64-abi-0.99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 dirty="0"/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parameters are passed (Figure 6.1)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14254F-8DB6-F240-AB9F-904F9C212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88217"/>
            <a:ext cx="7543800" cy="3138816"/>
          </a:xfrm>
        </p:spPr>
      </p:pic>
    </p:spTree>
    <p:extLst>
      <p:ext uri="{BB962C8B-B14F-4D97-AF65-F5344CB8AC3E}">
        <p14:creationId xmlns:p14="http://schemas.microsoft.com/office/powerpoint/2010/main" val="165001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CALL instruction </a:t>
            </a:r>
            <a:br>
              <a:rPr lang="en-US" dirty="0"/>
            </a:br>
            <a:r>
              <a:rPr lang="en-US" dirty="0"/>
              <a:t>(Figure 6.2)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4990E5-5E48-9D49-8837-D0E1D644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297937"/>
            <a:ext cx="7543800" cy="3119377"/>
          </a:xfrm>
        </p:spPr>
      </p:pic>
    </p:spTree>
    <p:extLst>
      <p:ext uri="{BB962C8B-B14F-4D97-AF65-F5344CB8AC3E}">
        <p14:creationId xmlns:p14="http://schemas.microsoft.com/office/powerpoint/2010/main" val="20094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establishing frame and saving </a:t>
            </a:r>
            <a:r>
              <a:rPr lang="en-US" i="1" dirty="0" err="1"/>
              <a:t>rbx</a:t>
            </a:r>
            <a:r>
              <a:rPr lang="en-US" dirty="0"/>
              <a:t> (Figure 6.3)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0E76BD-5D1D-3246-BADF-0A72E66E3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881868"/>
            <a:ext cx="7543800" cy="3951514"/>
          </a:xfrm>
        </p:spPr>
      </p:pic>
    </p:spTree>
    <p:extLst>
      <p:ext uri="{BB962C8B-B14F-4D97-AF65-F5344CB8AC3E}">
        <p14:creationId xmlns:p14="http://schemas.microsoft.com/office/powerpoint/2010/main" val="173184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RET instruction </a:t>
            </a:r>
            <a:br>
              <a:rPr lang="en-US" dirty="0"/>
            </a:br>
            <a:r>
              <a:rPr lang="en-US" dirty="0"/>
              <a:t>(Figure 6.4)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D743F7-FA2B-D740-A358-77A81760F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307602"/>
            <a:ext cx="7543800" cy="3100046"/>
          </a:xfrm>
        </p:spPr>
      </p:pic>
    </p:spTree>
    <p:extLst>
      <p:ext uri="{BB962C8B-B14F-4D97-AF65-F5344CB8AC3E}">
        <p14:creationId xmlns:p14="http://schemas.microsoft.com/office/powerpoint/2010/main" val="14574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in MS x64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31518"/>
            <a:ext cx="7543800" cy="26522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alignment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845734"/>
            <a:ext cx="4062714" cy="44270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72490" y="1928344"/>
            <a:ext cx="299427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buFont typeface="Arial" charset="0"/>
              <a:buChar char="•"/>
            </a:pPr>
            <a:r>
              <a:rPr lang="en-US" dirty="0"/>
              <a:t>Required in 32-bit </a:t>
            </a:r>
            <a:r>
              <a:rPr lang="en-US" dirty="0" err="1"/>
              <a:t>macOS</a:t>
            </a:r>
            <a:endParaRPr lang="en-US" dirty="0"/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Required in 64-bit for all platforms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Methods include using NOP, subtracting from </a:t>
            </a:r>
            <a:r>
              <a:rPr lang="en-US" i="1" dirty="0" err="1"/>
              <a:t>rsp</a:t>
            </a:r>
            <a:r>
              <a:rPr lang="en-US" dirty="0"/>
              <a:t>, using AND, and using compiler flags</a:t>
            </a:r>
          </a:p>
        </p:txBody>
      </p:sp>
    </p:spTree>
    <p:extLst>
      <p:ext uri="{BB962C8B-B14F-4D97-AF65-F5344CB8AC3E}">
        <p14:creationId xmlns:p14="http://schemas.microsoft.com/office/powerpoint/2010/main" val="124196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x64 shadow space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52811"/>
            <a:ext cx="7543800" cy="260962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x86_64 Sum disassembly (MASM)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57" y="1846263"/>
            <a:ext cx="6793935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0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662416" cy="1450757"/>
          </a:xfrm>
        </p:spPr>
        <p:txBody>
          <a:bodyPr/>
          <a:lstStyle/>
          <a:p>
            <a:r>
              <a:rPr lang="en-US" dirty="0"/>
              <a:t>x86 Calling Conventions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cdecl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charset="0"/>
              <a:buChar char="•"/>
            </a:pPr>
            <a:r>
              <a:rPr lang="en-US" dirty="0"/>
              <a:t>Parameters are passed in reverse order (right to left) via the stack</a:t>
            </a:r>
          </a:p>
          <a:p>
            <a:pPr marL="231775" indent="-231775">
              <a:buFont typeface="Arial" charset="0"/>
              <a:buChar char="•"/>
            </a:pPr>
            <a:r>
              <a:rPr lang="en-US" i="1" dirty="0" err="1"/>
              <a:t>eax</a:t>
            </a:r>
            <a:r>
              <a:rPr lang="en-US" i="1" dirty="0"/>
              <a:t>, </a:t>
            </a:r>
            <a:r>
              <a:rPr lang="en-US" i="1" dirty="0" err="1"/>
              <a:t>ecx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 err="1"/>
              <a:t>edx</a:t>
            </a:r>
            <a:r>
              <a:rPr lang="en-US" i="1" dirty="0"/>
              <a:t> </a:t>
            </a:r>
            <a:r>
              <a:rPr lang="en-US" dirty="0"/>
              <a:t>are caller-saved (volatile), while the rest of the general purpose registers are </a:t>
            </a:r>
            <a:r>
              <a:rPr lang="en-US" dirty="0" err="1"/>
              <a:t>callee</a:t>
            </a:r>
            <a:r>
              <a:rPr lang="en-US" dirty="0"/>
              <a:t>-saved (non-volatile)</a:t>
            </a:r>
          </a:p>
          <a:p>
            <a:pPr marL="231775" indent="-231775">
              <a:buFont typeface="Arial" charset="0"/>
              <a:buChar char="•"/>
            </a:pPr>
            <a:r>
              <a:rPr lang="en-US" i="1" dirty="0" err="1"/>
              <a:t>eax</a:t>
            </a:r>
            <a:r>
              <a:rPr lang="en-US" i="1" dirty="0"/>
              <a:t> </a:t>
            </a:r>
            <a:r>
              <a:rPr lang="en-US" dirty="0"/>
              <a:t>is used as the return register in most cases and </a:t>
            </a:r>
            <a:r>
              <a:rPr lang="en-US" i="1" dirty="0" err="1"/>
              <a:t>st</a:t>
            </a:r>
            <a:r>
              <a:rPr lang="en-US" i="1" dirty="0"/>
              <a:t>(0) </a:t>
            </a:r>
            <a:r>
              <a:rPr lang="en-US" dirty="0"/>
              <a:t>is used for a floating-point return</a:t>
            </a:r>
          </a:p>
          <a:p>
            <a:pPr marL="231775" indent="-231775">
              <a:buFont typeface="Arial" charset="0"/>
              <a:buChar char="•"/>
            </a:pPr>
            <a:r>
              <a:rPr lang="en-US" b="1" dirty="0"/>
              <a:t>The caller is responsible for cleaning up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Calling Convention Settings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67" y="1846263"/>
            <a:ext cx="5629115" cy="40227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6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Deconstruct function implementations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Compare function calling conventions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Manipulate stack memory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Create functions in 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911798" cy="1450757"/>
          </a:xfrm>
        </p:spPr>
        <p:txBody>
          <a:bodyPr/>
          <a:lstStyle/>
          <a:p>
            <a:r>
              <a:rPr lang="en-US" dirty="0"/>
              <a:t>x86 Calling Conventions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stdcall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charset="0"/>
              <a:buChar char="•"/>
            </a:pPr>
            <a:r>
              <a:rPr lang="en-US" dirty="0"/>
              <a:t>Parameters are passed in reverse order (right to left) via the stack</a:t>
            </a:r>
          </a:p>
          <a:p>
            <a:pPr marL="231775" indent="-231775">
              <a:buFont typeface="Arial" charset="0"/>
              <a:buChar char="•"/>
            </a:pPr>
            <a:r>
              <a:rPr lang="en-US" i="1" dirty="0" err="1"/>
              <a:t>eax</a:t>
            </a:r>
            <a:r>
              <a:rPr lang="en-US" i="1" dirty="0"/>
              <a:t>, </a:t>
            </a:r>
            <a:r>
              <a:rPr lang="en-US" i="1" dirty="0" err="1"/>
              <a:t>ecx</a:t>
            </a:r>
            <a:r>
              <a:rPr lang="en-US" i="1" dirty="0"/>
              <a:t>, </a:t>
            </a:r>
            <a:r>
              <a:rPr lang="en-US" dirty="0"/>
              <a:t>and </a:t>
            </a:r>
            <a:r>
              <a:rPr lang="en-US" i="1" dirty="0" err="1"/>
              <a:t>edx</a:t>
            </a:r>
            <a:r>
              <a:rPr lang="en-US" i="1" dirty="0"/>
              <a:t> </a:t>
            </a:r>
            <a:r>
              <a:rPr lang="en-US" dirty="0"/>
              <a:t>are caller-saved (volatile), while the rest of the general purpose registers are </a:t>
            </a:r>
            <a:r>
              <a:rPr lang="en-US" dirty="0" err="1"/>
              <a:t>callee</a:t>
            </a:r>
            <a:r>
              <a:rPr lang="en-US" dirty="0"/>
              <a:t>-saved (non-volatile)</a:t>
            </a:r>
          </a:p>
          <a:p>
            <a:pPr marL="231775" indent="-231775">
              <a:buFont typeface="Arial" charset="0"/>
              <a:buChar char="•"/>
            </a:pPr>
            <a:r>
              <a:rPr lang="en-US" i="1" dirty="0" err="1"/>
              <a:t>eax</a:t>
            </a:r>
            <a:r>
              <a:rPr lang="en-US" i="1" dirty="0"/>
              <a:t> </a:t>
            </a:r>
            <a:r>
              <a:rPr lang="en-US" dirty="0"/>
              <a:t>is used as the return register in most cases and </a:t>
            </a:r>
            <a:r>
              <a:rPr lang="en-US" i="1" dirty="0" err="1"/>
              <a:t>st</a:t>
            </a:r>
            <a:r>
              <a:rPr lang="en-US" i="1" dirty="0"/>
              <a:t>(0) </a:t>
            </a:r>
            <a:r>
              <a:rPr lang="en-US" dirty="0"/>
              <a:t>is used for a floating-point return</a:t>
            </a:r>
          </a:p>
          <a:p>
            <a:pPr marL="231775" indent="-231775">
              <a:buFont typeface="Arial" charset="0"/>
              <a:buChar char="•"/>
            </a:pPr>
            <a:r>
              <a:rPr lang="en-US" b="1" dirty="0"/>
              <a:t>The </a:t>
            </a:r>
            <a:r>
              <a:rPr lang="en-US" b="1" dirty="0" err="1"/>
              <a:t>callee</a:t>
            </a:r>
            <a:r>
              <a:rPr lang="en-US" b="1" dirty="0"/>
              <a:t> is responsible for cleaning up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90943"/>
          </a:xfrm>
        </p:spPr>
        <p:txBody>
          <a:bodyPr>
            <a:normAutofit fontScale="77500" lnSpcReduction="20000"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dirty="0"/>
              <a:t>If the Floating-Point Unit (FPU) stack is used, it must be clear upon entry into a function and upon exit, except for </a:t>
            </a:r>
            <a:r>
              <a:rPr lang="en-US" i="1" dirty="0" err="1"/>
              <a:t>st</a:t>
            </a:r>
            <a:r>
              <a:rPr lang="en-US" i="1" dirty="0"/>
              <a:t>(0)</a:t>
            </a:r>
            <a:r>
              <a:rPr lang="en-US" dirty="0"/>
              <a:t>, which may be holding the return value. The FPU is discussed in Chapter 8.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In 32-bit, addresses for pass-by-reference are passed on the stack. Registers serve as an intermediary to obtain the parameter address at run-time using the LEA instruction, which is then moved or pushed to the stack.</a:t>
            </a:r>
          </a:p>
          <a:p>
            <a:pPr marL="919163" indent="0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lea -0x8(%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ebp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), 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# a parameter address is loaded into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pPr marL="919163" indent="0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mov 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, (%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esp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	    # address copied to where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esp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is pointing </a:t>
            </a:r>
          </a:p>
          <a:p>
            <a:pPr marL="231775" indent="-80963"/>
            <a:r>
              <a:rPr lang="en-US" dirty="0"/>
              <a:t>In 64-bit, the address can be moved directly to a register for pass-by-reference. </a:t>
            </a:r>
          </a:p>
          <a:p>
            <a:pPr marL="919163" indent="0"/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lea -0x8(%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rbp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), %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# a parameter address is loaded into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In 64-bit, if using </a:t>
            </a:r>
            <a:r>
              <a:rPr lang="en-US" dirty="0" err="1"/>
              <a:t>varargs</a:t>
            </a:r>
            <a:r>
              <a:rPr lang="en-US" dirty="0"/>
              <a:t> functions such as </a:t>
            </a:r>
            <a:r>
              <a:rPr lang="en-US" dirty="0" err="1"/>
              <a:t>printf</a:t>
            </a:r>
            <a:r>
              <a:rPr lang="en-US" dirty="0"/>
              <a:t>(), the </a:t>
            </a:r>
            <a:r>
              <a:rPr lang="en-US" i="1" dirty="0"/>
              <a:t>al </a:t>
            </a:r>
            <a:r>
              <a:rPr lang="en-US" dirty="0"/>
              <a:t>register, which is the low 8 bits of </a:t>
            </a:r>
            <a:r>
              <a:rPr lang="en-US" i="1" dirty="0" err="1"/>
              <a:t>rax</a:t>
            </a:r>
            <a:r>
              <a:rPr lang="en-US" dirty="0"/>
              <a:t>, is used to store the number of SSE registers used. 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Refer to the Web resources for further detail on calling conventions. In particular, the reference by </a:t>
            </a:r>
            <a:r>
              <a:rPr lang="en-US" dirty="0" err="1"/>
              <a:t>Agner</a:t>
            </a:r>
            <a:r>
              <a:rPr lang="en-US" dirty="0"/>
              <a:t> Fog (</a:t>
            </a:r>
            <a:r>
              <a:rPr lang="en-US" dirty="0">
                <a:hlinkClick r:id="rId2"/>
              </a:rPr>
              <a:t>https://www.agner.org/optimize/calling_conventions.pdf</a:t>
            </a:r>
            <a:r>
              <a:rPr lang="en-US" dirty="0"/>
              <a:t>) and the application binary interface (ABI) documents such as </a:t>
            </a:r>
            <a:r>
              <a:rPr lang="en-US" dirty="0">
                <a:hlinkClick r:id="rId3"/>
              </a:rPr>
              <a:t>https://refspecs.linuxfoundation.org/elf/x86_64-abi-0.99.pdf</a:t>
            </a:r>
            <a:r>
              <a:rPr lang="en-US" dirty="0"/>
              <a:t> are the most useful in terms of comparing calling conventions and providing detailed overviews. </a:t>
            </a:r>
            <a:endParaRPr lang="en-US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6.2 </a:t>
            </a:r>
            <a:r>
              <a:rPr lang="mr-IN" dirty="0"/>
              <a:t>–</a:t>
            </a:r>
            <a:r>
              <a:rPr lang="en-US" dirty="0"/>
              <a:t> Sum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40" y="1846263"/>
            <a:ext cx="7030369" cy="4022725"/>
          </a:xfrm>
        </p:spPr>
      </p:pic>
    </p:spTree>
    <p:extLst>
      <p:ext uri="{BB962C8B-B14F-4D97-AF65-F5344CB8AC3E}">
        <p14:creationId xmlns:p14="http://schemas.microsoft.com/office/powerpoint/2010/main" val="50630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main() disassembly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066236"/>
            <a:ext cx="7543800" cy="3582779"/>
          </a:xfrm>
        </p:spPr>
      </p:pic>
    </p:spTree>
    <p:extLst>
      <p:ext uri="{BB962C8B-B14F-4D97-AF65-F5344CB8AC3E}">
        <p14:creationId xmlns:p14="http://schemas.microsoft.com/office/powerpoint/2010/main" val="917590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sum() disassembly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387849"/>
            <a:ext cx="7543800" cy="2939553"/>
          </a:xfrm>
        </p:spPr>
      </p:pic>
    </p:spTree>
    <p:extLst>
      <p:ext uri="{BB962C8B-B14F-4D97-AF65-F5344CB8AC3E}">
        <p14:creationId xmlns:p14="http://schemas.microsoft.com/office/powerpoint/2010/main" val="1857843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</a:t>
            </a:r>
            <a:r>
              <a:rPr lang="en-US" dirty="0" err="1"/>
              <a:t>stdcall</a:t>
            </a:r>
            <a:r>
              <a:rPr lang="en-US" dirty="0"/>
              <a:t> versus </a:t>
            </a:r>
            <a:r>
              <a:rPr lang="en-US" dirty="0" err="1"/>
              <a:t>fastcall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96" y="1826552"/>
            <a:ext cx="4918128" cy="4437306"/>
          </a:xfrm>
        </p:spPr>
      </p:pic>
    </p:spTree>
    <p:extLst>
      <p:ext uri="{BB962C8B-B14F-4D97-AF65-F5344CB8AC3E}">
        <p14:creationId xmlns:p14="http://schemas.microsoft.com/office/powerpoint/2010/main" val="145097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51572"/>
            <a:ext cx="4539565" cy="32596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application binary interface (ABI)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callee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caller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calling conventions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cdecl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epilogue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fastcall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functions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leaf functions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Little-Endian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9525" y="2002372"/>
            <a:ext cx="3362375" cy="3017520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Microsoft x64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procedures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prologue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red zone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shadow (home) space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stack frame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stack memory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 err="1"/>
              <a:t>stdcall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Streaming SIMD </a:t>
            </a:r>
            <a:r>
              <a:rPr lang="en-US" sz="1400" dirty="0" err="1"/>
              <a:t>Extentions</a:t>
            </a:r>
            <a:r>
              <a:rPr lang="en-US" sz="1400" dirty="0"/>
              <a:t> (SSE)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System V AMD64 (AMD64)</a:t>
            </a:r>
          </a:p>
        </p:txBody>
      </p:sp>
    </p:spTree>
    <p:extLst>
      <p:ext uri="{BB962C8B-B14F-4D97-AF65-F5344CB8AC3E}">
        <p14:creationId xmlns:p14="http://schemas.microsoft.com/office/powerpoint/2010/main" val="128952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635241" cy="4435796"/>
          </a:xfrm>
        </p:spPr>
        <p:txBody>
          <a:bodyPr>
            <a:noAutofit/>
          </a:bodyPr>
          <a:lstStyle/>
          <a:p>
            <a:r>
              <a:rPr lang="en-US" sz="1400" i="1" dirty="0"/>
              <a:t>Wikis </a:t>
            </a:r>
            <a:endParaRPr lang="en-US" sz="1400" dirty="0"/>
          </a:p>
          <a:p>
            <a:pPr marL="342900" indent="-22860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https://en.wikipedia.org/wiki/Calling_convention</a:t>
            </a:r>
            <a:endParaRPr lang="en-US" sz="1400" dirty="0"/>
          </a:p>
          <a:p>
            <a:pPr marL="342900" indent="-22860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https://en.wikipedia.org/wiki/X86_calling_conventions</a:t>
            </a:r>
            <a:endParaRPr lang="en-US" sz="1400" dirty="0"/>
          </a:p>
          <a:p>
            <a:pPr marL="342900" indent="-22860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https://en.wikibooks.org/wiki/X86_Disassembly/Calling_Conventions</a:t>
            </a:r>
            <a:endParaRPr lang="en-US" sz="1400" dirty="0"/>
          </a:p>
          <a:p>
            <a:pPr marL="342900" indent="-22860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https://wiki.osdev.org/Calling_Conventions</a:t>
            </a:r>
            <a:r>
              <a:rPr lang="en-US" sz="1400" dirty="0"/>
              <a:t> </a:t>
            </a:r>
          </a:p>
          <a:p>
            <a:r>
              <a:rPr lang="en-US" sz="1400" i="1" dirty="0"/>
              <a:t>Developer </a:t>
            </a:r>
            <a:endParaRPr lang="en-US" sz="1400" dirty="0"/>
          </a:p>
          <a:p>
            <a:pPr marL="349250" indent="-222250">
              <a:buFont typeface="Arial" charset="0"/>
              <a:buChar char="•"/>
            </a:pPr>
            <a:r>
              <a:rPr lang="en-US" sz="1400" u="sng" dirty="0">
                <a:hlinkClick r:id="rId6"/>
              </a:rPr>
              <a:t>https://developer.apple.com/library/archive/documentation/DeveloperTools/Conceptual/LowLevelABI/000-Introduction/introduction.html#/apple_ref/doc/uid/TP40002521</a:t>
            </a:r>
            <a:r>
              <a:rPr lang="en-US" sz="1400" dirty="0"/>
              <a:t> (OS X ABI Function Call Guide) </a:t>
            </a:r>
          </a:p>
          <a:p>
            <a:pPr marL="349250" indent="-222250">
              <a:buFont typeface="Arial" charset="0"/>
              <a:buChar char="•"/>
            </a:pPr>
            <a:r>
              <a:rPr lang="en-US" sz="1400" u="sng" dirty="0">
                <a:hlinkClick r:id="rId7"/>
              </a:rPr>
              <a:t>https://docs.microsoft.com/en-us/cpp/cpp/calling-conventions</a:t>
            </a:r>
            <a:r>
              <a:rPr lang="en-US" sz="1400" dirty="0"/>
              <a:t> (x86 Calling Conventions) </a:t>
            </a:r>
          </a:p>
          <a:p>
            <a:pPr marL="349250" indent="-222250">
              <a:buFont typeface="Arial" charset="0"/>
              <a:buChar char="•"/>
            </a:pPr>
            <a:r>
              <a:rPr lang="en-US" sz="1400" u="sng" dirty="0">
                <a:hlinkClick r:id="rId8"/>
              </a:rPr>
              <a:t>https://docs.microsoft.com/en-us/cpp/build/x64-calling-convention</a:t>
            </a:r>
            <a:r>
              <a:rPr lang="en-US" sz="1400" dirty="0"/>
              <a:t> (x64 Calling Convention) </a:t>
            </a:r>
          </a:p>
          <a:p>
            <a:pPr marL="349250" indent="-222250">
              <a:buFont typeface="Arial" charset="0"/>
              <a:buChar char="•"/>
            </a:pPr>
            <a:r>
              <a:rPr lang="en-US" sz="1400" u="sng" dirty="0">
                <a:hlinkClick r:id="rId9"/>
              </a:rPr>
              <a:t>https://refspecs.linuxfoundation.org/elf/x86_64-abi-0.99.pdf</a:t>
            </a:r>
            <a:r>
              <a:rPr lang="en-US" sz="1400" dirty="0"/>
              <a:t> (AMD64 ABI) </a:t>
            </a:r>
          </a:p>
          <a:p>
            <a:pPr marL="349250" indent="-222250">
              <a:buFont typeface="Arial" charset="0"/>
              <a:buChar char="•"/>
            </a:pPr>
            <a:r>
              <a:rPr lang="en-US" sz="1400" dirty="0">
                <a:hlinkClick r:id="rId10"/>
              </a:rPr>
              <a:t>https://www.agner.org/optimize/calling_conventions.pdf</a:t>
            </a:r>
            <a:r>
              <a:rPr lang="en-US" sz="1400" dirty="0"/>
              <a:t> (Calling Conventions)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1775" indent="-231775">
              <a:buFont typeface="Arial" charset="0"/>
              <a:buChar char="•"/>
            </a:pPr>
            <a:r>
              <a:rPr lang="en-US" dirty="0"/>
              <a:t>Stack grows and shrinks as functions are called and return.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Stack grows and shrinks as local variables are created (pushed) and dereferenced (popped).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Stack has an OS-dependent size limit per process/thread.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Every function call, including main() and recursive calls, has a stack frame.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A stack frame is used to store a function’s local variables.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Stack memory grows down, with addresses descending.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Every memory slot holds 4 bytes in 32-bit mode or 8 bytes in 64-bit mode.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Values are stored by default in Little-Endian form.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/>
              <a:t>In x86_64, all functions must be 16-byte aligned.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and </a:t>
            </a:r>
            <a:r>
              <a:rPr lang="en-US" dirty="0" err="1"/>
              <a:t>callee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517608"/>
            <a:ext cx="7543800" cy="268003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6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x86_64 Calling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Parameters are passed in left to right order up to the maximum registers supported. Any remaining parameters are passed in reverse order from right to left via the stack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Some registers are caller-saved (volatile), while others are callee-saved (non-volatile). Consequently, if you want to save caller-saved register values, you need to do so in the calling function because they will likely be overwritten during function execution (e.g., </a:t>
            </a:r>
            <a:r>
              <a:rPr lang="en-US" i="1" dirty="0" err="1">
                <a:solidFill>
                  <a:schemeClr val="tx1"/>
                </a:solidFill>
              </a:rPr>
              <a:t>rax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231775" indent="-231775">
              <a:buFont typeface="Arial" charset="0"/>
              <a:buChar char="•"/>
            </a:pPr>
            <a:r>
              <a:rPr lang="en-US" i="1" dirty="0" err="1">
                <a:solidFill>
                  <a:schemeClr val="tx1"/>
                </a:solidFill>
              </a:rPr>
              <a:t>rax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used as the return register in most cases, while </a:t>
            </a:r>
            <a:r>
              <a:rPr lang="en-US" i="1" dirty="0">
                <a:solidFill>
                  <a:schemeClr val="tx1"/>
                </a:solidFill>
              </a:rPr>
              <a:t>x/y/zmm0 </a:t>
            </a:r>
            <a:r>
              <a:rPr lang="en-US" dirty="0">
                <a:solidFill>
                  <a:schemeClr val="tx1"/>
                </a:solidFill>
              </a:rPr>
              <a:t>is used for a floating-point return.</a:t>
            </a:r>
          </a:p>
          <a:p>
            <a:pPr marL="231775" indent="-231775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caller is responsible for cleaning up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x86_64 Calling Conventions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371AD2AD-2344-6B43-A7D9-A843EB8E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71543"/>
            <a:ext cx="7543800" cy="3572165"/>
          </a:xfrm>
        </p:spPr>
      </p:pic>
    </p:spTree>
    <p:extLst>
      <p:ext uri="{BB962C8B-B14F-4D97-AF65-F5344CB8AC3E}">
        <p14:creationId xmlns:p14="http://schemas.microsoft.com/office/powerpoint/2010/main" val="30346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6.1 </a:t>
            </a:r>
            <a:r>
              <a:rPr lang="mr-IN" dirty="0"/>
              <a:t>–</a:t>
            </a:r>
            <a:r>
              <a:rPr lang="en-US" dirty="0"/>
              <a:t> Sum in x86_64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ADF58212-E21F-FB44-A53E-FF2CEF68B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370" y="1782320"/>
            <a:ext cx="4925260" cy="4507268"/>
          </a:xfrm>
        </p:spPr>
      </p:pic>
    </p:spTree>
    <p:extLst>
      <p:ext uri="{BB962C8B-B14F-4D97-AF65-F5344CB8AC3E}">
        <p14:creationId xmlns:p14="http://schemas.microsoft.com/office/powerpoint/2010/main" val="55570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Pass-by-reference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Assembly Programming and Computer Architecture for Software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86E6F6-3106-DF4F-A90B-F8C33356B8F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E4279AE-0EA1-E742-96C2-B6154F6D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3010528"/>
            <a:ext cx="7543800" cy="1694194"/>
          </a:xfrm>
        </p:spPr>
      </p:pic>
    </p:spTree>
    <p:extLst>
      <p:ext uri="{BB962C8B-B14F-4D97-AF65-F5344CB8AC3E}">
        <p14:creationId xmlns:p14="http://schemas.microsoft.com/office/powerpoint/2010/main" val="1238627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CE5841"/>
      </a:accent1>
      <a:accent2>
        <a:srgbClr val="101138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2998E3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20348</TotalTime>
  <Words>1283</Words>
  <Application>Microsoft Macintosh PowerPoint</Application>
  <PresentationFormat>On-screen Show (4:3)</PresentationFormat>
  <Paragraphs>173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Retrospect</vt:lpstr>
      <vt:lpstr>Chapter 6</vt:lpstr>
      <vt:lpstr>Objectives</vt:lpstr>
      <vt:lpstr>Web Resources</vt:lpstr>
      <vt:lpstr>Stack Memory Primer</vt:lpstr>
      <vt:lpstr>Caller and callee</vt:lpstr>
      <vt:lpstr>x86_64 Calling Conventions</vt:lpstr>
      <vt:lpstr>x86_64 Calling Conventions</vt:lpstr>
      <vt:lpstr>Program 6.1 – Sum in x86_64</vt:lpstr>
      <vt:lpstr>Pass-by-reference</vt:lpstr>
      <vt:lpstr>Before parameters are passed (Figure 6.1)</vt:lpstr>
      <vt:lpstr>After CALL instruction  (Figure 6.2)</vt:lpstr>
      <vt:lpstr>After establishing frame and saving rbx (Figure 6.3)</vt:lpstr>
      <vt:lpstr>After RET instruction  (Figure 6.4)</vt:lpstr>
      <vt:lpstr>Parameter passing in MS x64</vt:lpstr>
      <vt:lpstr>Stack alignment</vt:lpstr>
      <vt:lpstr>Microsoft x64 shadow space</vt:lpstr>
      <vt:lpstr>x86_64 Sum disassembly (MASM)</vt:lpstr>
      <vt:lpstr>x86 Calling Conventions – cdecl</vt:lpstr>
      <vt:lpstr>Visual Studio Calling Convention Settings</vt:lpstr>
      <vt:lpstr>x86 Calling Conventions – stdcall</vt:lpstr>
      <vt:lpstr>Some useful details</vt:lpstr>
      <vt:lpstr>Program 6.2 – Sum in C++</vt:lpstr>
      <vt:lpstr>Sum main() disassembly</vt:lpstr>
      <vt:lpstr>Sum sum() disassembly</vt:lpstr>
      <vt:lpstr>Sum stdcall versus fastcall</vt:lpstr>
      <vt:lpstr>Chapter 6 Key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Hall</dc:creator>
  <cp:lastModifiedBy>Hall, Brian</cp:lastModifiedBy>
  <cp:revision>163</cp:revision>
  <cp:lastPrinted>2017-01-24T19:30:08Z</cp:lastPrinted>
  <dcterms:created xsi:type="dcterms:W3CDTF">2015-10-12T20:57:39Z</dcterms:created>
  <dcterms:modified xsi:type="dcterms:W3CDTF">2020-12-11T20:12:44Z</dcterms:modified>
</cp:coreProperties>
</file>