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2" r:id="rId2"/>
    <p:sldId id="337" r:id="rId3"/>
    <p:sldId id="336" r:id="rId4"/>
    <p:sldId id="392" r:id="rId5"/>
    <p:sldId id="397" r:id="rId6"/>
    <p:sldId id="394" r:id="rId7"/>
    <p:sldId id="386" r:id="rId8"/>
    <p:sldId id="389" r:id="rId9"/>
    <p:sldId id="378" r:id="rId10"/>
    <p:sldId id="404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05" r:id="rId19"/>
    <p:sldId id="402" r:id="rId20"/>
    <p:sldId id="416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06" r:id="rId29"/>
    <p:sldId id="376" r:id="rId30"/>
    <p:sldId id="379" r:id="rId31"/>
    <p:sldId id="380" r:id="rId32"/>
    <p:sldId id="398" r:id="rId33"/>
    <p:sldId id="383" r:id="rId34"/>
    <p:sldId id="384" r:id="rId35"/>
    <p:sldId id="388" r:id="rId36"/>
    <p:sldId id="385" r:id="rId37"/>
    <p:sldId id="375" r:id="rId3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4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122" autoAdjust="0"/>
  </p:normalViewPr>
  <p:slideViewPr>
    <p:cSldViewPr>
      <p:cViewPr varScale="1">
        <p:scale>
          <a:sx n="83" d="100"/>
          <a:sy n="83" d="100"/>
        </p:scale>
        <p:origin x="9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F0EBDE4-2F5D-44B8-A009-F3B6D6C08125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D71AAC9-F2E6-42BA-828B-CBF2EF7809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9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1AAC9-F2E6-42BA-828B-CBF2EF78092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4572000" y="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3429000"/>
            <a:ext cx="45720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amcarter111/Lectur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pective.finos.org/" TargetMode="External"/><Relationship Id="rId2" Type="http://schemas.openxmlformats.org/officeDocument/2006/relationships/hyperlink" Target="https://earth.google.com/web/@48.85829445,2.29433329,120a,909.58170927d,35y,232.56382891h,60t,0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eb-preview.pspdfkit.com/standalone" TargetMode="External"/><Relationship Id="rId4" Type="http://schemas.openxmlformats.org/officeDocument/2006/relationships/hyperlink" Target="https://bl.ocks.org/ColinEberhardt/6ceb7ca74aabac9c8534d7120d31b382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m.js" TargetMode="External"/><Relationship Id="rId2" Type="http://schemas.openxmlformats.org/officeDocument/2006/relationships/hyperlink" Target="https://copy.sh/v86/?profile=windows98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science.gcse.guru/theory/von-neumann-architectur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ackgroun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715000"/>
          </a:xfrm>
        </p:spPr>
      </p:pic>
      <p:sp>
        <p:nvSpPr>
          <p:cNvPr id="1026" name="AutoShape 2" descr="data:image/jpeg;base64,/9j/4AAQSkZJRgABAQAAAQABAAD/2wCEAAkGBhQSERQQEBIUFRUUFBcUFBUYFRUXFBUYFBQVFBQUFxUXHCYeFxklGhQUHy8gIycpLCwsFR4xNTAqNSYrLCkBCQoKDgwOGg8PGikkHyQqLCwyKSwpKSwsLCwuKSwsNSwsNCksLCwsLCwsLCwsLCwsLCwsKSwsLCksKSwsLCwsKf/AABEIAKgApgMBIgACEQEDEQH/xAAcAAABBAMBAAAAAAAAAAAAAAAAAwUGBwEECAL/xABFEAABAwIBCAcECAUBCQEAAAABAAIDBBEFBgcSITFBUWETInGBkaGxFDJCUiMzQ2KCksHRU2NyssKiJCU0NXOz4eLwFf/EABsBAAIDAQEBAAAAAAAAAAAAAAAFAwQGAgcB/8QAMREAAgICAAUDAgQFBQAAAAAAAAECAwQRBRIhMUEGE1EycSJhgaEUI5GxwUJSYvDx/9oADAMBAAIRAxEAPwC8UIQgAQhCABCxdeXygC5NgNZJ2IA9FCguUud2jpiWMcZ5Bq0Y/dB5v2Duuq6xfPXWy3EAZA3kNJ/5navJRysii5VhW2dl/Uv7SSMtcxvvPYO1wHqVy5W5UVkxvLUzO5aZA8BqTe57ztc495UTyEXo8Im+8v2OsG4nEdXSM/O390uJQd65H63E+JWxTYrPGbxzSsP3ZHD0KFkI6fB5fP7HWQcsrm7C862IQWvN0rR8MjQ7/VtU8yfz5wvs2siMR+dl3M7SNo81JG2LKVnD7q/Gy1bIWlheMRVDBJDI2Rp2FpB8eBW7dSlFprozKFhZQfAQhCABCEIAEIQgDCChQnOFnDZQR9HHZ9Q8dRm5o+d/LgN6+N6W2d11yskoxXUdMrMuKfD49KZ13n3I2++79hzKorKzOJVV7i1zjHFuiYSG2+8fiKYq6tlqZHTTvL3uNy4+nIckpBS31BUbbzV4PCkur7mqynW9T4U525PmG4NvIUjo8JCq7ch464VIikGThO1bjMmBwU1gwwcFtsw3ku+RleWTFECdkwOC1ZsmuF1ZBw7kkJcN5I5GfFlRZVlTgbhzTbLSEbQrUqsKHBMGI4MDfUuOsSwlXaRLCsZnpJBLTSOjdyOo8i06iFcuRGd+Op0YKvRimNgHfZvPI/CeRVRVmHlp5Jtlp7Keu9oW5vC4zW9fqdasffWlFSGbfOi6ItpK112Hqxynazg153t57ldUU1xe+1MIyUltGPvx50S5ZCyFhZXRACEIQAIKElUTtY0ucbBoJJ3AAXJQAyZbZUNoKR85sX20Y2/M87O4bVzVVVclRK6aZxc950nOO8/tyT1lzlY/EKp0lz0TSWxM3Bo+K3zHamunhS6+3wbDhPD9Lcu7PUMCe8Lo9hWgxifcLZchoFybAAbSSqKfMzXyrVNex7oKVP1LTLbw7IqfRBcWNNvdJJI5Gyz7O6OQxSCzgAdWwg7COX7K9GtpbaMnbnV2ycYS2KxQJcRrLF7UqKEpNs8GNJvgSy8SSgbSF90fObQ3VFOmatplIZXg7CCmmtUM4jLGseyHYpR3Uanp9ymeJb1GalusqjP8LNRjx9yGmMU8CtXNLl8TagqXXI+oed4H2ZPLcq5miWibscHtJDmm4I2gjWCrVNumIeJ8PU4vodZRvulVEMgcqxW0rZCfpG9SUcHjf2HapawpontbRg5wcJOL8HpCEL6cGFXOerKToaQUzD16glp4hjdbj36h4qxXFc550sX9oxKQA9WECJva3W7zJUVsuWJf4fT7tyXx1IxTRJxiYtenYtxoSSyW2eoYVKjEypzmsw3pqrTcLthGkeGkdTP1PcoOruzYYN0FE17hZ8x6Q8bHU0eHqpsSHNPfwL/UWUqMRxXeXQlwCiuWLdCSCT5tKM+GkPQ+KlaiWcaXRihd/OHm0pvZ9LPOsTbuil8mpFMlxIFHYcRT5gNMah/3G+8eJ3NVSD5uiH+RX7MXKQ6Ybhhl6zrhm7i79gnyCjYwWa0DuCVa0AWGxelcUUjN2XSse2QfKd+jVlosAYWG3PSfc+ngo5W1O1OGXNVo1x/6DAfzSFb+SGTHSgVNQLt2xsO/7zh6BVJpzm4o0uNZHGxY22f+kcoskamr1saGMPxvuAexu0+S325mSdb6rXyj1eblZckjWNJcQ1o2kkADvOxNkWV1I5/RtqoS7hpt9di7/h613KcuNZs9ut6X5Iq/HM0tTE0vhc2cDa0Atf3Akg+KryrgIJBBBBsQdRBG4hdU81VmeHJRoaK+IWNw2YAbQdTX9t7DvCitxlFc0C/gcbsukqcnrvs/zIVmsx/2auETjZk/0Z4B/wBmfHV3roOnkXKUhLHB7dRaQR2g3C6WyZxUVFPFMPtGNce0gX81Njz2tC7jOP7dvMvI/oXlpQrIjEa6YMjc87GguPYBf9FypLOZJXyu2ve5x7XOJ/VdK5bVGhQ1LuEMnm0j9VzRShU8p9DScBr5pSZvwtS4ScQSiTvuej1rUUOOAYUampigHxuAdyaNbj4AromGINaGgWDQABwA1AKrszuDXfLVOHujo2dp1vPhojvVqpxh18sN/J5z6ky/eyvbXaC1+oKCZ3pi2liI/jt/tcp2q9zzv/2SEW2zjXw6rlPd9DFPDNPLr38kDwqrfNIyGMXe82A/U8grvwbC208LYm67DrH5idpURzZ5HdBH7VM36WQdVp2xs/c71KsoMdjpKd9RKdTRqG9zj7rRzJUOPW4R5pdxlxrMWVf7NPZPX3Y5LKhWbDGZaqKomnddzqgkDcwaDLMHIW9VNFZjJSW0I7qZUzdcu6Kqx2lNVjvsw90Nj0/6Wt03eNwO9WmxgAAAsALAcLKCZIQ9Ji2JTn4HNiHdt8mqdTX0To7bG3bbUo6463L5Zczbeb26vEYr+r6lJZxsqn1VS+BriIIXaAaDqe8e853Gx1AclEejHAJ9jyKrnvcPZZLlziSQALlxN7kqZZL5pyHCSuIIGsRNN7n7zuHIJbKu22Zt6szA4fipKSb12XdskubRkooI+nJ1lxZpayGE9UG/fbkQl84wBwyq0v4ertuNHzsn9xaxtzZrWjsAA9Aqlzk5fMqGGipTpR3HSybnaJBDWcRcDXyTGclXXpvwYvFqszcvmrj3lv8AJdSraliuTM5X6VCGE/VSPZ2A2cP7iqgqgrHzJTdSpZwex3i0g+iqYsupoeP1fy9/DLhiKF4gdqQmRihjzgn/AHdUj+S/0XOFIul8qKfpKWaPaXQvaO0sNvNc0UvBUcs1Xp5rckOMaUA4JONTHNrk57TVCR4vHBZ7uBd8LfEX7kshBznpG4ysqONju2XhFq5G4P7NRwxWs7R0n/1O6zvVO8swbbSIFzbWQNZ3a17VU56MSu+np2uILQ6ZwG4+7Gf7/BPZSVUN/B5XRTPOyOXfWTb/AMlrBJVNGyQaMjGuFw6zgCLg3B1rUycnMlJA919J0TCSdpOiLlONl2uqKck4Sa8pnmyo/OPlT7XU9FGbwwEtbwe/Y93cdQ7+Knec3K32aDoInWmnBAttYzY5/qAqYaLBL8y7S5Ea/wBN8O55fxNi6Lt9y4sz0VqOR3zTu8mtH6FTsmyima+m0MOjv8Re/wDM428lIsTn0IZXn4Y3HwaSrdP4a19jPcRl7mZY/wDkyI5rjptrJt8lXJr4gWt6qb2Vb5lKy8E0ROsSB5/G23+KsgldVPcdnHEK3XkSi/8AvQ8k2UPykzoU1NeOP6eUfCw9QH7z9ncLqC5f5W1clRLSvJhiY8tDG3aZG7nOdtcCNdhqUPjj2Bo1nUABcnsCqXZXK+WKNDw308rYK6+WovwmPGUGV9TWm00lmX1RMu1nK+93emUhO9RktUxwGqkhcyMEC7tR6xsDo7bXt4ppcltjm3uZssKGNCDjj60unQ06lT7Ms3rVJ3dQf3FQCpKsrMxT2hnf80oA/C3/ANldxPqRm/UL/lP7lrxbEIhGpCaGD3oxVt1LmbGKHoKuaHZoSuA7L3b5ELp6dqo7O9g/R1TKlo6szdEn77P3FvAqtkx3HoO+C3Ku/T8kWpmlxDQLkkADeSTYDzXQmR+T4o6VkQ989aQ8Xnb3DZ3Kns1uHibEI9LWIw6Tvbqb5lX6FDh163IZeo82U3HHXZLbPEkgaC46gASe5c549izquplqHfaOswcGDUweHmVd+XmJdDh9Q+9iYyxvbJ1Bbxv3KgGjVZc5s9aiS+l8ZS57vjojpPBoOjp4o/ljY3waAtmaYNaXOIAAJJOwAbSqjwTO5JFE2KeDpS0AB7X6JIAsLgjamfKrODPWt6KwihO1jTdz/wCt28cgFM8qtR6MXR4BmWX8so6W+/gZcaxR1TUS1DzcvedHkwEhgHK1vFaRQAlIGXc1vFwHiQk7fPLbPRq6o49PJHtFHQuStL0dFTs4RM82g/qkMt59DD6p38l4/M2w9U8U8ei1rRuAHgLKM50H2wyo5hg8ZGA+S0D6R/Q8iq/mZCb8y/yVTkNlJ7FUtkdfo3DQk5Dc7uOvsV80tUyRgkjcHNcLhwNwe9c0BOmDZS1NJ/w8paCblh6zCf6TsSvHyvb6S7G74xwJ5bVtT1LXVfJfOKYFBUWE8TJLbLjWOw7QsYfk9TwfUwxs5hov47VULs6tfa2lD29F/wCVo1OX9fJtqnNB3Ma1voLq08qldRDDgHEGuRvS+OZ6J1nayjYynNEwgyylukPkY0h1zwuQAO9VI9enOJJc4lznG7nE3JPEk7UnK5L7rfdls2PC+Hrh9DhvbfVmlUuV05ssO6KhiuNb7yH8WseVvBU7Q0Jnnjhbte8N7r6z4XXRGFUoY1rW7GgAdgFgr2JHyZL1DfuSgvuPEDdSEpCEK+ZPRl7dSh+XuTvtdK+IDrjrxn7zdg79nepkVqVMS+NbWiSubhJSXg53yLyiNDVsnc0kC7JG77HU7vBt4K3DnfoNG4dKTb3eidfsvs81X+c7JUwy+1xD6OQ/SAfC87+w+t1EIZEtdk6Pwm1qwsbiqjbJtPWuhMctsu31+jGxhjhadKxIL3kbC62oAcFF1gLKoWWSse2a3Dw6sSv26l0BCEKMt6BbmCtvUwDjNGP9YWmlqGfQljf8r2u8HArqH1IhyFuqSXw/7HSzVEs6n/LJu2P/ALjVIH4xC1oc6aNosDcvaNR5kqt85WXcM8Jo6Z3SaTgZHj3AGm9gd5JG7gU+tmowezybh2PbZkwUYvo0VwhCFnz19AhCEAYJWtO9KyPXrCMJfVTthZvN3O+Vo2uU1UHJi/NyI1QbZL81eAlznVbxqF44/wDN36d6uCjiTRgmGNijZEwWaxoaO7f2qQwMT2uHJHR5Tl5DyLXYxdoQsoXZVBJyMSiwUAMmLYY2Vjo5G6TXghwO8FUTlTku+hmtrMTj9G//ABP3h5rouWJMWNYLHPG6OVoc1w1g+o4HmoralYhjw/PniWbXVeUc/RSXS106ZU5GS0bi5t3wnY4bW8njd2pjimSWypxfU9Lws+u+CcWbKF5a9ZuoBommZQsIQDMGMb1myzdYuvu2zmMIx7IyhYusFy+HW9HpeHvXh8q9Yfh0tTII4Wlx3n4Wji47lLCDkU8jKhVFtsShgfK9sUbS5zjYAf8A2xXDkZko2ljA1GR1jI7iflHIJPJHI5lK2/vSu95/+LeAUzpKVN6KORbfc844rxR5UuSH0/3FqSCy32NXmNlkorQiBCEIAEIQgDBCQliWwiyAGWtoQ4EEAg6iN1lXOUubFjiZKUiN23QP1Z7N7fRW2+Fac1HdcTgprTLGPk2Y8uat6OccQwqanOjPG5nO3VPY4aitds66FqsMDgWuAcDtBF1E8Uzb00msMMZ4sNh+U6lRnh/7TU4vqTXS1fqiqRMvXSKZVeapw+qn7nN/UFN0mbWqGx0R/ER6hVniTXgeV8fxZL69fcj3SLBlT+3NzVn+GPxfsFt0+a+Y+/MxvYC71svixZvwdT49ix/1oiTp1iMOeQ1gLidgaCT4BWRQZr4G65HSSHtDW+A1qV4bk/HENGKNrBvsNZ7TtKsQw35FGT6lglqtb/YrbA83MstnVJ6NvyD3zyO4KycHwCOBgjiYGtHDaeZO0p3goVvw0tlerqjDsZXLz7sp/jfT48CFNSWThHFZemRr2pSiFkIQgAQhCABCEIAEIQgAWC1YQgBN8KQfSIQgDXdQpN2H8kIQBj/87kvQw/khCAFW0KXZSckIQAu2FKAIQgDKEIQAIQhAAhCEAf/Z"/>
          <p:cNvSpPr>
            <a:spLocks noChangeAspect="1" noChangeArrowheads="1"/>
          </p:cNvSpPr>
          <p:nvPr/>
        </p:nvSpPr>
        <p:spPr bwMode="auto">
          <a:xfrm>
            <a:off x="63500" y="-774700"/>
            <a:ext cx="1581150" cy="1600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30" name="AutoShape 6" descr="data:image/jpeg;base64,/9j/4AAQSkZJRgABAQAAAQABAAD/2wCEAAkGBggGERUIEwgWCQkKGR8ODRgMDR0cGRAcHxwjIB8cHh4gJzIqHiUvJR4cKzssLzM1Njg4ISoyNTw2NTItLjQBCQoKBQUFDQUFDSkYEhgpKSkpKSkpKSkpKSkpKSkpKSkpKSkpKSkpKSkpKSkpKSkpKSkpKSkpKSkpKSkpKSkpKf/AABEIAEAAQAMBIgACEQEDEQH/xAAbAAEBAAIDAQAAAAAAAAAAAAAABgQHAQMFAv/EAC0QAAEDAwIEBAYDAAAAAAAAAAECAwQABRESIQYxQWEHE1FxFiIjMkKBFBWC/8QAFAEBAAAAAAAAAAAAAAAAAAAAAP/EABQRAQAAAAAAAAAAAAAAAAAAAAD/2gAMAwEAAhEDEQA/AN4UpSgUpWBfLmmzsLln8Bt70GcSE75x71zWu7VY+IOMW03V27m2xZI8xhDTepakH7VEk4Tkb4wdiMkHIHbDl3bg2Y3an5onxp4UthYTpJ0kBQKcnBGpO+d89OVBf0pSgUpQnG9B8OuoYGtSwhI5k1B8XcZWq5JVZ0IXLfcGQmM2Vr9PtSCSK8rii/u3911hU/8Aq7Pbsfy3E7rVqzpbaT+S1YPt32Fen4XXB2Wt9hq0t22zxwAnIUp9xxW+XXM4UrTuR01JGaDBsviBc+GYrcaTw3ILEVIZae8lSElIwlPmawNBxpGc7nJwOVZ9qiXTjKWi9vspjRIqSiM22vVoBwVErwNRJSnoAAB3JsOI5sa3RH5TqA5HabUVpOPqbY0YPPPLHevF8NYb8KC2hatS8Dn2FBVUpSgUpSg1xx9YrNZz/aiJ5twX8rICckk7AD1JPIVX8I2H4diNwiQqQfqyVD83FbqPcZ2HYCpt1HxFekMKGqNa0mUR0KgQlsH9kqHdFXtBB+IdwE55iwBzQ0MTJpJwAkHDaT7qBV/getVlllwpLSUtOhxtsadq1Vdrc+0+9dbkkxmZbhMeMw6FPTtOyEfIfkbCQnJz6k4yM1vhjZJNuaXJW0IyZKitDaPtaClZCU56DkKC3pSlApSlBE3ux3q1Sze4WlbjqfLeQ6klK05zggEEEEbHpk8+Vda7lx1dfpJjM2xCtipLZWtPcFR0j9pNXVKCRsfADERf8+Q8qfPXutbyyontk9Ow2HSq1KQnYDAHLFc0oFKUoP/Z"/>
          <p:cNvSpPr>
            <a:spLocks noChangeAspect="1" noChangeArrowheads="1"/>
          </p:cNvSpPr>
          <p:nvPr/>
        </p:nvSpPr>
        <p:spPr bwMode="auto">
          <a:xfrm>
            <a:off x="63500" y="-301625"/>
            <a:ext cx="6096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511156"/>
          </a:xfrm>
        </p:spPr>
        <p:txBody>
          <a:bodyPr>
            <a:noAutofit/>
          </a:bodyPr>
          <a:lstStyle/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C++ On The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EFD8C-9187-4AA8-AC82-EA3FAF8E1FE1}"/>
              </a:ext>
            </a:extLst>
          </p:cNvPr>
          <p:cNvSpPr txBox="1"/>
          <p:nvPr/>
        </p:nvSpPr>
        <p:spPr>
          <a:xfrm>
            <a:off x="0" y="5850493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https://github.com/liamcarter111/Lectures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554" y="1000107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B391AED4-70A3-4D53-AEEA-BBFF6DFEB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43548"/>
              </p:ext>
            </p:extLst>
          </p:nvPr>
        </p:nvGraphicFramePr>
        <p:xfrm>
          <a:off x="4695463" y="5187649"/>
          <a:ext cx="4273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byte REG_A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mov byte 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 REG_A,REG_B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094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F2932F-D1D3-45E5-B80D-B3227E6C63DF}"/>
              </a:ext>
            </a:extLst>
          </p:cNvPr>
          <p:cNvSpPr txBox="1"/>
          <p:nvPr/>
        </p:nvSpPr>
        <p:spPr>
          <a:xfrm>
            <a:off x="457200" y="5187649"/>
            <a:ext cx="2347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0x1, 0x1, 0x2 </a:t>
            </a:r>
          </a:p>
          <a:p>
            <a:r>
              <a:rPr lang="en-GB" dirty="0">
                <a:solidFill>
                  <a:schemeClr val="bg1"/>
                </a:solidFill>
              </a:rPr>
              <a:t>0x1, 0x2, 0x2, 0x1, 0x3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0xF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29417"/>
              </p:ext>
            </p:extLst>
          </p:nvPr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endCxn id="22" idx="3"/>
          </p:cNvCxnSpPr>
          <p:nvPr/>
        </p:nvCxnSpPr>
        <p:spPr>
          <a:xfrm rot="10800000">
            <a:off x="1885950" y="4410891"/>
            <a:ext cx="4286250" cy="1618770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1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048250" cy="648794"/>
          </a:xfrm>
          <a:prstGeom prst="bentConnector3">
            <a:avLst>
              <a:gd name="adj1" fmla="val -18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8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31046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5810250" cy="648794"/>
          </a:xfrm>
          <a:prstGeom prst="bentConnector3">
            <a:avLst>
              <a:gd name="adj1" fmla="val 16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3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63773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2895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0x6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42BFB7F-08E9-4CBF-B3E2-9E851D60E832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885950" y="5380867"/>
            <a:ext cx="6591300" cy="648794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3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mov byte REG_A,0x0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0x0 into “Register A”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0x1 into “Register B”</a:t>
            </a:r>
            <a:endParaRPr 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REG_A,REG_B 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mov byte REG_B,0x2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move 0x2 into “Register B”</a:t>
            </a:r>
          </a:p>
          <a:p>
            <a:r>
              <a:rPr lang="en-GB" dirty="0">
                <a:solidFill>
                  <a:schemeClr val="bg1"/>
                </a:solidFill>
              </a:rPr>
              <a:t>add REG_A,REG_B </a:t>
            </a:r>
            <a:r>
              <a:rPr lang="en-GB" sz="1400" dirty="0">
                <a:solidFill>
                  <a:schemeClr val="bg1"/>
                </a:solidFill>
              </a:rPr>
              <a:t> 	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GB" dirty="0">
                <a:solidFill>
                  <a:prstClr val="white"/>
                </a:solidFill>
              </a:rPr>
              <a:t>mov </a:t>
            </a:r>
            <a:r>
              <a:rPr lang="en-GB" dirty="0">
                <a:solidFill>
                  <a:schemeClr val="bg1"/>
                </a:solidFill>
              </a:rPr>
              <a:t>byte </a:t>
            </a:r>
            <a:r>
              <a:rPr lang="en-GB" dirty="0">
                <a:solidFill>
                  <a:prstClr val="white"/>
                </a:solidFill>
              </a:rPr>
              <a:t>REG_B,0x3	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move 0x3 into “Register B”</a:t>
            </a:r>
          </a:p>
          <a:p>
            <a:pPr lvl="0"/>
            <a:r>
              <a:rPr lang="en-GB" dirty="0">
                <a:solidFill>
                  <a:prstClr val="white"/>
                </a:solidFill>
              </a:rPr>
              <a:t>add REG_A,REG_B 		</a:t>
            </a:r>
            <a:r>
              <a:rPr lang="en-GB" sz="1400" dirty="0">
                <a:solidFill>
                  <a:prstClr val="white"/>
                </a:solidFill>
              </a:rPr>
              <a:t> </a:t>
            </a:r>
            <a:r>
              <a:rPr lang="en-GB" sz="1400" dirty="0">
                <a:solidFill>
                  <a:srgbClr val="9BBB59">
                    <a:lumMod val="50000"/>
                  </a:srgbClr>
                </a:solidFill>
              </a:rPr>
              <a:t>; perform an assignment addition (REG_A += REG_B)</a:t>
            </a: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5818AB-F603-4EE4-B95A-A8AD643A36AD}"/>
              </a:ext>
            </a:extLst>
          </p:cNvPr>
          <p:cNvSpPr/>
          <p:nvPr/>
        </p:nvSpPr>
        <p:spPr>
          <a:xfrm>
            <a:off x="152400" y="3205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455E8A-0C08-4450-8461-3C0E2C2DF854}"/>
              </a:ext>
            </a:extLst>
          </p:cNvPr>
          <p:cNvSpPr/>
          <p:nvPr/>
        </p:nvSpPr>
        <p:spPr>
          <a:xfrm>
            <a:off x="666750" y="4220391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8847D9-D1EE-4C16-9A3B-1FAC72A857F7}"/>
              </a:ext>
            </a:extLst>
          </p:cNvPr>
          <p:cNvSpPr/>
          <p:nvPr/>
        </p:nvSpPr>
        <p:spPr>
          <a:xfrm>
            <a:off x="666750" y="5190367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BA7B3638-5A11-4294-8EAD-A88528730466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8E0AB0C-61D3-43B0-90A2-8DAEC42920EC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7289A-ADD0-4381-841F-10C8A0A5E618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2B20A-F4F1-4F58-B78B-88A3EB35165E}"/>
              </a:ext>
            </a:extLst>
          </p:cNvPr>
          <p:cNvSpPr txBox="1"/>
          <p:nvPr/>
        </p:nvSpPr>
        <p:spPr>
          <a:xfrm>
            <a:off x="457200" y="3774859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0624-82A4-47D3-8380-C678A23CB104}"/>
              </a:ext>
            </a:extLst>
          </p:cNvPr>
          <p:cNvSpPr txBox="1"/>
          <p:nvPr/>
        </p:nvSpPr>
        <p:spPr>
          <a:xfrm>
            <a:off x="381000" y="4740575"/>
            <a:ext cx="11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Register 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EF79270-8E16-449C-96BB-D6F85D66998E}"/>
              </a:ext>
            </a:extLst>
          </p:cNvPr>
          <p:cNvCxnSpPr>
            <a:cxnSpLocks/>
            <a:stCxn id="23" idx="3"/>
            <a:endCxn id="22" idx="3"/>
          </p:cNvCxnSpPr>
          <p:nvPr/>
        </p:nvCxnSpPr>
        <p:spPr>
          <a:xfrm flipV="1">
            <a:off x="1885950" y="4410891"/>
            <a:ext cx="12700" cy="9699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892EA0-F353-4A83-AF96-CE0635CAB727}"/>
              </a:ext>
            </a:extLst>
          </p:cNvPr>
          <p:cNvSpPr txBox="1"/>
          <p:nvPr/>
        </p:nvSpPr>
        <p:spPr>
          <a:xfrm>
            <a:off x="2203450" y="47112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130160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Two operations “push” and “pop” </a:t>
            </a:r>
            <a:r>
              <a:rPr lang="en-US" dirty="0">
                <a:solidFill>
                  <a:schemeClr val="bg1"/>
                </a:solidFill>
              </a:rPr>
              <a:t>(LIFO)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the stack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affect the machine state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Internal state management abstracted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is simplified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1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A785EABB-9B60-4EE8-9B23-E88C2B56F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34927"/>
              </p:ext>
            </p:extLst>
          </p:nvPr>
        </p:nvGraphicFramePr>
        <p:xfrm>
          <a:off x="4695463" y="5187649"/>
          <a:ext cx="42734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704">
                  <a:extLst>
                    <a:ext uri="{9D8B030D-6E8A-4147-A177-3AD203B41FA5}">
                      <a16:colId xmlns:a16="http://schemas.microsoft.com/office/drawing/2014/main" val="817990671"/>
                    </a:ext>
                  </a:extLst>
                </a:gridCol>
                <a:gridCol w="2136704">
                  <a:extLst>
                    <a:ext uri="{9D8B030D-6E8A-4147-A177-3AD203B41FA5}">
                      <a16:colId xmlns:a16="http://schemas.microsoft.com/office/drawing/2014/main" val="3344692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Mnemonic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0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0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1031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AAA5F1D-E6BF-461C-B0B4-DB2F70E6EF25}"/>
              </a:ext>
            </a:extLst>
          </p:cNvPr>
          <p:cNvSpPr txBox="1"/>
          <p:nvPr/>
        </p:nvSpPr>
        <p:spPr>
          <a:xfrm>
            <a:off x="457200" y="5187649"/>
            <a:ext cx="2738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Machine Code:</a:t>
            </a:r>
          </a:p>
          <a:p>
            <a:r>
              <a:rPr lang="en-GB" dirty="0">
                <a:solidFill>
                  <a:schemeClr val="bg1"/>
                </a:solidFill>
              </a:rPr>
              <a:t>0x0, 0x0, 0x0, 0x1, 0x0, 0x2</a:t>
            </a:r>
          </a:p>
          <a:p>
            <a:r>
              <a:rPr lang="en-GB" dirty="0">
                <a:solidFill>
                  <a:schemeClr val="bg1"/>
                </a:solidFill>
              </a:rPr>
              <a:t>0x1, 0x1, 0x1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4419600" cy="624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</a:rPr>
              <a:t>“WebAssembly is a new type of code that can be run in modern web browsers — it is a low-level assembly-like language with a compact binary format that runs with near-native performance and provides languages such as C/C++ and Rust with a compilation target so that they can run on the web. It is also designed to run alongside JavaScript, allowing both to work together.” (MDN, 2019)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A76364-F780-4BFF-BAB2-C1E2E429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WebAssembly (WASM)</a:t>
            </a:r>
          </a:p>
        </p:txBody>
      </p:sp>
    </p:spTree>
    <p:extLst>
      <p:ext uri="{BB962C8B-B14F-4D97-AF65-F5344CB8AC3E}">
        <p14:creationId xmlns:p14="http://schemas.microsoft.com/office/powerpoint/2010/main" val="29736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9906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endCxn id="10" idx="0"/>
          </p:cNvCxnSpPr>
          <p:nvPr/>
        </p:nvCxnSpPr>
        <p:spPr>
          <a:xfrm rot="10800000">
            <a:off x="1514476" y="4220391"/>
            <a:ext cx="4657725" cy="1800302"/>
          </a:xfrm>
          <a:prstGeom prst="bentConnector4">
            <a:avLst>
              <a:gd name="adj1" fmla="val 0"/>
              <a:gd name="adj2" fmla="val 1126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4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3001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5419725" cy="1793317"/>
          </a:xfrm>
          <a:prstGeom prst="bentConnector4">
            <a:avLst>
              <a:gd name="adj1" fmla="val 175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1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524000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181725" cy="1793317"/>
          </a:xfrm>
          <a:prstGeom prst="bentConnector4">
            <a:avLst>
              <a:gd name="adj1" fmla="val 0"/>
              <a:gd name="adj2" fmla="val 11274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33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981075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18335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0449B57-BEF5-49A5-A935-029F1EA447C7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1514476" y="4220392"/>
            <a:ext cx="6962775" cy="1785139"/>
          </a:xfrm>
          <a:prstGeom prst="bentConnector4">
            <a:avLst>
              <a:gd name="adj1" fmla="val 273"/>
              <a:gd name="adj2" fmla="val 11280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5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FA929E0-C0AD-4772-A222-F0F7E4F1FD3F}"/>
              </a:ext>
            </a:extLst>
          </p:cNvPr>
          <p:cNvCxnSpPr>
            <a:stCxn id="10" idx="0"/>
            <a:endCxn id="17" idx="1"/>
          </p:cNvCxnSpPr>
          <p:nvPr/>
        </p:nvCxnSpPr>
        <p:spPr>
          <a:xfrm rot="16200000" flipH="1">
            <a:off x="1814348" y="3920518"/>
            <a:ext cx="781378" cy="1381125"/>
          </a:xfrm>
          <a:prstGeom prst="bentConnector4">
            <a:avLst>
              <a:gd name="adj1" fmla="val -29256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A7D24-FBA0-4F85-9970-BDC21BBEF432}"/>
              </a:ext>
            </a:extLst>
          </p:cNvPr>
          <p:cNvCxnSpPr>
            <a:stCxn id="10" idx="0"/>
            <a:endCxn id="2" idx="1"/>
          </p:cNvCxnSpPr>
          <p:nvPr/>
        </p:nvCxnSpPr>
        <p:spPr>
          <a:xfrm rot="16200000" flipH="1">
            <a:off x="2029232" y="3705633"/>
            <a:ext cx="351609" cy="1381125"/>
          </a:xfrm>
          <a:prstGeom prst="bentConnector4">
            <a:avLst>
              <a:gd name="adj1" fmla="val -65015"/>
              <a:gd name="adj2" fmla="val 806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4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1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914831-2EEE-4ECE-946B-CDB3B4385F61}"/>
              </a:ext>
            </a:extLst>
          </p:cNvPr>
          <p:cNvSpPr/>
          <p:nvPr/>
        </p:nvSpPr>
        <p:spPr>
          <a:xfrm>
            <a:off x="2895600" y="4419600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EAF316-8D6C-4C74-A514-867FE4DD734B}"/>
              </a:ext>
            </a:extLst>
          </p:cNvPr>
          <p:cNvSpPr/>
          <p:nvPr/>
        </p:nvSpPr>
        <p:spPr>
          <a:xfrm>
            <a:off x="2895600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1383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B40C1-049B-4368-AF1A-24E17A4A2779}"/>
              </a:ext>
            </a:extLst>
          </p:cNvPr>
          <p:cNvSpPr txBox="1"/>
          <p:nvPr/>
        </p:nvSpPr>
        <p:spPr>
          <a:xfrm>
            <a:off x="4156502" y="45966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9B468E-9ABA-47B0-B05D-159EA50EBB1F}"/>
              </a:ext>
            </a:extLst>
          </p:cNvPr>
          <p:cNvCxnSpPr>
            <a:stCxn id="2" idx="3"/>
            <a:endCxn id="17" idx="3"/>
          </p:cNvCxnSpPr>
          <p:nvPr/>
        </p:nvCxnSpPr>
        <p:spPr>
          <a:xfrm>
            <a:off x="3962400" y="4572000"/>
            <a:ext cx="12700" cy="429769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65108B9-B5DA-4FF3-9DC1-A21A7851FF44}"/>
              </a:ext>
            </a:extLst>
          </p:cNvPr>
          <p:cNvCxnSpPr>
            <a:stCxn id="22" idx="3"/>
            <a:endCxn id="10" idx="0"/>
          </p:cNvCxnSpPr>
          <p:nvPr/>
        </p:nvCxnSpPr>
        <p:spPr>
          <a:xfrm flipH="1" flipV="1">
            <a:off x="1514475" y="4220391"/>
            <a:ext cx="3057525" cy="560900"/>
          </a:xfrm>
          <a:prstGeom prst="bentConnector4">
            <a:avLst>
              <a:gd name="adj1" fmla="val -7477"/>
              <a:gd name="adj2" fmla="val 14075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CAB7E0-FB1D-4A86-97A7-7D3C195E8727}"/>
              </a:ext>
            </a:extLst>
          </p:cNvPr>
          <p:cNvSpPr/>
          <p:nvPr/>
        </p:nvSpPr>
        <p:spPr>
          <a:xfrm>
            <a:off x="981075" y="4849369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0x7</a:t>
            </a:r>
          </a:p>
        </p:txBody>
      </p:sp>
    </p:spTree>
    <p:extLst>
      <p:ext uri="{BB962C8B-B14F-4D97-AF65-F5344CB8AC3E}">
        <p14:creationId xmlns:p14="http://schemas.microsoft.com/office/powerpoint/2010/main" val="3791372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E42939-085A-405B-8025-BC4A245D3CCD}"/>
              </a:ext>
            </a:extLst>
          </p:cNvPr>
          <p:cNvSpPr/>
          <p:nvPr/>
        </p:nvSpPr>
        <p:spPr>
          <a:xfrm>
            <a:off x="981075" y="527913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3669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76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Stack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push 0x0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0x0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0x1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0x1 on the stack</a:t>
            </a:r>
          </a:p>
          <a:p>
            <a:r>
              <a:rPr lang="en-GB" dirty="0">
                <a:solidFill>
                  <a:schemeClr val="bg1"/>
                </a:solidFill>
              </a:rPr>
              <a:t>push 0x2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0x4 on the stack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push 0x3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push 0x3 on the stack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add 	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; pop two values, perform an addition, then push the result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8C0D5C-439F-41F2-BFF3-E95CDEEC9A5D}"/>
              </a:ext>
            </a:extLst>
          </p:cNvPr>
          <p:cNvSpPr/>
          <p:nvPr/>
        </p:nvSpPr>
        <p:spPr>
          <a:xfrm>
            <a:off x="666750" y="4220391"/>
            <a:ext cx="1695450" cy="201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6CE9CA75-15D3-4F84-BBAF-965307799CC0}"/>
              </a:ext>
            </a:extLst>
          </p:cNvPr>
          <p:cNvGraphicFramePr>
            <a:graphicFrameLocks noGrp="1"/>
          </p:cNvGraphicFramePr>
          <p:nvPr/>
        </p:nvGraphicFramePr>
        <p:xfrm>
          <a:off x="5791199" y="6029661"/>
          <a:ext cx="30480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2329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248076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79437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4757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0x1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0x4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35905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6CB7F3-9785-4C62-87AB-84E63C6DA946}"/>
              </a:ext>
            </a:extLst>
          </p:cNvPr>
          <p:cNvSpPr txBox="1"/>
          <p:nvPr/>
        </p:nvSpPr>
        <p:spPr>
          <a:xfrm>
            <a:off x="5532153" y="64770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BE505-8238-4446-9B36-D1FC00D8296F}"/>
              </a:ext>
            </a:extLst>
          </p:cNvPr>
          <p:cNvSpPr txBox="1"/>
          <p:nvPr/>
        </p:nvSpPr>
        <p:spPr>
          <a:xfrm>
            <a:off x="8580154" y="64521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0x3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6582E-F732-4EC2-B753-1F44B9E63D46}"/>
              </a:ext>
            </a:extLst>
          </p:cNvPr>
          <p:cNvSpPr txBox="1"/>
          <p:nvPr/>
        </p:nvSpPr>
        <p:spPr>
          <a:xfrm>
            <a:off x="457200" y="3774859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DB3A7-25B3-4A4F-AF15-3EB1128FE6D3}"/>
              </a:ext>
            </a:extLst>
          </p:cNvPr>
          <p:cNvSpPr/>
          <p:nvPr/>
        </p:nvSpPr>
        <p:spPr>
          <a:xfrm>
            <a:off x="981075" y="5708908"/>
            <a:ext cx="1066800" cy="304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0xA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B3A3B7-1914-40E3-94B3-1A5E0CFE6D11}"/>
              </a:ext>
            </a:extLst>
          </p:cNvPr>
          <p:cNvSpPr/>
          <p:nvPr/>
        </p:nvSpPr>
        <p:spPr>
          <a:xfrm>
            <a:off x="152400" y="2671745"/>
            <a:ext cx="381000" cy="2238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9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Hybrid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67C53-BA1B-48E1-9221-57248D42053E}"/>
              </a:ext>
            </a:extLst>
          </p:cNvPr>
          <p:cNvSpPr txBox="1"/>
          <p:nvPr/>
        </p:nvSpPr>
        <p:spPr>
          <a:xfrm>
            <a:off x="609600" y="92867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07BAC-2C88-483C-A6C3-129FECBD08CF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Modern CPU architectures are typically a hybrid of Stack and Register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Allows efficient use of both paradigms (Languages such as C/C++ take advantage of this using both a stack and heap)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Simplifies 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Reduces the Machine Code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Virtual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1. Why WebAssembly?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381000" y="1296950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B0CA6C1-7015-47FE-9E17-B843C529B32E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Small binary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Parsing/JIT overhead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Highly optimized STL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Existing codebases </a:t>
            </a:r>
          </a:p>
          <a:p>
            <a:r>
              <a:rPr lang="en-US" sz="1800" dirty="0">
                <a:solidFill>
                  <a:schemeClr val="bg1"/>
                </a:solidFill>
              </a:rPr>
              <a:t>	(Image Processing, Encoding/Decoding, Compression)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Type-safety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 control of assigned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memory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59189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Machine / Byte Code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5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LLVM (Low Level Virtual Machine)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5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WASM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28A857-EC55-4CB7-9283-65149E8A9597}"/>
              </a:ext>
            </a:extLst>
          </p:cNvPr>
          <p:cNvSpPr/>
          <p:nvPr/>
        </p:nvSpPr>
        <p:spPr>
          <a:xfrm>
            <a:off x="386192" y="2133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E6D891-B372-4C64-85BD-754FDDB41B4C}"/>
              </a:ext>
            </a:extLst>
          </p:cNvPr>
          <p:cNvSpPr/>
          <p:nvPr/>
        </p:nvSpPr>
        <p:spPr>
          <a:xfrm>
            <a:off x="2451100" y="331905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WASM VM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C41C93-CA17-4712-A614-60A6D44ADA2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62592" y="2476500"/>
            <a:ext cx="388508" cy="1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0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9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Limitations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59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Real world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AA64BF-AFBE-4DB8-9326-7742FF5AE898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Earth 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Perspective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D3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PSPDFKit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7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Do we still need JavaScript?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BAC8-2BD3-4F83-BF12-F314B43EB4B8}"/>
              </a:ext>
            </a:extLst>
          </p:cNvPr>
          <p:cNvSpPr txBox="1"/>
          <p:nvPr/>
        </p:nvSpPr>
        <p:spPr>
          <a:xfrm>
            <a:off x="2616144" y="2105561"/>
            <a:ext cx="391171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87455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0B82A-5E19-49EE-8045-59CDFBFE5B5F}"/>
              </a:ext>
            </a:extLst>
          </p:cNvPr>
          <p:cNvSpPr txBox="1">
            <a:spLocks/>
          </p:cNvSpPr>
          <p:nvPr/>
        </p:nvSpPr>
        <p:spPr>
          <a:xfrm>
            <a:off x="0" y="3192860"/>
            <a:ext cx="9144000" cy="472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endParaRPr lang="en-GB" sz="4000" kern="0" dirty="0">
              <a:solidFill>
                <a:srgbClr val="0098D4"/>
              </a:solidFill>
              <a:latin typeface="Calibri" pitchFamily="34" charset="0"/>
            </a:endParaRP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THANK YOU!</a:t>
            </a:r>
          </a:p>
          <a:p>
            <a:pPr algn="ctr"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7289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2. Similar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4F2B37-52FE-4867-BF63-ADA7ADA4AA41}"/>
              </a:ext>
            </a:extLst>
          </p:cNvPr>
          <p:cNvSpPr txBox="1">
            <a:spLocks/>
          </p:cNvSpPr>
          <p:nvPr/>
        </p:nvSpPr>
        <p:spPr>
          <a:xfrm>
            <a:off x="152400" y="914401"/>
            <a:ext cx="6553200" cy="515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x86 Emulators 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ASM.JS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18D435-74AB-4FE1-9B05-22D83B702CC9}"/>
              </a:ext>
            </a:extLst>
          </p:cNvPr>
          <p:cNvSpPr/>
          <p:nvPr/>
        </p:nvSpPr>
        <p:spPr>
          <a:xfrm>
            <a:off x="381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C2B06C-32F9-4DDD-B953-FCB0C8F0FEC2}"/>
              </a:ext>
            </a:extLst>
          </p:cNvPr>
          <p:cNvSpPr/>
          <p:nvPr/>
        </p:nvSpPr>
        <p:spPr>
          <a:xfrm>
            <a:off x="22860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7B5B27-4C9D-4430-982A-6D02FB84B3D8}"/>
              </a:ext>
            </a:extLst>
          </p:cNvPr>
          <p:cNvSpPr/>
          <p:nvPr/>
        </p:nvSpPr>
        <p:spPr>
          <a:xfrm>
            <a:off x="4724400" y="4435622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Simple JIT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D5973B4-84BF-4A45-850E-6B45F9E7B881}"/>
              </a:ext>
            </a:extLst>
          </p:cNvPr>
          <p:cNvSpPr/>
          <p:nvPr/>
        </p:nvSpPr>
        <p:spPr>
          <a:xfrm>
            <a:off x="4724400" y="55626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Full JIT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13AB00-B4D9-42C9-A5A3-090BBBC4CFC5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2057400" y="15621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E33E78-C942-470F-9A5A-43BA86B86583}"/>
              </a:ext>
            </a:extLst>
          </p:cNvPr>
          <p:cNvSpPr txBox="1"/>
          <p:nvPr/>
        </p:nvSpPr>
        <p:spPr>
          <a:xfrm>
            <a:off x="348342" y="4511822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Hot (&gt;1000)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475C67-8704-4186-9B54-5A6159A0A880}"/>
              </a:ext>
            </a:extLst>
          </p:cNvPr>
          <p:cNvSpPr txBox="1"/>
          <p:nvPr/>
        </p:nvSpPr>
        <p:spPr>
          <a:xfrm>
            <a:off x="380999" y="5742690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Extra Hot (&gt;100000)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70200-CFC6-4442-B4C1-251A137B910C}"/>
              </a:ext>
            </a:extLst>
          </p:cNvPr>
          <p:cNvSpPr txBox="1"/>
          <p:nvPr/>
        </p:nvSpPr>
        <p:spPr>
          <a:xfrm>
            <a:off x="6553200" y="329262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Bailout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13D2CB9-7351-4EA9-B297-E53D8FDC398C}"/>
              </a:ext>
            </a:extLst>
          </p:cNvPr>
          <p:cNvSpPr/>
          <p:nvPr/>
        </p:nvSpPr>
        <p:spPr>
          <a:xfrm>
            <a:off x="4724400" y="3308644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AST Interpreter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7094F98-DD9D-48D8-A28D-9185A2BADE91}"/>
              </a:ext>
            </a:extLst>
          </p:cNvPr>
          <p:cNvCxnSpPr>
            <a:stCxn id="52" idx="3"/>
            <a:endCxn id="78" idx="1"/>
          </p:cNvCxnSpPr>
          <p:nvPr/>
        </p:nvCxnSpPr>
        <p:spPr>
          <a:xfrm>
            <a:off x="3962400" y="1562100"/>
            <a:ext cx="762000" cy="2089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C0F1233-731D-4F90-9B82-D75DDB42285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3962400" y="1562100"/>
            <a:ext cx="762000" cy="3216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5A91D2F-96CE-4E82-B43E-9A5472CD63D0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3962400" y="1562100"/>
            <a:ext cx="762000" cy="434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DFCEB2B-8079-4807-A2F3-AEE1DA4D2578}"/>
              </a:ext>
            </a:extLst>
          </p:cNvPr>
          <p:cNvCxnSpPr>
            <a:stCxn id="53" idx="3"/>
            <a:endCxn id="78" idx="3"/>
          </p:cNvCxnSpPr>
          <p:nvPr/>
        </p:nvCxnSpPr>
        <p:spPr>
          <a:xfrm flipV="1">
            <a:off x="6400800" y="3651544"/>
            <a:ext cx="12700" cy="1126978"/>
          </a:xfrm>
          <a:prstGeom prst="bentConnector3">
            <a:avLst>
              <a:gd name="adj1" fmla="val 7171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BC9866A-DF14-410E-BB13-7A15209B725F}"/>
              </a:ext>
            </a:extLst>
          </p:cNvPr>
          <p:cNvCxnSpPr>
            <a:stCxn id="54" idx="3"/>
            <a:endCxn id="78" idx="3"/>
          </p:cNvCxnSpPr>
          <p:nvPr/>
        </p:nvCxnSpPr>
        <p:spPr>
          <a:xfrm flipV="1">
            <a:off x="6400800" y="3651544"/>
            <a:ext cx="12700" cy="2253956"/>
          </a:xfrm>
          <a:prstGeom prst="bentConnector3">
            <a:avLst>
              <a:gd name="adj1" fmla="val 7171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8269E2-82B7-49E0-A5CD-465B37242EA6}"/>
              </a:ext>
            </a:extLst>
          </p:cNvPr>
          <p:cNvCxnSpPr>
            <a:cxnSpLocks/>
          </p:cNvCxnSpPr>
          <p:nvPr/>
        </p:nvCxnSpPr>
        <p:spPr>
          <a:xfrm>
            <a:off x="457200" y="5350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B488B3-68DB-4A42-BA9B-1B47FC68A1C5}"/>
              </a:ext>
            </a:extLst>
          </p:cNvPr>
          <p:cNvCxnSpPr>
            <a:cxnSpLocks/>
          </p:cNvCxnSpPr>
          <p:nvPr/>
        </p:nvCxnSpPr>
        <p:spPr>
          <a:xfrm>
            <a:off x="457200" y="4207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6BFC27F-3E6B-470B-96AF-E59A67ABF196}"/>
              </a:ext>
            </a:extLst>
          </p:cNvPr>
          <p:cNvCxnSpPr>
            <a:cxnSpLocks/>
          </p:cNvCxnSpPr>
          <p:nvPr/>
        </p:nvCxnSpPr>
        <p:spPr>
          <a:xfrm>
            <a:off x="457200" y="3064022"/>
            <a:ext cx="8229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7236A1-DE73-45A5-B659-C50842C6F0EC}"/>
              </a:ext>
            </a:extLst>
          </p:cNvPr>
          <p:cNvSpPr txBox="1"/>
          <p:nvPr/>
        </p:nvSpPr>
        <p:spPr>
          <a:xfrm>
            <a:off x="380999" y="3406921"/>
            <a:ext cx="14421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3241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JavaScript under the hood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5C56AE-49F0-4CEB-AC58-9C5699000865}"/>
              </a:ext>
            </a:extLst>
          </p:cNvPr>
          <p:cNvGrpSpPr/>
          <p:nvPr/>
        </p:nvGrpSpPr>
        <p:grpSpPr>
          <a:xfrm>
            <a:off x="545085" y="1801248"/>
            <a:ext cx="4953000" cy="4588841"/>
            <a:chOff x="1981200" y="2146503"/>
            <a:chExt cx="4953000" cy="458884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6DF766A-8C68-4D54-B101-E20F7A025907}"/>
                </a:ext>
              </a:extLst>
            </p:cNvPr>
            <p:cNvSpPr/>
            <p:nvPr/>
          </p:nvSpPr>
          <p:spPr>
            <a:xfrm>
              <a:off x="1981200" y="2146503"/>
              <a:ext cx="1079269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Program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AF8C87-1CFE-4941-AC05-871DEFE02D55}"/>
                </a:ext>
              </a:extLst>
            </p:cNvPr>
            <p:cNvSpPr/>
            <p:nvPr/>
          </p:nvSpPr>
          <p:spPr>
            <a:xfrm>
              <a:off x="3063240" y="2678223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8972E0F-3809-45C4-AAF9-50CF9ED1B38D}"/>
                </a:ext>
              </a:extLst>
            </p:cNvPr>
            <p:cNvSpPr/>
            <p:nvPr/>
          </p:nvSpPr>
          <p:spPr>
            <a:xfrm>
              <a:off x="4657898" y="32004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Variable Declarator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072B792-EF28-44A4-9667-BD35341672E9}"/>
                </a:ext>
              </a:extLst>
            </p:cNvPr>
            <p:cNvSpPr/>
            <p:nvPr/>
          </p:nvSpPr>
          <p:spPr>
            <a:xfrm>
              <a:off x="6309360" y="3719798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80522B5-281C-409D-AF38-5904E520F1A1}"/>
                </a:ext>
              </a:extLst>
            </p:cNvPr>
            <p:cNvSpPr/>
            <p:nvPr/>
          </p:nvSpPr>
          <p:spPr>
            <a:xfrm>
              <a:off x="6309360" y="4259501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10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819982-0897-4594-A7D2-C07AC07BD204}"/>
                </a:ext>
              </a:extLst>
            </p:cNvPr>
            <p:cNvCxnSpPr>
              <a:stCxn id="3" idx="2"/>
              <a:endCxn id="9" idx="1"/>
            </p:cNvCxnSpPr>
            <p:nvPr/>
          </p:nvCxnSpPr>
          <p:spPr>
            <a:xfrm rot="16200000" flipH="1">
              <a:off x="2608650" y="2388579"/>
              <a:ext cx="366774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AD8DF3A-B12C-40FA-9F8C-5F6FB18AAA75}"/>
                </a:ext>
              </a:extLst>
            </p:cNvPr>
            <p:cNvCxnSpPr>
              <a:stCxn id="9" idx="2"/>
              <a:endCxn id="10" idx="1"/>
            </p:cNvCxnSpPr>
            <p:nvPr/>
          </p:nvCxnSpPr>
          <p:spPr>
            <a:xfrm rot="16200000" flipH="1">
              <a:off x="4079579" y="2787026"/>
              <a:ext cx="357231" cy="799407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5267858-A8CB-4F7C-865A-5E788D3CF3D4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5704028" y="3279412"/>
              <a:ext cx="354452" cy="8562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3AB92F8-3B01-4860-9F1B-B17A1F816140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rot="10800000">
              <a:off x="5453150" y="3530293"/>
              <a:ext cx="856211" cy="89415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50A5622-4166-4D62-96B5-1F9A930FD9B2}"/>
                </a:ext>
              </a:extLst>
            </p:cNvPr>
            <p:cNvSpPr/>
            <p:nvPr/>
          </p:nvSpPr>
          <p:spPr>
            <a:xfrm>
              <a:off x="3063240" y="4800600"/>
              <a:ext cx="159050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Binary Expression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F59C05-3F9E-44A1-81A2-ABE90BF92C68}"/>
                </a:ext>
              </a:extLst>
            </p:cNvPr>
            <p:cNvSpPr/>
            <p:nvPr/>
          </p:nvSpPr>
          <p:spPr>
            <a:xfrm>
              <a:off x="4673138" y="5342322"/>
              <a:ext cx="340822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*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AEC3FB0-ADBA-4667-89A7-41B5B4EBDF04}"/>
                </a:ext>
              </a:extLst>
            </p:cNvPr>
            <p:cNvSpPr/>
            <p:nvPr/>
          </p:nvSpPr>
          <p:spPr>
            <a:xfrm>
              <a:off x="5090160" y="5861720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F849175-BFDF-440C-9B3B-39457D57F72F}"/>
                </a:ext>
              </a:extLst>
            </p:cNvPr>
            <p:cNvSpPr/>
            <p:nvPr/>
          </p:nvSpPr>
          <p:spPr>
            <a:xfrm>
              <a:off x="5090160" y="6405452"/>
              <a:ext cx="624840" cy="3298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8123626-A162-4CE9-B102-2023B91A3015}"/>
                </a:ext>
              </a:extLst>
            </p:cNvPr>
            <p:cNvCxnSpPr>
              <a:cxnSpLocks/>
              <a:stCxn id="34" idx="2"/>
              <a:endCxn id="35" idx="1"/>
            </p:cNvCxnSpPr>
            <p:nvPr/>
          </p:nvCxnSpPr>
          <p:spPr>
            <a:xfrm rot="16200000" flipH="1">
              <a:off x="4789628" y="5726134"/>
              <a:ext cx="354452" cy="246611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1297197-E198-403C-BB75-BAE5CC90865B}"/>
                </a:ext>
              </a:extLst>
            </p:cNvPr>
            <p:cNvCxnSpPr>
              <a:cxnSpLocks/>
              <a:stCxn id="36" idx="1"/>
              <a:endCxn id="34" idx="2"/>
            </p:cNvCxnSpPr>
            <p:nvPr/>
          </p:nvCxnSpPr>
          <p:spPr>
            <a:xfrm rot="10800000">
              <a:off x="4843550" y="5672214"/>
              <a:ext cx="246611" cy="898184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7A94AD1-2A41-4C08-ADBD-6377163B5B24}"/>
                </a:ext>
              </a:extLst>
            </p:cNvPr>
            <p:cNvCxnSpPr>
              <a:stCxn id="3" idx="2"/>
              <a:endCxn id="23" idx="1"/>
            </p:cNvCxnSpPr>
            <p:nvPr/>
          </p:nvCxnSpPr>
          <p:spPr>
            <a:xfrm rot="16200000" flipH="1">
              <a:off x="1547462" y="3449767"/>
              <a:ext cx="2489151" cy="542405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6DE6EB9-09F9-4680-963F-3D2BD91CD096}"/>
                </a:ext>
              </a:extLst>
            </p:cNvPr>
            <p:cNvCxnSpPr>
              <a:stCxn id="34" idx="1"/>
              <a:endCxn id="23" idx="2"/>
            </p:cNvCxnSpPr>
            <p:nvPr/>
          </p:nvCxnSpPr>
          <p:spPr>
            <a:xfrm rot="10800000">
              <a:off x="3858492" y="5130492"/>
              <a:ext cx="814647" cy="376776"/>
            </a:xfrm>
            <a:prstGeom prst="bentConnector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3424EF7-6E86-4FA1-8EE3-39C059F0A9D4}"/>
              </a:ext>
            </a:extLst>
          </p:cNvPr>
          <p:cNvSpPr txBox="1"/>
          <p:nvPr/>
        </p:nvSpPr>
        <p:spPr>
          <a:xfrm>
            <a:off x="471714" y="981428"/>
            <a:ext cx="258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Abstract syntax tree (AST)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6C5413-6AAF-468C-AC9C-6D47258FF367}"/>
              </a:ext>
            </a:extLst>
          </p:cNvPr>
          <p:cNvSpPr/>
          <p:nvPr/>
        </p:nvSpPr>
        <p:spPr>
          <a:xfrm>
            <a:off x="6402186" y="1074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// Source Code</a:t>
            </a:r>
            <a:endParaRPr lang="fr-F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4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08B56E-95E8-4764-9529-81815123C0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400"/>
            <a:ext cx="1066800" cy="106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703F1-63F4-4927-AACA-A7589788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14527"/>
            <a:ext cx="1752295" cy="1752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8ABF9-B353-4030-8303-A930BF3E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2" y="3447403"/>
            <a:ext cx="1085850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0FADD9-F8CD-49BF-8D71-1081D3977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7" y="1981200"/>
            <a:ext cx="1085850" cy="108585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F2EAE-4A91-40FA-9FA8-586DCF7C82C2}"/>
              </a:ext>
            </a:extLst>
          </p:cNvPr>
          <p:cNvGrpSpPr/>
          <p:nvPr/>
        </p:nvGrpSpPr>
        <p:grpSpPr>
          <a:xfrm>
            <a:off x="3797733" y="3238888"/>
            <a:ext cx="1853334" cy="1853334"/>
            <a:chOff x="5861807" y="1204191"/>
            <a:chExt cx="1853334" cy="18533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4D15F6C-D14A-4220-AE8C-A9F2667F3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61807" y="1204191"/>
              <a:ext cx="1853334" cy="185333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96219-7ADF-46F1-9F77-6D2E3093F972}"/>
                </a:ext>
              </a:extLst>
            </p:cNvPr>
            <p:cNvSpPr txBox="1"/>
            <p:nvPr/>
          </p:nvSpPr>
          <p:spPr>
            <a:xfrm>
              <a:off x="6493834" y="19461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98D4"/>
                  </a:solidFill>
                </a:rPr>
                <a:t>BUS</a:t>
              </a:r>
            </a:p>
          </p:txBody>
        </p:sp>
      </p:grp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A221959-7E70-43AD-A906-68BED77D3A72}"/>
              </a:ext>
            </a:extLst>
          </p:cNvPr>
          <p:cNvSpPr/>
          <p:nvPr/>
        </p:nvSpPr>
        <p:spPr>
          <a:xfrm>
            <a:off x="2689058" y="3968013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D35B875-67FF-4F87-895B-870CBE5314AB}"/>
              </a:ext>
            </a:extLst>
          </p:cNvPr>
          <p:cNvSpPr/>
          <p:nvPr/>
        </p:nvSpPr>
        <p:spPr>
          <a:xfrm>
            <a:off x="5785002" y="3936955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0BB72AB-887E-4D71-B783-45646CB17D99}"/>
              </a:ext>
            </a:extLst>
          </p:cNvPr>
          <p:cNvSpPr/>
          <p:nvPr/>
        </p:nvSpPr>
        <p:spPr>
          <a:xfrm rot="16200000">
            <a:off x="4267136" y="2553024"/>
            <a:ext cx="914528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4F782-1E43-4318-BA03-CAFDA52631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83" y="4913606"/>
            <a:ext cx="1306317" cy="13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How A CPU Works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-76200" y="785794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BB591-B519-4112-865C-5EA608FE6D6E}"/>
              </a:ext>
            </a:extLst>
          </p:cNvPr>
          <p:cNvGrpSpPr/>
          <p:nvPr/>
        </p:nvGrpSpPr>
        <p:grpSpPr>
          <a:xfrm>
            <a:off x="664028" y="1296951"/>
            <a:ext cx="4593769" cy="4857784"/>
            <a:chOff x="664028" y="1296951"/>
            <a:chExt cx="4593771" cy="26931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448DF3-32B2-44F7-85BD-291ED9C65B84}"/>
                </a:ext>
              </a:extLst>
            </p:cNvPr>
            <p:cNvSpPr/>
            <p:nvPr/>
          </p:nvSpPr>
          <p:spPr>
            <a:xfrm>
              <a:off x="664028" y="1296951"/>
              <a:ext cx="4593771" cy="2693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/>
                <a:t>Central Processing Unit (CPU)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95611B-7FC2-49BD-9D89-428C6A813C3D}"/>
                </a:ext>
              </a:extLst>
            </p:cNvPr>
            <p:cNvSpPr/>
            <p:nvPr/>
          </p:nvSpPr>
          <p:spPr>
            <a:xfrm>
              <a:off x="918029" y="1574902"/>
              <a:ext cx="4114800" cy="560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Control Unit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8A6952-F4D0-4ACC-88E4-6E85397AE616}"/>
                </a:ext>
              </a:extLst>
            </p:cNvPr>
            <p:cNvSpPr/>
            <p:nvPr/>
          </p:nvSpPr>
          <p:spPr>
            <a:xfrm>
              <a:off x="918029" y="2339232"/>
              <a:ext cx="4114800" cy="5604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/ Logic Unit</a:t>
              </a: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98932-8C04-415D-9875-127202566930}"/>
                </a:ext>
              </a:extLst>
            </p:cNvPr>
            <p:cNvSpPr/>
            <p:nvPr/>
          </p:nvSpPr>
          <p:spPr>
            <a:xfrm>
              <a:off x="921658" y="3173202"/>
              <a:ext cx="4114800" cy="5604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Registers</a:t>
              </a:r>
              <a:endParaRPr lang="en-GB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B2EA943-705E-4EE8-AFB0-092423F80E91}"/>
              </a:ext>
            </a:extLst>
          </p:cNvPr>
          <p:cNvSpPr/>
          <p:nvPr/>
        </p:nvSpPr>
        <p:spPr>
          <a:xfrm>
            <a:off x="7937498" y="1296951"/>
            <a:ext cx="482601" cy="4857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wordArtVert" wrap="square" spcCol="0" rtlCol="0" anchor="ctr"/>
          <a:lstStyle/>
          <a:p>
            <a:pPr algn="ctr"/>
            <a:r>
              <a:rPr lang="en-GB" dirty="0"/>
              <a:t>Main 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6BDA1B6-3F92-47C0-A5EA-AA58B0674704}"/>
              </a:ext>
            </a:extLst>
          </p:cNvPr>
          <p:cNvSpPr/>
          <p:nvPr/>
        </p:nvSpPr>
        <p:spPr>
          <a:xfrm>
            <a:off x="5569856" y="4917571"/>
            <a:ext cx="1981200" cy="53817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8AA50-63A0-4846-8FD3-5E35183D734E}"/>
              </a:ext>
            </a:extLst>
          </p:cNvPr>
          <p:cNvSpPr/>
          <p:nvPr/>
        </p:nvSpPr>
        <p:spPr>
          <a:xfrm>
            <a:off x="457200" y="6278812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Von Neumann Architecture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GB" sz="4000" kern="0" dirty="0">
                <a:solidFill>
                  <a:srgbClr val="0098D4"/>
                </a:solidFill>
                <a:latin typeface="Calibri" pitchFamily="34" charset="0"/>
              </a:rPr>
              <a:t>#. Register Machine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15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127C4-019D-4816-9ECF-D243EFA4189D}"/>
              </a:ext>
            </a:extLst>
          </p:cNvPr>
          <p:cNvSpPr txBox="1">
            <a:spLocks/>
          </p:cNvSpPr>
          <p:nvPr/>
        </p:nvSpPr>
        <p:spPr>
          <a:xfrm>
            <a:off x="609600" y="1223945"/>
            <a:ext cx="8229600" cy="485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4779D-F76E-4D3C-BC39-F8E44DECE9CA}"/>
              </a:ext>
            </a:extLst>
          </p:cNvPr>
          <p:cNvSpPr txBox="1"/>
          <p:nvPr/>
        </p:nvSpPr>
        <p:spPr>
          <a:xfrm>
            <a:off x="609600" y="92867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Consists of a finite set of registers, and a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can be moved between registers and/or the memory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performed on registers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Finite control of register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Arithmetic operations do not effect the machine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Branching becomes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10718</TotalTime>
  <Words>2558</Words>
  <Application>Microsoft Office PowerPoint</Application>
  <PresentationFormat>On-screen Show (4:3)</PresentationFormat>
  <Paragraphs>442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Consolas</vt:lpstr>
      <vt:lpstr>Office Theme</vt:lpstr>
      <vt:lpstr>C++ On The Web</vt:lpstr>
      <vt:lpstr>WebAssembly (WASM)</vt:lpstr>
      <vt:lpstr>1. Why WebAssembly?</vt:lpstr>
      <vt:lpstr>2. Similar works</vt:lpstr>
      <vt:lpstr>#. JavaScript under the hood </vt:lpstr>
      <vt:lpstr>#. JavaScript under the hood </vt:lpstr>
      <vt:lpstr>#. How A CPU Works</vt:lpstr>
      <vt:lpstr>#. How A CPU Works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Register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Stack Machine</vt:lpstr>
      <vt:lpstr>#. Hybrid Machine</vt:lpstr>
      <vt:lpstr>#. Virtual Machine</vt:lpstr>
      <vt:lpstr>#. Machine / Byte Code</vt:lpstr>
      <vt:lpstr>#. LLVM (Low Level Virtual Machine)</vt:lpstr>
      <vt:lpstr>#. WASM under the hood </vt:lpstr>
      <vt:lpstr>#. Performance</vt:lpstr>
      <vt:lpstr>#. Limitations</vt:lpstr>
      <vt:lpstr>#. Real world examples</vt:lpstr>
      <vt:lpstr>#. Do we still need JavaScript?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lcarter</dc:creator>
  <cp:lastModifiedBy>Liam Carter</cp:lastModifiedBy>
  <cp:revision>647</cp:revision>
  <dcterms:created xsi:type="dcterms:W3CDTF">2006-08-16T00:00:00Z</dcterms:created>
  <dcterms:modified xsi:type="dcterms:W3CDTF">2020-01-28T04:03:11Z</dcterms:modified>
</cp:coreProperties>
</file>