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100% Bar Chart</a:t>
            </a:r>
          </a:p>
        </c:rich>
      </c:tx>
      <c:layout>
        <c:manualLayout>
          <c:xMode val="edge"/>
          <c:yMode val="edge"/>
          <c:x val="0.231554"/>
          <c:y val="0"/>
          <c:w val="0.536891"/>
          <c:h val="0.17452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38"/>
          <c:y val="0.174524"/>
          <c:w val="0.8212"/>
          <c:h val="0.55127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Favorable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0.2</c:v>
                </c:pt>
                <c:pt idx="2">
                  <c:v>0.7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0.05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Unfavorable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</c:v>
                </c:pt>
                <c:pt idx="1">
                  <c:v>0.75</c:v>
                </c:pt>
                <c:pt idx="2">
                  <c:v>0.2</c:v>
                </c:pt>
                <c:pt idx="3">
                  <c:v>0.6</c:v>
                </c:pt>
              </c:numCache>
            </c:numRef>
          </c:val>
        </c:ser>
        <c:gapWidth val="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31046"/>
          <c:y val="0.801877"/>
          <c:w val="0.30444"/>
          <c:h val="0.19812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Donut Chart</a:t>
            </a:r>
          </a:p>
        </c:rich>
      </c:tx>
      <c:layout>
        <c:manualLayout>
          <c:xMode val="edge"/>
          <c:yMode val="edge"/>
          <c:x val="0"/>
          <c:y val="0"/>
          <c:w val="1"/>
          <c:h val="0.30196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5158"/>
          <c:y val="0.301967"/>
          <c:w val="0.649683"/>
          <c:h val="0.444207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0.500000</c:v>
                </c:pt>
                <c:pt idx="1">
                  <c:v>0.200000</c:v>
                </c:pt>
                <c:pt idx="2">
                  <c:v>0.100000</c:v>
                </c:pt>
                <c:pt idx="3">
                  <c:v>0.200000</c:v>
                </c:pt>
              </c:numCache>
            </c:numRef>
          </c:val>
        </c:ser>
        <c:firstSliceAng val="0"/>
        <c:holeSize val="70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82923"/>
          <c:w val="1"/>
          <c:h val="0.11707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Clustered Bar Chart</a:t>
            </a:r>
          </a:p>
        </c:rich>
      </c:tx>
      <c:layout>
        <c:manualLayout>
          <c:xMode val="edge"/>
          <c:yMode val="edge"/>
          <c:x val="0.148271"/>
          <c:y val="0"/>
          <c:w val="0.703459"/>
          <c:h val="0.081713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65088"/>
          <c:y val="0.0817134"/>
          <c:w val="0.789641"/>
          <c:h val="0.7867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4.0</c:v>
                </c:pt>
                <c:pt idx="1">
                  <c:v>4.4</c:v>
                </c:pt>
                <c:pt idx="2">
                  <c:v>6.1</c:v>
                </c:pt>
                <c:pt idx="3">
                  <c:v>8.1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6.0</c:v>
                </c:pt>
                <c:pt idx="1">
                  <c:v>6.1</c:v>
                </c:pt>
                <c:pt idx="2">
                  <c:v>4.7</c:v>
                </c:pt>
                <c:pt idx="3">
                  <c:v>3.7</c:v>
                </c:pt>
              </c:numCache>
            </c:numRef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944"/>
          <c:y val="0.899942"/>
          <c:w val="0.28918"/>
          <c:h val="0.10005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Line Chart</a:t>
            </a:r>
          </a:p>
        </c:rich>
      </c:tx>
      <c:layout>
        <c:manualLayout>
          <c:xMode val="edge"/>
          <c:yMode val="edge"/>
          <c:x val="0.407585"/>
          <c:y val="0"/>
          <c:w val="0.184831"/>
          <c:h val="0.098407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19031"/>
          <c:y val="0.0984075"/>
          <c:w val="0.953097"/>
          <c:h val="0.7457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1.5</c:v>
                </c:pt>
                <c:pt idx="4">
                  <c:v>4.5</c:v>
                </c:pt>
                <c:pt idx="5">
                  <c:v>4.5</c:v>
                </c:pt>
                <c:pt idx="6">
                  <c:v>3.5</c:v>
                </c:pt>
                <c:pt idx="7">
                  <c:v>3.6</c:v>
                </c:pt>
                <c:pt idx="8">
                  <c:v>2.7</c:v>
                </c:pt>
                <c:pt idx="9">
                  <c:v>2.8</c:v>
                </c:pt>
                <c:pt idx="10">
                  <c:v>2.8</c:v>
                </c:pt>
                <c:pt idx="11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6.2</c:v>
                </c:pt>
                <c:pt idx="1">
                  <c:v>6.3</c:v>
                </c:pt>
                <c:pt idx="2">
                  <c:v>6.0</c:v>
                </c:pt>
                <c:pt idx="3">
                  <c:v>7.6</c:v>
                </c:pt>
                <c:pt idx="4">
                  <c:v>7.8</c:v>
                </c:pt>
                <c:pt idx="5">
                  <c:v>7.9</c:v>
                </c:pt>
                <c:pt idx="6">
                  <c:v>7.0</c:v>
                </c:pt>
                <c:pt idx="7">
                  <c:v>5.2</c:v>
                </c:pt>
                <c:pt idx="8">
                  <c:v>5.5</c:v>
                </c:pt>
                <c:pt idx="9">
                  <c:v>5.3</c:v>
                </c:pt>
                <c:pt idx="10">
                  <c:v>5.6</c:v>
                </c:pt>
                <c:pt idx="11">
                  <c:v>5.1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8.2</c:v>
                </c:pt>
                <c:pt idx="1">
                  <c:v>8.0</c:v>
                </c:pt>
                <c:pt idx="2">
                  <c:v>8.0</c:v>
                </c:pt>
                <c:pt idx="3">
                  <c:v>0.2</c:v>
                </c:pt>
                <c:pt idx="4">
                  <c:v>1.0</c:v>
                </c:pt>
                <c:pt idx="5">
                  <c:v>0.1</c:v>
                </c:pt>
                <c:pt idx="6">
                  <c:v>0.2</c:v>
                </c:pt>
                <c:pt idx="7">
                  <c:v>0.1</c:v>
                </c:pt>
                <c:pt idx="8">
                  <c:v>0.1</c:v>
                </c:pt>
                <c:pt idx="9">
                  <c:v>0.2</c:v>
                </c:pt>
                <c:pt idx="10">
                  <c:v>1.0</c:v>
                </c:pt>
                <c:pt idx="11">
                  <c:v>0.1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22692"/>
          <c:y val="0.882054"/>
          <c:w val="0.190065"/>
          <c:h val="0.11794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Area Chart</a:t>
            </a:r>
          </a:p>
        </c:rich>
      </c:tx>
      <c:layout>
        <c:manualLayout>
          <c:xMode val="edge"/>
          <c:yMode val="edge"/>
          <c:x val="0.401565"/>
          <c:y val="0"/>
          <c:w val="0.19687"/>
          <c:h val="0.1019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365162"/>
          <c:y val="0.101935"/>
          <c:w val="0.937852"/>
          <c:h val="0.77348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1/5/02</c:v>
                </c:pt>
                <c:pt idx="1">
                  <c:v>1/6/02</c:v>
                </c:pt>
                <c:pt idx="2">
                  <c:v>1/7/02</c:v>
                </c:pt>
                <c:pt idx="3">
                  <c:v>1/8/02</c:v>
                </c:pt>
                <c:pt idx="4">
                  <c:v>1/9/02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40</c:v>
                </c:pt>
                <c:pt idx="2">
                  <c:v>18</c:v>
                </c:pt>
                <c:pt idx="3">
                  <c:v>2</c:v>
                </c:pt>
                <c:pt idx="4">
                  <c:v>49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1/5/02</c:v>
                </c:pt>
                <c:pt idx="1">
                  <c:v>1/6/02</c:v>
                </c:pt>
                <c:pt idx="2">
                  <c:v>1/7/02</c:v>
                </c:pt>
                <c:pt idx="3">
                  <c:v>1/8/02</c:v>
                </c:pt>
                <c:pt idx="4">
                  <c:v>1/9/02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17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</c:numCache>
            </c:numRef>
          </c:val>
        </c:ser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midCat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47405"/>
          <c:y val="0.914682"/>
          <c:w val="0.124137"/>
          <c:h val="0.085317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690626" y="1346947"/>
            <a:ext cx="7667243" cy="8068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690626" y="4282763"/>
            <a:ext cx="7667243" cy="8068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Rectangle 8"/>
          <p:cNvSpPr/>
          <p:nvPr/>
        </p:nvSpPr>
        <p:spPr>
          <a:xfrm>
            <a:off x="690626" y="1484779"/>
            <a:ext cx="7667243" cy="27432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" name="Group 9"/>
          <p:cNvGrpSpPr/>
          <p:nvPr/>
        </p:nvGrpSpPr>
        <p:grpSpPr>
          <a:xfrm>
            <a:off x="7234780" y="4107022"/>
            <a:ext cx="914403" cy="914403"/>
            <a:chOff x="0" y="0"/>
            <a:chExt cx="914401" cy="914401"/>
          </a:xfrm>
        </p:grpSpPr>
        <p:sp>
          <p:nvSpPr>
            <p:cNvPr id="17" name="Oval 10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" name="Oval 11"/>
            <p:cNvSpPr/>
            <p:nvPr/>
          </p:nvSpPr>
          <p:spPr>
            <a:xfrm>
              <a:off x="91440" y="91439"/>
              <a:ext cx="731523" cy="731523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" name="Title Text"/>
          <p:cNvSpPr txBox="1"/>
          <p:nvPr>
            <p:ph type="title"/>
          </p:nvPr>
        </p:nvSpPr>
        <p:spPr>
          <a:xfrm>
            <a:off x="788669" y="1432223"/>
            <a:ext cx="7475222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802386" y="4389120"/>
            <a:ext cx="5918454" cy="10698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7451034" y="4285616"/>
            <a:ext cx="481894" cy="5232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0" y="4917988"/>
            <a:ext cx="9144000" cy="194001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25346" y="1225296"/>
            <a:ext cx="6960870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24330" y="5020054"/>
            <a:ext cx="6789420" cy="10668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7"/>
          <p:cNvGrpSpPr/>
          <p:nvPr/>
        </p:nvGrpSpPr>
        <p:grpSpPr>
          <a:xfrm>
            <a:off x="633861" y="2430622"/>
            <a:ext cx="914402" cy="914402"/>
            <a:chOff x="0" y="0"/>
            <a:chExt cx="914401" cy="914401"/>
          </a:xfrm>
        </p:grpSpPr>
        <p:sp>
          <p:nvSpPr>
            <p:cNvPr id="41" name="Oval 8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" name="Oval 9"/>
            <p:cNvSpPr/>
            <p:nvPr/>
          </p:nvSpPr>
          <p:spPr>
            <a:xfrm>
              <a:off x="91440" y="91439"/>
              <a:ext cx="731523" cy="731523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850115" y="2607153"/>
            <a:ext cx="481894" cy="5232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685800" y="2194560"/>
            <a:ext cx="3657600" cy="3977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85800" y="2048255"/>
            <a:ext cx="3657600" cy="640083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13"/>
          </p:nvPr>
        </p:nvSpPr>
        <p:spPr>
          <a:xfrm>
            <a:off x="4820792" y="2048255"/>
            <a:ext cx="3657602" cy="64008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6227805" y="0"/>
            <a:ext cx="2916196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6412229" y="685800"/>
            <a:ext cx="2400302" cy="1737362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628650" y="685800"/>
            <a:ext cx="5033772" cy="5020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6412229" y="2423159"/>
            <a:ext cx="2400302" cy="32918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1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89" name="Oval 12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" name="Oval 13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"/>
          <p:cNvSpPr/>
          <p:nvPr/>
        </p:nvSpPr>
        <p:spPr>
          <a:xfrm>
            <a:off x="6227805" y="0"/>
            <a:ext cx="2916196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6412229" y="685800"/>
            <a:ext cx="2400302" cy="1737362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Picture Placeholder 2"/>
          <p:cNvSpPr/>
          <p:nvPr>
            <p:ph type="pic" idx="13"/>
          </p:nvPr>
        </p:nvSpPr>
        <p:spPr>
          <a:xfrm>
            <a:off x="0" y="0"/>
            <a:ext cx="6227806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6412229" y="2423160"/>
            <a:ext cx="2400302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5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103" name="Oval 12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" name="Oval 13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2" name="Oval 7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Oval 8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85800" y="484630"/>
            <a:ext cx="7772400" cy="1609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2121406"/>
            <a:ext cx="7772400" cy="405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02502" y="6327078"/>
            <a:ext cx="241748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b="1" spc="-70" sz="1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477519" marR="0" indent="-20319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777238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051558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32588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6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957148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2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557148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Dashboard Example 1</a:t>
            </a:r>
          </a:p>
        </p:txBody>
      </p:sp>
      <p:graphicFrame>
        <p:nvGraphicFramePr>
          <p:cNvPr id="116" name="Content Placeholder 6"/>
          <p:cNvGraphicFramePr/>
          <p:nvPr/>
        </p:nvGraphicFramePr>
        <p:xfrm>
          <a:off x="-110324" y="4249678"/>
          <a:ext cx="4377390" cy="217000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17" name="Content Placeholder 5"/>
          <p:cNvGraphicFramePr/>
          <p:nvPr/>
        </p:nvGraphicFramePr>
        <p:xfrm>
          <a:off x="1563703" y="1475561"/>
          <a:ext cx="1805095" cy="256781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18" name="Content Placeholder 5"/>
          <p:cNvGraphicFramePr/>
          <p:nvPr/>
        </p:nvGraphicFramePr>
        <p:xfrm>
          <a:off x="4147957" y="1875040"/>
          <a:ext cx="4608390" cy="460040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9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Chart Example 1</a:t>
            </a:r>
          </a:p>
        </p:txBody>
      </p:sp>
      <p:graphicFrame>
        <p:nvGraphicFramePr>
          <p:cNvPr id="122" name="Content Placeholder 7"/>
          <p:cNvGraphicFramePr/>
          <p:nvPr/>
        </p:nvGraphicFramePr>
        <p:xfrm>
          <a:off x="582159" y="2335110"/>
          <a:ext cx="7706501" cy="381998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3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Chart Example 2</a:t>
            </a:r>
          </a:p>
        </p:txBody>
      </p:sp>
      <p:graphicFrame>
        <p:nvGraphicFramePr>
          <p:cNvPr id="126" name="Content Placeholder 5"/>
          <p:cNvGraphicFramePr/>
          <p:nvPr/>
        </p:nvGraphicFramePr>
        <p:xfrm>
          <a:off x="617426" y="2335110"/>
          <a:ext cx="7877589" cy="36877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7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Wood Typ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Wood Typ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