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'1.0' encoding='UTF-8' standalone='yes'?>
<Relationships xmlns="http://schemas.openxmlformats.org/package/2006/relationships"><Relationship Id="rId3" Type="http://schemas.openxmlformats.org/officeDocument/2006/relationships/package" Target="../embeddings/Microsoft_Excel__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分類 1</c:v>
                </c:pt>
                <c:pt idx="1">
                  <c:v>分類 2</c:v>
                </c:pt>
                <c:pt idx="2">
                  <c:v>分類 3</c:v>
                </c:pt>
                <c:pt idx="3">
                  <c:v>分類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/>
            </a:r>
            <a:r>
              <a:rPr lang="ja-JP" altLang="en-US" dirty="0" smtClean="0"/>
              <a:t>グラフ </a:t>
            </a:r>
            <a:r>
              <a:rPr lang="ja-JP" altLang="en-US" dirty="0"/>
              <a:t>タイトル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3C-4453-9BBC-677A95A25A5A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Sheet1!$A$7:$A$9</c:f>
              <c:numCache>
                <c:formatCode>General</c:formatCode>
                <c:ptCount val="3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</c:numCache>
            </c:numRef>
          </c:xVal>
          <c:yVal>
            <c:numRef>
              <c:f>Sheet1!$B$7:$B$9</c:f>
              <c:numCache>
                <c:formatCode>General</c:formatCode>
                <c:ptCount val="3"/>
                <c:pt idx="0">
                  <c:v>2.0</c:v>
                </c:pt>
                <c:pt idx="1">
                  <c:v>3.0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43C-4453-9BBC-677A95A25A5A}"/>
            </c:ext>
          </c:extLst>
        </c:ser>
        <c:ser>
          <c:idx val="2"/>
          <c:order val="2"/>
          <c:tx>
            <c:strRef>
              <c:f>Sheet1!$B$11</c:f>
              <c:strCache>
                <c:ptCount val="1"/>
                <c:pt idx="0">
                  <c:v>column3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Sheet1!$A$12:$A$14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Sheet1!$B$12:$B$14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43C-4453-9BBC-677A95A25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0-48AF-88C0-BD6ABC168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0-48AF-88C0-BD6ABC168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X2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xVal>
          <c:y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0-48AF-88C0-BD6ABC168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191760"/>
        <c:axId val="226190928"/>
      </c:scatterChart>
      <c:valAx>
        <c:axId val="226191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0928"/>
        <c:crosses val="autoZero"/>
        <c:crossBetween val="midCat"/>
      </c:valAx>
      <c:valAx>
        <c:axId val="22619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261917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5-4B38-93F8-D581561C1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利益率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>夏</c:v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85-4B38-93F8-D581561C1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751744"/>
        <c:axId val="209467696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7696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751744"/>
        <c:crosses val="max"/>
        <c:crossBetween val="between"/>
      </c:valAx>
      <c:catAx>
        <c:axId val="308751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BE-4D2F-A2E7-531F7C87BE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BE-4D2F-A2E7-531F7C87BE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BE-4D2F-A2E7-531F7C87BE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BE-4D2F-A2E7-531F7C87BE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2BE-4D2F-A2E7-531F7C87BE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CC2-94CD-259ABAF2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Share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FC-4038-9C5F-FE63FEE3E1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FC-4038-9C5F-FE63FEE3E1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FC-4038-9C5F-FE63FEE3E1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FC-4038-9C5F-FE63FEE3E1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3D1-4C26-9650-28FF86058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</c:v>
                </c:pt>
                <c:pt idx="1">
                  <c:v>0.25</c:v>
                </c:pt>
                <c:pt idx="2">
                  <c:v>0.48</c:v>
                </c:pt>
                <c:pt idx="3">
                  <c:v>0.11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FC-4038-9C5F-FE63FEE3E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Sales</a:t>
            </a:r>
            <a:r>
              <a:rPr lang="ja-JP" altLang="en-US" dirty="0" smtClean="0"/>
              <a:t>販売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売り上げ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26-4CA4-96E1-F416A1964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利益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6136656"/>
        <c:axId val="4248045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Unnamed: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春</c:v>
                </c:pt>
                <c:pt idx="1">
                  <c:v/>
                </c:pt>
                <c:pt idx="2">
                  <c:v>秋</c:v>
                </c:pt>
                <c:pt idx="3">
                  <c:v>冬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326-4CA4-96E1-F416A1964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8281872"/>
        <c:axId val="209466448"/>
      </c:lineChart>
      <c:catAx>
        <c:axId val="3061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24804560"/>
        <c:crosses val="autoZero"/>
        <c:auto val="1"/>
        <c:lblAlgn val="ctr"/>
        <c:lblOffset val="100"/>
        <c:noMultiLvlLbl val="0"/>
      </c:catAx>
      <c:valAx>
        <c:axId val="424804560"/>
        <c:scaling>
          <c:orientation val="minMax"/>
          <c:max val="150.0"/>
          <c:min val="5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6136656"/>
        <c:crosses val="autoZero"/>
        <c:crossBetween val="between"/>
      </c:valAx>
      <c:valAx>
        <c:axId val="209466448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8281872"/>
        <c:crosses val="max"/>
        <c:crossBetween val="between"/>
      </c:valAx>
      <c:catAx>
        <c:axId val="308281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9466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75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57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322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31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7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763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406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692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584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210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8EB-7C38-4D9D-8BDF-3ABF2096B376}" type="datetimeFigureOut">
              <a:rPr kumimoji="1" lang="ja-JP" altLang="en-US" smtClean="0"/>
              <a:t>2017/7/20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4A864-70FC-409F-A045-DE92858CD07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837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Test#0 – simple substitution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こんにちは！</a:t>
            </a:r>
            <a:r>
              <a:rPr lang="ja-JP" altLang="en-US" b="1" dirty="0" smtClean="0"/>
              <a:t>よろしく</a:t>
            </a:r>
            <a:r>
              <a:rPr lang="ja-JP" altLang="en-US" b="1" dirty="0" smtClean="0">
                <a:solidFill>
                  <a:srgbClr val="FF0000"/>
                </a:solidFill>
              </a:rPr>
              <a:t>お願い</a:t>
            </a:r>
            <a:r>
              <a:rPr lang="ja-JP" altLang="en-US" b="1" dirty="0" smtClean="0"/>
              <a:t>します。</a:t>
            </a:r>
            <a:endParaRPr lang="en-US" altLang="ja-JP" b="1" dirty="0" smtClean="0"/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231303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4451" y="2231303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Hello! Everyone.</a:t>
            </a:r>
            <a:endParaRPr kumimoji="1" lang="ja-JP" altLang="en-US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2629"/>
              </p:ext>
            </p:extLst>
          </p:nvPr>
        </p:nvGraphicFramePr>
        <p:xfrm>
          <a:off x="838200" y="4708194"/>
          <a:ext cx="493558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6224451" y="268972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こんにちは</a:t>
            </a:r>
            <a:r>
              <a:rPr lang="ja-JP" altLang="en-US" b="1" dirty="0"/>
              <a:t>！よろしく</a:t>
            </a:r>
            <a:r>
              <a:rPr lang="ja-JP" altLang="en-US" b="1" dirty="0">
                <a:solidFill>
                  <a:srgbClr val="FF0000"/>
                </a:solidFill>
              </a:rPr>
              <a:t>お願い</a:t>
            </a:r>
            <a:r>
              <a:rPr lang="ja-JP" altLang="en-US" b="1" dirty="0"/>
              <a:t>します</a:t>
            </a:r>
            <a:r>
              <a:rPr lang="ja-JP" altLang="en-US" b="1" dirty="0" smtClean="0"/>
              <a:t>。</a:t>
            </a:r>
          </a:p>
          <a:p>
            <a:r>
              <a:rPr lang="az-Cyrl-AZ" altLang="ja-JP" dirty="0">
                <a:latin typeface="Arial" panose="020B0604020202020204" pitchFamily="34" charset="0"/>
                <a:cs typeface="Arial" panose="020B0604020202020204" pitchFamily="34" charset="0"/>
              </a:rPr>
              <a:t>Разрешите </a:t>
            </a:r>
            <a:r>
              <a:rPr lang="az-Cyrl-AZ" altLang="ja-JP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представиться</a:t>
            </a:r>
            <a:r>
              <a:rPr lang="az-Cyrl-AZ" altLang="ja-JP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006725"/>
              </p:ext>
            </p:extLst>
          </p:nvPr>
        </p:nvGraphicFramePr>
        <p:xfrm>
          <a:off x="6224451" y="4708194"/>
          <a:ext cx="4757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842550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 smtClean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</a:t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b="1" dirty="0" err="1" smtClean="0"/>
              <a:t/>
            </a:r>
            <a:r>
              <a:rPr lang="en-US" altLang="ja-JP" b="1" dirty="0" err="1" smtClean="0">
                <a:solidFill>
                  <a:srgbClr val="FF0000"/>
                </a:solidFill>
              </a:rPr>
              <a:t/>
            </a:r>
            <a:r>
              <a:rPr lang="en-US" altLang="ja-JP" dirty="0" err="1" smtClean="0">
                <a:solidFill>
                  <a:srgbClr val="FF0000"/>
                </a:solidFill>
              </a:rPr>
              <a:t/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i="1" dirty="0"/>
              <a:t>Hello!</a:t>
            </a:r>
            <a:r>
              <a:rPr lang="en-US" altLang="ja-JP" i="1" dirty="0" err="1"/>
              <a:t/>
            </a:r>
            <a:r>
              <a:rPr lang="en-US" altLang="ja-JP" b="1" i="1" dirty="0" err="1"/>
              <a:t/>
            </a:r>
            <a:r>
              <a:rPr lang="en-US" altLang="ja-JP" i="1" dirty="0" err="1"/>
              <a:t/>
            </a:r>
            <a:r>
              <a:rPr lang="en-US" altLang="ja-JP" i="1" dirty="0" smtClean="0"/>
              <a:t> </a:t>
            </a:r>
            <a:r>
              <a:rPr lang="en-US" altLang="ja-JP" dirty="0" smtClean="0"/>
              <a:t>like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224451" y="3653237"/>
            <a:ext cx="532549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000" dirty="0"/>
              <a:t>When mixed-style is detected, apply the style for first ‘{‘ to whole substituted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Hello!, </a:t>
            </a:r>
            <a:r>
              <a:rPr lang="en-US" altLang="ja-JP" i="1" dirty="0" smtClean="0"/>
              <a:t>Hello! </a:t>
            </a:r>
            <a:r>
              <a:rPr lang="en-US" altLang="ja-JP" dirty="0"/>
              <a:t> </a:t>
            </a:r>
            <a:r>
              <a:rPr lang="en-US" altLang="ja-JP" smtClean="0"/>
              <a:t>like </a:t>
            </a:r>
            <a:r>
              <a:rPr lang="en-US" altLang="ja-JP" dirty="0" smtClean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</a:rPr>
              <a:t>Another </a:t>
            </a:r>
            <a:r>
              <a:rPr lang="en-US" altLang="ja-JP" i="1" u="sng" dirty="0" smtClean="0"/>
              <a:t>paragraph</a:t>
            </a:r>
            <a:r>
              <a:rPr lang="en-US" altLang="ja-JP" i="1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remains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7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104905842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3199301500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602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 #2 – XY-Charts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graphicFrame>
        <p:nvGraphicFramePr>
          <p:cNvPr id="14" name="グラフ 13"/>
          <p:cNvGraphicFramePr/>
          <p:nvPr>
            <p:extLst>
              <p:ext uri="{D42A27DB-BD31-4B8C-83A1-F6EECF244321}">
                <p14:modId xmlns:p14="http://schemas.microsoft.com/office/powerpoint/2010/main" val="2826651418"/>
              </p:ext>
            </p:extLst>
          </p:nvPr>
        </p:nvGraphicFramePr>
        <p:xfrm>
          <a:off x="752129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グラフ 14"/>
          <p:cNvGraphicFramePr/>
          <p:nvPr>
            <p:extLst>
              <p:ext uri="{D42A27DB-BD31-4B8C-83A1-F6EECF244321}">
                <p14:modId xmlns:p14="http://schemas.microsoft.com/office/powerpoint/2010/main" val="2913532133"/>
              </p:ext>
            </p:extLst>
          </p:nvPr>
        </p:nvGraphicFramePr>
        <p:xfrm>
          <a:off x="6224451" y="2060019"/>
          <a:ext cx="5253816" cy="408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0261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Test#3 – Charts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2206170267"/>
              </p:ext>
            </p:extLst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1513967581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64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Test#4 – Table from CSV-String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0382"/>
              </p:ext>
            </p:extLst>
          </p:nvPr>
        </p:nvGraphicFramePr>
        <p:xfrm>
          <a:off x="838200" y="2583299"/>
          <a:ext cx="4935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96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233896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{table}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i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7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71600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33261"/>
              </p:ext>
            </p:extLst>
          </p:nvPr>
        </p:nvGraphicFramePr>
        <p:xfrm>
          <a:off x="6224451" y="2583299"/>
          <a:ext cx="47570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265">
                  <a:extLst>
                    <a:ext uri="{9D8B030D-6E8A-4147-A177-3AD203B41FA5}">
                      <a16:colId xmlns:a16="http://schemas.microsoft.com/office/drawing/2014/main" val="1741582164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67245877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4079400645"/>
                    </a:ext>
                  </a:extLst>
                </a:gridCol>
                <a:gridCol w="1189265">
                  <a:extLst>
                    <a:ext uri="{9D8B030D-6E8A-4147-A177-3AD203B41FA5}">
                      <a16:colId xmlns:a16="http://schemas.microsoft.com/office/drawing/2014/main" val="3690840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Spring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Summer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Autumn</a:t>
                      </a:r>
                      <a:endParaRPr kumimoji="1" lang="ja-JP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i="1" dirty="0" smtClean="0"/>
                        <a:t>Winter</a:t>
                      </a:r>
                      <a:endParaRPr kumimoji="1" lang="ja-JP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9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8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13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81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Test - Pie chart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082738"/>
              </p:ext>
            </p:extLst>
          </p:nvPr>
        </p:nvGraphicFramePr>
        <p:xfrm>
          <a:off x="838200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正方形/長方形 3"/>
          <p:cNvSpPr/>
          <p:nvPr/>
        </p:nvSpPr>
        <p:spPr>
          <a:xfrm>
            <a:off x="0" y="9033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11" name="コンテンツ プレースホルダー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102054"/>
              </p:ext>
            </p:extLst>
          </p:nvPr>
        </p:nvGraphicFramePr>
        <p:xfrm>
          <a:off x="6677025" y="1825625"/>
          <a:ext cx="467677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668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Test#1 – Charts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0" y="9033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24451" y="1690688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Expected</a:t>
            </a:r>
            <a:endParaRPr kumimoji="1" lang="ja-JP" altLang="en-US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38200" y="16906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/>
              <a:t>Result</a:t>
            </a:r>
            <a:endParaRPr kumimoji="1" lang="ja-JP" altLang="en-US" b="1" dirty="0"/>
          </a:p>
        </p:txBody>
      </p:sp>
      <p:graphicFrame>
        <p:nvGraphicFramePr>
          <p:cNvPr id="7" name="グラフ 6"/>
          <p:cNvGraphicFramePr/>
          <p:nvPr>
            <p:extLst/>
          </p:nvPr>
        </p:nvGraphicFramePr>
        <p:xfrm>
          <a:off x="838200" y="2318798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グラフ 7"/>
          <p:cNvGraphicFramePr/>
          <p:nvPr>
            <p:extLst>
              <p:ext uri="{D42A27DB-BD31-4B8C-83A1-F6EECF244321}">
                <p14:modId xmlns:p14="http://schemas.microsoft.com/office/powerpoint/2010/main" val="488136513"/>
              </p:ext>
            </p:extLst>
          </p:nvPr>
        </p:nvGraphicFramePr>
        <p:xfrm>
          <a:off x="6096000" y="2318797"/>
          <a:ext cx="4752703" cy="371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965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213</Words>
  <Application>Microsoft Office PowerPoint</Application>
  <PresentationFormat>ワイド画面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Ppt-template test</vt:lpstr>
      <vt:lpstr>Test#0 – simple substitution</vt:lpstr>
      <vt:lpstr>Test#1 – Charts</vt:lpstr>
      <vt:lpstr>Test #2 – XY-Charts</vt:lpstr>
      <vt:lpstr>Test#3 – Charts from CSV-String</vt:lpstr>
      <vt:lpstr>Test#4 – Table from CSV-String</vt:lpstr>
      <vt:lpstr>Test - Pie chart</vt:lpstr>
      <vt:lpstr>Test#1 – Charts</vt:lpstr>
      <vt:lpstr>Ppt-template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Ppt-template test</dc:title>
  <dc:creator>村上 歴</dc:creator>
  <cp:lastModifiedBy>村上 歴</cp:lastModifiedBy>
  <cp:revision>137</cp:revision>
  <dcterms:created xsi:type="dcterms:W3CDTF">2017-06-09T09:09:50Z</dcterms:created>
  <dcterms:modified xsi:type="dcterms:W3CDTF">2017-07-20T02:20:38Z</dcterms:modified>
</cp:coreProperties>
</file>