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charts/chart10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olors1.xml" ContentType="application/vnd.ms-office.chartcolorstyle+xml"/>
  <Override PartName="/ppt/charts/colors10.xml" ContentType="application/vnd.ms-office.chartcolorstyle+xml"/>
  <Override PartName="/ppt/charts/colors2.xml" ContentType="application/vnd.ms-office.chartcolorstyle+xml"/>
  <Override PartName="/ppt/charts/colors3.xml" ContentType="application/vnd.ms-office.chartcolorstyle+xml"/>
  <Override PartName="/ppt/charts/colors4.xml" ContentType="application/vnd.ms-office.chartcolorstyle+xml"/>
  <Override PartName="/ppt/charts/colors5.xml" ContentType="application/vnd.ms-office.chartcolorstyle+xml"/>
  <Override PartName="/ppt/charts/colors6.xml" ContentType="application/vnd.ms-office.chartcolorstyle+xml"/>
  <Override PartName="/ppt/charts/colors7.xml" ContentType="application/vnd.ms-office.chartcolorstyle+xml"/>
  <Override PartName="/ppt/charts/colors8.xml" ContentType="application/vnd.ms-office.chartcolorstyle+xml"/>
  <Override PartName="/ppt/charts/colors9.xml" ContentType="application/vnd.ms-office.chartcolorstyle+xml"/>
  <Override PartName="/ppt/charts/style1.xml" ContentType="application/vnd.ms-office.chartstyle+xml"/>
  <Override PartName="/ppt/charts/style10.xml" ContentType="application/vnd.ms-office.chartstyle+xml"/>
  <Override PartName="/ppt/charts/style2.xml" ContentType="application/vnd.ms-office.chartstyle+xml"/>
  <Override PartName="/ppt/charts/style3.xml" ContentType="application/vnd.ms-office.chartstyle+xml"/>
  <Override PartName="/ppt/charts/style4.xml" ContentType="application/vnd.ms-office.chartstyle+xml"/>
  <Override PartName="/ppt/charts/style5.xml" ContentType="application/vnd.ms-office.chartstyle+xml"/>
  <Override PartName="/ppt/charts/style6.xml" ContentType="application/vnd.ms-office.chartstyle+xml"/>
  <Override PartName="/ppt/charts/style7.xml" ContentType="application/vnd.ms-office.chartstyle+xml"/>
  <Override PartName="/ppt/charts/style8.xml" ContentType="application/vnd.ms-office.chartstyle+xml"/>
  <Override PartName="/ppt/charts/style9.xml" ContentType="application/vnd.ms-office.chartstyl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3"/>
    <p:sldId id="260" r:id="rId4"/>
    <p:sldId id="261" r:id="rId5"/>
    <p:sldId id="263" r:id="rId6"/>
    <p:sldId id="264" r:id="rId7"/>
    <p:sldId id="265" r:id="rId8"/>
    <p:sldId id="266" r:id="rId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8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32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'1.0' encoding='UTF-8' standalone='yes'?>
<Relationships xmlns="http://schemas.openxmlformats.org/package/2006/relationships"><Relationship Id="rId3" Type="http://schemas.openxmlformats.org/officeDocument/2006/relationships/package" Target="../embeddings/Microsoft_Excel___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'1.0' encoding='UTF-8' standalone='yes'?>
<Relationships xmlns="http://schemas.openxmlformats.org/package/2006/relationships"><Relationship Id="rId3" Type="http://schemas.openxmlformats.org/officeDocument/2006/relationships/package" Target="../embeddings/Microsoft_Excel_______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2.xml.rels><?xml version='1.0' encoding='UTF-8' standalone='yes'?>
<Relationships xmlns="http://schemas.openxmlformats.org/package/2006/relationships"><Relationship Id="rId3" Type="http://schemas.openxmlformats.org/officeDocument/2006/relationships/package" Target="../embeddings/Microsoft_Excel_______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'1.0' encoding='UTF-8' standalone='yes'?>
<Relationships xmlns="http://schemas.openxmlformats.org/package/2006/relationships"><Relationship Id="rId3" Type="http://schemas.openxmlformats.org/officeDocument/2006/relationships/package" Target="../embeddings/Microsoft_Excel_______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'1.0' encoding='UTF-8' standalone='yes'?>
<Relationships xmlns="http://schemas.openxmlformats.org/package/2006/relationships"><Relationship Id="rId3" Type="http://schemas.openxmlformats.org/officeDocument/2006/relationships/package" Target="../embeddings/Microsoft_Excel_______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'1.0' encoding='UTF-8' standalone='yes'?>
<Relationships xmlns="http://schemas.openxmlformats.org/package/2006/relationships"><Relationship Id="rId3" Type="http://schemas.openxmlformats.org/officeDocument/2006/relationships/package" Target="../embeddings/Microsoft_Excel_______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'1.0' encoding='UTF-8' standalone='yes'?>
<Relationships xmlns="http://schemas.openxmlformats.org/package/2006/relationships"><Relationship Id="rId3" Type="http://schemas.openxmlformats.org/officeDocument/2006/relationships/package" Target="../embeddings/Microsoft_Excel_______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'1.0' encoding='UTF-8' standalone='yes'?>
<Relationships xmlns="http://schemas.openxmlformats.org/package/2006/relationships"><Relationship Id="rId3" Type="http://schemas.openxmlformats.org/officeDocument/2006/relationships/package" Target="../embeddings/Microsoft_Excel_______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'1.0' encoding='UTF-8' standalone='yes'?>
<Relationships xmlns="http://schemas.openxmlformats.org/package/2006/relationships"><Relationship Id="rId3" Type="http://schemas.openxmlformats.org/officeDocument/2006/relationships/package" Target="../embeddings/Microsoft_Excel_______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'1.0' encoding='UTF-8' standalone='yes'?>
<Relationships xmlns="http://schemas.openxmlformats.org/package/2006/relationships"><Relationship Id="rId3" Type="http://schemas.openxmlformats.org/officeDocument/2006/relationships/package" Target="../embeddings/Microsoft_Excel_______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ja-JP" dirty="0" smtClean="0"/>
              <a:t>Sales</a:t>
            </a:r>
            <a:r>
              <a:rPr lang="ja-JP" altLang="en-US" dirty="0" smtClean="0"/>
              <a:t>販売</a:t>
            </a:r>
            <a:endParaRPr lang="ja-JP" alt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売り上げ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春</c:v>
                </c:pt>
                <c:pt idx="1">
                  <c:v>夏</c:v>
                </c:pt>
                <c:pt idx="2">
                  <c:v>秋</c:v>
                </c:pt>
                <c:pt idx="3">
                  <c:v>冬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1000</c:v>
                </c:pt>
                <c:pt idx="1">
                  <c:v>1100</c:v>
                </c:pt>
                <c:pt idx="2">
                  <c:v>1200</c:v>
                </c:pt>
                <c:pt idx="3">
                  <c:v>1300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326-4CA4-96E1-F416A1964CB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利益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春</c:v>
                </c:pt>
                <c:pt idx="1">
                  <c:v>夏</c:v>
                </c:pt>
                <c:pt idx="2">
                  <c:v>秋</c:v>
                </c:pt>
                <c:pt idx="3">
                  <c:v>冬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500.0</c:v>
                </c:pt>
                <c:pt idx="1">
                  <c:v>600.0</c:v>
                </c:pt>
                <c:pt idx="2">
                  <c:v>700.0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326-4CA4-96E1-F416A1964CB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06136656"/>
        <c:axId val="424804560"/>
      </c:barChart>
      <c:line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利益率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春</c:v>
                </c:pt>
                <c:pt idx="1">
                  <c:v>夏</c:v>
                </c:pt>
                <c:pt idx="2">
                  <c:v>秋</c:v>
                </c:pt>
                <c:pt idx="3">
                  <c:v>冬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0.5</c:v>
                </c:pt>
                <c:pt idx="1">
                  <c:v>0.5</c:v>
                </c:pt>
                <c:pt idx="2">
                  <c:v>0.5</c:v>
                </c:pt>
                <c:pt idx="3">
                  <c:v>0.6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326-4CA4-96E1-F416A1964CB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8281872"/>
        <c:axId val="209466448"/>
      </c:lineChart>
      <c:catAx>
        <c:axId val="3061366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424804560"/>
        <c:crosses val="autoZero"/>
        <c:auto val="1"/>
        <c:lblAlgn val="ctr"/>
        <c:lblOffset val="100"/>
        <c:noMultiLvlLbl val="0"/>
      </c:catAx>
      <c:valAx>
        <c:axId val="424804560"/>
        <c:scaling>
          <c:orientation val="minMax"/>
          <c:max val="150.0"/>
          <c:min val="50.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306136656"/>
        <c:crosses val="autoZero"/>
        <c:crossBetween val="between"/>
      </c:valAx>
      <c:valAx>
        <c:axId val="209466448"/>
        <c:scaling>
          <c:orientation val="minMax"/>
        </c:scaling>
        <c:delete val="0"/>
        <c:axPos val="r"/>
        <c:numFmt formatCode="0%" sourceLinked="0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308281872"/>
        <c:crosses val="max"/>
        <c:crossBetween val="between"/>
      </c:valAx>
      <c:catAx>
        <c:axId val="30828187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09466448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ja-JP" dirty="0" smtClean="0"/>
              <a:t>Sales</a:t>
            </a:r>
            <a:r>
              <a:rPr lang="ja-JP" altLang="en-US" dirty="0" smtClean="0"/>
              <a:t>販売</a:t>
            </a:r>
            <a:endParaRPr lang="ja-JP" alt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売り上げ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春</c:v>
                </c:pt>
                <c:pt idx="2">
                  <c:v>秋</c:v>
                </c:pt>
                <c:pt idx="3">
                  <c:v>冬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100</c:v>
                </c:pt>
                <c:pt idx="1">
                  <c:v>110</c:v>
                </c:pt>
                <c:pt idx="2">
                  <c:v>120</c:v>
                </c:pt>
                <c:pt idx="3">
                  <c:v>130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E85-4B38-93F8-D581561C12C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利益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春</c:v>
                </c:pt>
                <c:pt idx="2">
                  <c:v>秋</c:v>
                </c:pt>
                <c:pt idx="3">
                  <c:v>冬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50</c:v>
                </c:pt>
                <c:pt idx="1">
                  <c:v>60</c:v>
                </c:pt>
                <c:pt idx="2">
                  <c:v>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E85-4B38-93F8-D581561C12C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06136656"/>
        <c:axId val="424804560"/>
      </c:barChart>
      <c:line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Unnamed: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春</c:v>
                </c:pt>
                <c:pt idx="2">
                  <c:v>秋</c:v>
                </c:pt>
                <c:pt idx="3">
                  <c:v>冬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0.5</c:v>
                </c:pt>
                <c:pt idx="1">
                  <c:v>0.5</c:v>
                </c:pt>
                <c:pt idx="2">
                  <c:v>0.5</c:v>
                </c:pt>
                <c:pt idx="3">
                  <c:v>0.6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E85-4B38-93F8-D581561C12C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8751744"/>
        <c:axId val="209467696"/>
      </c:lineChart>
      <c:catAx>
        <c:axId val="3061366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424804560"/>
        <c:crosses val="autoZero"/>
        <c:auto val="1"/>
        <c:lblAlgn val="ctr"/>
        <c:lblOffset val="100"/>
        <c:noMultiLvlLbl val="0"/>
      </c:catAx>
      <c:valAx>
        <c:axId val="424804560"/>
        <c:scaling>
          <c:orientation val="minMax"/>
          <c:max val="150"/>
          <c:min val="5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306136656"/>
        <c:crosses val="autoZero"/>
        <c:crossBetween val="between"/>
      </c:valAx>
      <c:valAx>
        <c:axId val="209467696"/>
        <c:scaling>
          <c:orientation val="minMax"/>
        </c:scaling>
        <c:delete val="0"/>
        <c:axPos val="r"/>
        <c:numFmt formatCode="0%" sourceLinked="0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308751744"/>
        <c:crosses val="max"/>
        <c:crossBetween val="between"/>
      </c:valAx>
      <c:catAx>
        <c:axId val="30875174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09467696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ja-JP" dirty="0" smtClean="0"/>
              <a:t>Sales</a:t>
            </a:r>
            <a:r>
              <a:rPr lang="ja-JP" altLang="en-US" dirty="0" smtClean="0"/>
              <a:t>販売</a:t>
            </a:r>
            <a:endParaRPr lang="ja-JP" alt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売り上げ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春</c:v>
                </c:pt>
                <c:pt idx="1">
                  <c:v>夏</c:v>
                </c:pt>
                <c:pt idx="2">
                  <c:v>秋</c:v>
                </c:pt>
                <c:pt idx="3">
                  <c:v>冬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100</c:v>
                </c:pt>
                <c:pt idx="1">
                  <c:v>110</c:v>
                </c:pt>
                <c:pt idx="2">
                  <c:v>120</c:v>
                </c:pt>
                <c:pt idx="3">
                  <c:v>130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E85-4B38-93F8-D581561C12C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利益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春</c:v>
                </c:pt>
                <c:pt idx="1">
                  <c:v>夏</c:v>
                </c:pt>
                <c:pt idx="2">
                  <c:v>秋</c:v>
                </c:pt>
                <c:pt idx="3">
                  <c:v>冬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50</c:v>
                </c:pt>
                <c:pt idx="1">
                  <c:v>60</c:v>
                </c:pt>
                <c:pt idx="2">
                  <c:v>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E85-4B38-93F8-D581561C12C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06136656"/>
        <c:axId val="424804560"/>
      </c:barChart>
      <c:line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利益率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春</c:v>
                </c:pt>
                <c:pt idx="1">
                  <c:v>夏</c:v>
                </c:pt>
                <c:pt idx="2">
                  <c:v>秋</c:v>
                </c:pt>
                <c:pt idx="3">
                  <c:v>冬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0.5</c:v>
                </c:pt>
                <c:pt idx="1">
                  <c:v>0.5</c:v>
                </c:pt>
                <c:pt idx="2">
                  <c:v>0.5</c:v>
                </c:pt>
                <c:pt idx="3">
                  <c:v>0.6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E85-4B38-93F8-D581561C12C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8751744"/>
        <c:axId val="209467696"/>
      </c:lineChart>
      <c:catAx>
        <c:axId val="3061366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424804560"/>
        <c:crosses val="autoZero"/>
        <c:auto val="1"/>
        <c:lblAlgn val="ctr"/>
        <c:lblOffset val="100"/>
        <c:noMultiLvlLbl val="0"/>
      </c:catAx>
      <c:valAx>
        <c:axId val="424804560"/>
        <c:scaling>
          <c:orientation val="minMax"/>
          <c:max val="150"/>
          <c:min val="5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306136656"/>
        <c:crosses val="autoZero"/>
        <c:crossBetween val="between"/>
      </c:valAx>
      <c:valAx>
        <c:axId val="209467696"/>
        <c:scaling>
          <c:orientation val="minMax"/>
        </c:scaling>
        <c:delete val="0"/>
        <c:axPos val="r"/>
        <c:numFmt formatCode="0%" sourceLinked="0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308751744"/>
        <c:crosses val="max"/>
        <c:crossBetween val="between"/>
      </c:valAx>
      <c:catAx>
        <c:axId val="30875174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09467696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ja-JP" dirty="0" smtClean="0"/>
              <a:t/>
            </a:r>
            <a:r>
              <a:rPr lang="ja-JP" altLang="en-US" dirty="0" smtClean="0"/>
              <a:t>グラフ </a:t>
            </a:r>
            <a:r>
              <a:rPr lang="ja-JP" altLang="en-US" dirty="0"/>
              <a:t>タイトル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Sheet1!$A$2:$A$4</c:f>
              <c:numCache>
                <c:formatCode>General</c:formatCode>
                <c:ptCount val="3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</c:numCache>
            </c:numRef>
          </c:xVal>
          <c:yVal>
            <c:numRef>
              <c:f>Sheet1!$B$2:$B$4</c:f>
              <c:numCache>
                <c:formatCode>General</c:formatCode>
                <c:ptCount val="3"/>
                <c:pt idx="0">
                  <c:v>1</c:v>
                </c:pt>
                <c:pt idx="1">
                  <c:v>2</c:v>
                </c:pt>
                <c:pt idx="2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343C-4453-9BBC-677A95A25A5A}"/>
            </c:ext>
          </c:extLst>
        </c:ser>
        <c:ser>
          <c:idx val="1"/>
          <c:order val="1"/>
          <c:tx>
            <c:strRef>
              <c:f>Sheet1!$B$6</c:f>
              <c:strCache>
                <c:ptCount val="1"/>
                <c:pt idx="0">
                  <c:v>column2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Sheet1!$A$7:$A$9</c:f>
              <c:numCache>
                <c:formatCode>General</c:formatCode>
                <c:ptCount val="3"/>
                <c:pt idx="0">
                  <c:v>100.0</c:v>
                </c:pt>
                <c:pt idx="1">
                  <c:v>200.0</c:v>
                </c:pt>
                <c:pt idx="2">
                  <c:v>300.0</c:v>
                </c:pt>
              </c:numCache>
            </c:numRef>
          </c:xVal>
          <c:yVal>
            <c:numRef>
              <c:f>Sheet1!$B$7:$B$9</c:f>
              <c:numCache>
                <c:formatCode>General</c:formatCode>
                <c:ptCount val="3"/>
                <c:pt idx="0">
                  <c:v>2.0</c:v>
                </c:pt>
                <c:pt idx="1">
                  <c:v>3.0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343C-4453-9BBC-677A95A25A5A}"/>
            </c:ext>
          </c:extLst>
        </c:ser>
        <c:ser>
          <c:idx val="2"/>
          <c:order val="2"/>
          <c:tx>
            <c:strRef>
              <c:f>Sheet1!$B$11</c:f>
              <c:strCache>
                <c:ptCount val="1"/>
                <c:pt idx="0">
                  <c:v>column3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Sheet1!$A$12:$A$14</c:f>
              <c:numCache>
                <c:formatCode>General</c:formatCode>
                <c:ptCount val="3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</c:numCache>
            </c:numRef>
          </c:xVal>
          <c:yVal>
            <c:numRef>
              <c:f>Sheet1!$B$12:$B$14</c:f>
              <c:numCache>
                <c:formatCode>General</c:formatCode>
                <c:ptCount val="3"/>
                <c:pt idx="0">
                  <c:v>3</c:v>
                </c:pt>
                <c:pt idx="1">
                  <c:v>4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343C-4453-9BBC-677A95A25A5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26191760"/>
        <c:axId val="226190928"/>
      </c:scatterChart>
      <c:valAx>
        <c:axId val="22619176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26190928"/>
        <c:crosses val="autoZero"/>
        <c:crossBetween val="midCat"/>
      </c:valAx>
      <c:valAx>
        <c:axId val="2261909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2619176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X0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Sheet1!$B$2:$B$4</c:f>
              <c:numCache>
                <c:formatCode>General</c:formatCode>
                <c:ptCount val="3"/>
                <c:pt idx="0">
                  <c:v>1</c:v>
                </c:pt>
                <c:pt idx="1">
                  <c:v>2</c:v>
                </c:pt>
                <c:pt idx="2">
                  <c:v>1</c:v>
                </c:pt>
              </c:numCache>
            </c:numRef>
          </c:xVal>
          <c:yVal>
            <c:numRef>
              <c:f>Sheet1!$A$2:$A$4</c:f>
              <c:numCache>
                <c:formatCode>General</c:formatCode>
                <c:ptCount val="3"/>
                <c:pt idx="0">
                  <c:v>10</c:v>
                </c:pt>
                <c:pt idx="1">
                  <c:v>20</c:v>
                </c:pt>
                <c:pt idx="2">
                  <c:v>30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0A00-48AF-88C0-BD6ABC168BD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X1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Sheet1!$C$2:$C$4</c:f>
              <c:numCache>
                <c:formatCode>General</c:formatCode>
                <c:ptCount val="3"/>
                <c:pt idx="0">
                  <c:v>2</c:v>
                </c:pt>
                <c:pt idx="1">
                  <c:v>3</c:v>
                </c:pt>
              </c:numCache>
            </c:numRef>
          </c:xVal>
          <c:yVal>
            <c:numRef>
              <c:f>Sheet1!$A$2:$A$4</c:f>
              <c:numCache>
                <c:formatCode>General</c:formatCode>
                <c:ptCount val="3"/>
                <c:pt idx="0">
                  <c:v>10</c:v>
                </c:pt>
                <c:pt idx="1">
                  <c:v>20</c:v>
                </c:pt>
                <c:pt idx="2">
                  <c:v>30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0A00-48AF-88C0-BD6ABC168BD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X2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Sheet1!$D$2:$D$4</c:f>
              <c:numCache>
                <c:formatCode>General</c:formatCode>
                <c:ptCount val="3"/>
                <c:pt idx="0">
                  <c:v>3</c:v>
                </c:pt>
                <c:pt idx="1">
                  <c:v>4</c:v>
                </c:pt>
                <c:pt idx="2">
                  <c:v>3</c:v>
                </c:pt>
              </c:numCache>
            </c:numRef>
          </c:xVal>
          <c:yVal>
            <c:numRef>
              <c:f>Sheet1!$A$2:$A$4</c:f>
              <c:numCache>
                <c:formatCode>General</c:formatCode>
                <c:ptCount val="3"/>
                <c:pt idx="0">
                  <c:v>10</c:v>
                </c:pt>
                <c:pt idx="1">
                  <c:v>20</c:v>
                </c:pt>
                <c:pt idx="2">
                  <c:v>30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0A00-48AF-88C0-BD6ABC168BD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26191760"/>
        <c:axId val="226190928"/>
      </c:scatterChart>
      <c:valAx>
        <c:axId val="22619176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26190928"/>
        <c:crosses val="autoZero"/>
        <c:crossBetween val="midCat"/>
      </c:valAx>
      <c:valAx>
        <c:axId val="2261909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2619176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ja-JP" dirty="0" smtClean="0"/>
              <a:t>Sales</a:t>
            </a:r>
            <a:r>
              <a:rPr lang="ja-JP" altLang="en-US" dirty="0" smtClean="0"/>
              <a:t>販売</a:t>
            </a:r>
            <a:endParaRPr lang="ja-JP" alt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売り上げ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春</c:v>
                </c:pt>
                <c:pt idx="1">
                  <c:v>夏</c:v>
                </c:pt>
                <c:pt idx="2">
                  <c:v>秋</c:v>
                </c:pt>
                <c:pt idx="3">
                  <c:v>冬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100</c:v>
                </c:pt>
                <c:pt idx="1">
                  <c:v>110</c:v>
                </c:pt>
                <c:pt idx="2">
                  <c:v>120</c:v>
                </c:pt>
                <c:pt idx="3">
                  <c:v>130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326-4CA4-96E1-F416A1964CB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利益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春</c:v>
                </c:pt>
                <c:pt idx="1">
                  <c:v>夏</c:v>
                </c:pt>
                <c:pt idx="2">
                  <c:v>秋</c:v>
                </c:pt>
                <c:pt idx="3">
                  <c:v>冬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50</c:v>
                </c:pt>
                <c:pt idx="1">
                  <c:v>60</c:v>
                </c:pt>
                <c:pt idx="2">
                  <c:v>70</c:v>
                </c:pt>
                <c:pt idx="3">
                  <c:v>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326-4CA4-96E1-F416A1964CB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06136656"/>
        <c:axId val="424804560"/>
      </c:barChart>
      <c:line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利益率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春</c:v>
                </c:pt>
                <c:pt idx="1">
                  <c:v>夏</c:v>
                </c:pt>
                <c:pt idx="2">
                  <c:v>秋</c:v>
                </c:pt>
                <c:pt idx="3">
                  <c:v>冬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0.5</c:v>
                </c:pt>
                <c:pt idx="1">
                  <c:v>0.5</c:v>
                </c:pt>
                <c:pt idx="2">
                  <c:v>0.5</c:v>
                </c:pt>
                <c:pt idx="3">
                  <c:v>0.6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326-4CA4-96E1-F416A1964CB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8281872"/>
        <c:axId val="209466448"/>
      </c:lineChart>
      <c:catAx>
        <c:axId val="3061366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424804560"/>
        <c:crosses val="autoZero"/>
        <c:auto val="1"/>
        <c:lblAlgn val="ctr"/>
        <c:lblOffset val="100"/>
        <c:noMultiLvlLbl val="0"/>
      </c:catAx>
      <c:valAx>
        <c:axId val="424804560"/>
        <c:scaling>
          <c:orientation val="minMax"/>
          <c:max val="150.0"/>
          <c:min val="50.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306136656"/>
        <c:crosses val="autoZero"/>
        <c:crossBetween val="between"/>
      </c:valAx>
      <c:valAx>
        <c:axId val="209466448"/>
        <c:scaling>
          <c:orientation val="minMax"/>
        </c:scaling>
        <c:delete val="0"/>
        <c:axPos val="r"/>
        <c:numFmt formatCode="0%" sourceLinked="0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308281872"/>
        <c:crosses val="max"/>
        <c:crossBetween val="between"/>
      </c:valAx>
      <c:catAx>
        <c:axId val="30828187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09466448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ja-JP" dirty="0" smtClean="0"/>
              <a:t>Sales</a:t>
            </a:r>
            <a:r>
              <a:rPr lang="ja-JP" altLang="en-US" dirty="0" smtClean="0"/>
              <a:t>販売</a:t>
            </a:r>
            <a:endParaRPr lang="ja-JP" alt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売り上げ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春</c:v>
                </c:pt>
                <c:pt idx="1">
                  <c:v>夏</c:v>
                </c:pt>
                <c:pt idx="2">
                  <c:v>秋</c:v>
                </c:pt>
                <c:pt idx="3">
                  <c:v>冬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100</c:v>
                </c:pt>
                <c:pt idx="1">
                  <c:v>110</c:v>
                </c:pt>
                <c:pt idx="2">
                  <c:v>120</c:v>
                </c:pt>
                <c:pt idx="3">
                  <c:v>130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E85-4B38-93F8-D581561C12C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利益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春</c:v>
                </c:pt>
                <c:pt idx="1">
                  <c:v>夏</c:v>
                </c:pt>
                <c:pt idx="2">
                  <c:v>秋</c:v>
                </c:pt>
                <c:pt idx="3">
                  <c:v>冬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50</c:v>
                </c:pt>
                <c:pt idx="1">
                  <c:v>60</c:v>
                </c:pt>
                <c:pt idx="2">
                  <c:v>70</c:v>
                </c:pt>
                <c:pt idx="3">
                  <c:v>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E85-4B38-93F8-D581561C12C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06136656"/>
        <c:axId val="424804560"/>
      </c:barChart>
      <c:line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利益率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春</c:v>
                </c:pt>
                <c:pt idx="1">
                  <c:v>夏</c:v>
                </c:pt>
                <c:pt idx="2">
                  <c:v>秋</c:v>
                </c:pt>
                <c:pt idx="3">
                  <c:v>冬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0.5</c:v>
                </c:pt>
                <c:pt idx="1">
                  <c:v>0.5</c:v>
                </c:pt>
                <c:pt idx="2">
                  <c:v>0.5</c:v>
                </c:pt>
                <c:pt idx="3">
                  <c:v>0.6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E85-4B38-93F8-D581561C12C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8751744"/>
        <c:axId val="209467696"/>
      </c:lineChart>
      <c:catAx>
        <c:axId val="3061366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424804560"/>
        <c:crosses val="autoZero"/>
        <c:auto val="1"/>
        <c:lblAlgn val="ctr"/>
        <c:lblOffset val="100"/>
        <c:noMultiLvlLbl val="0"/>
      </c:catAx>
      <c:valAx>
        <c:axId val="424804560"/>
        <c:scaling>
          <c:orientation val="minMax"/>
          <c:max val="150"/>
          <c:min val="5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306136656"/>
        <c:crosses val="autoZero"/>
        <c:crossBetween val="between"/>
      </c:valAx>
      <c:valAx>
        <c:axId val="209467696"/>
        <c:scaling>
          <c:orientation val="minMax"/>
        </c:scaling>
        <c:delete val="0"/>
        <c:axPos val="r"/>
        <c:numFmt formatCode="0%" sourceLinked="0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308751744"/>
        <c:crosses val="max"/>
        <c:crossBetween val="between"/>
      </c:valAx>
      <c:catAx>
        <c:axId val="30875174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09467696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ja-JP" dirty="0" smtClean="0"/>
              <a:t>Share</a:t>
            </a:r>
            <a:endParaRPr lang="ja-JP" alt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Share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2BE-4D2F-A2E7-531F7C87BEFE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2BE-4D2F-A2E7-531F7C87BEFE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42BE-4D2F-A2E7-531F7C87BEFE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42BE-4D2F-A2E7-531F7C87BEFE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42BE-4D2F-A2E7-531F7C87BEFE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showLegendKey val="0"/>
            <c:showVal val="1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Sheet1!$A$2:$A$4</c:f>
              <c:strCache>
                <c:ptCount val="3"/>
                <c:pt idx="0">
                  <c:v>A</c:v>
                </c:pt>
                <c:pt idx="1">
                  <c:v>B</c:v>
                </c:pt>
                <c:pt idx="2">
                  <c:v>C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0.33299999999999996</c:v>
                </c:pt>
                <c:pt idx="1">
                  <c:v>0.33299999999999996</c:v>
                </c:pt>
                <c:pt idx="2">
                  <c:v>0.33299999999999996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3F7-4CC2-94CD-259ABAF27F9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ja-JP" dirty="0" smtClean="0"/>
              <a:t>Share</a:t>
            </a:r>
            <a:endParaRPr lang="ja-JP" alt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Share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6FC-4038-9C5F-FE63FEE3E10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6FC-4038-9C5F-FE63FEE3E103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46FC-4038-9C5F-FE63FEE3E103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46FC-4038-9C5F-FE63FEE3E103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33D1-4C26-9650-28FF86058E0C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showLegendKey val="0"/>
            <c:showVal val="1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Sheet1!$A$2:$A$6</c:f>
              <c:strCache>
                <c:ptCount val="5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  <c:pt idx="4">
                  <c:v>E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0.1</c:v>
                </c:pt>
                <c:pt idx="1">
                  <c:v>0.25</c:v>
                </c:pt>
                <c:pt idx="2">
                  <c:v>0.48</c:v>
                </c:pt>
                <c:pt idx="3">
                  <c:v>0.11</c:v>
                </c:pt>
                <c:pt idx="4">
                  <c:v>0.06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46FC-4038-9C5F-FE63FEE3E10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ja-JP" dirty="0" smtClean="0"/>
              <a:t>Sales</a:t>
            </a:r>
            <a:r>
              <a:rPr lang="ja-JP" altLang="en-US" dirty="0" smtClean="0"/>
              <a:t>販売</a:t>
            </a:r>
            <a:endParaRPr lang="ja-JP" alt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売り上げ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春</c:v>
                </c:pt>
                <c:pt idx="1">
                  <c:v/>
                </c:pt>
                <c:pt idx="2">
                  <c:v>秋</c:v>
                </c:pt>
                <c:pt idx="3">
                  <c:v>冬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100</c:v>
                </c:pt>
                <c:pt idx="1">
                  <c:v>110</c:v>
                </c:pt>
                <c:pt idx="2">
                  <c:v>120</c:v>
                </c:pt>
                <c:pt idx="3">
                  <c:v>130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326-4CA4-96E1-F416A1964CB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利益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春</c:v>
                </c:pt>
                <c:pt idx="1">
                  <c:v/>
                </c:pt>
                <c:pt idx="2">
                  <c:v>秋</c:v>
                </c:pt>
                <c:pt idx="3">
                  <c:v>冬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50</c:v>
                </c:pt>
                <c:pt idx="1">
                  <c:v>60</c:v>
                </c:pt>
                <c:pt idx="2">
                  <c:v>70</c:v>
                </c:pt>
                <c:pt idx="3">
                  <c:v>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326-4CA4-96E1-F416A1964CB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06136656"/>
        <c:axId val="424804560"/>
      </c:barChart>
      <c:line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Unnamed: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春</c:v>
                </c:pt>
                <c:pt idx="1">
                  <c:v/>
                </c:pt>
                <c:pt idx="2">
                  <c:v>秋</c:v>
                </c:pt>
                <c:pt idx="3">
                  <c:v>冬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0.5</c:v>
                </c:pt>
                <c:pt idx="1">
                  <c:v>0.5</c:v>
                </c:pt>
                <c:pt idx="2">
                  <c:v>0.5</c:v>
                </c:pt>
                <c:pt idx="3">
                  <c:v>0.6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326-4CA4-96E1-F416A1964CB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8281872"/>
        <c:axId val="209466448"/>
      </c:lineChart>
      <c:catAx>
        <c:axId val="3061366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424804560"/>
        <c:crosses val="autoZero"/>
        <c:auto val="1"/>
        <c:lblAlgn val="ctr"/>
        <c:lblOffset val="100"/>
        <c:noMultiLvlLbl val="0"/>
      </c:catAx>
      <c:valAx>
        <c:axId val="424804560"/>
        <c:scaling>
          <c:orientation val="minMax"/>
          <c:max val="150.0"/>
          <c:min val="50.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306136656"/>
        <c:crosses val="autoZero"/>
        <c:crossBetween val="between"/>
      </c:valAx>
      <c:valAx>
        <c:axId val="209466448"/>
        <c:scaling>
          <c:orientation val="minMax"/>
        </c:scaling>
        <c:delete val="0"/>
        <c:axPos val="r"/>
        <c:numFmt formatCode="0%" sourceLinked="0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308281872"/>
        <c:crosses val="max"/>
        <c:crossBetween val="between"/>
      </c:valAx>
      <c:catAx>
        <c:axId val="30828187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09466448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FD8EB-7C38-4D9D-8BDF-3ABF2096B376}" type="datetimeFigureOut">
              <a:rPr kumimoji="1" lang="ja-JP" altLang="en-US" smtClean="0"/>
              <a:t>2017/7/20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4A864-70FC-409F-A045-DE92858CD07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37530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FD8EB-7C38-4D9D-8BDF-3ABF2096B376}" type="datetimeFigureOut">
              <a:rPr kumimoji="1" lang="ja-JP" altLang="en-US" smtClean="0"/>
              <a:t>2017/7/20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4A864-70FC-409F-A045-DE92858CD07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77573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FD8EB-7C38-4D9D-8BDF-3ABF2096B376}" type="datetimeFigureOut">
              <a:rPr kumimoji="1" lang="ja-JP" altLang="en-US" smtClean="0"/>
              <a:t>2017/7/20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4A864-70FC-409F-A045-DE92858CD07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23221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FD8EB-7C38-4D9D-8BDF-3ABF2096B376}" type="datetimeFigureOut">
              <a:rPr kumimoji="1" lang="ja-JP" altLang="en-US" smtClean="0"/>
              <a:t>2017/7/20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4A864-70FC-409F-A045-DE92858CD07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60316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FD8EB-7C38-4D9D-8BDF-3ABF2096B376}" type="datetimeFigureOut">
              <a:rPr kumimoji="1" lang="ja-JP" altLang="en-US" smtClean="0"/>
              <a:t>2017/7/20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4A864-70FC-409F-A045-DE92858CD07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76745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FD8EB-7C38-4D9D-8BDF-3ABF2096B376}" type="datetimeFigureOut">
              <a:rPr kumimoji="1" lang="ja-JP" altLang="en-US" smtClean="0"/>
              <a:t>2017/7/20</a:t>
            </a:fld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4A864-70FC-409F-A045-DE92858CD07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17633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FD8EB-7C38-4D9D-8BDF-3ABF2096B376}" type="datetimeFigureOut">
              <a:rPr kumimoji="1" lang="ja-JP" altLang="en-US" smtClean="0"/>
              <a:t>2017/7/20</a:t>
            </a:fld>
            <a:endParaRPr kumimoji="1" lang="ja-JP" altLang="en-US" dirty="0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4A864-70FC-409F-A045-DE92858CD07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04062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FD8EB-7C38-4D9D-8BDF-3ABF2096B376}" type="datetimeFigureOut">
              <a:rPr kumimoji="1" lang="ja-JP" altLang="en-US" smtClean="0"/>
              <a:t>2017/7/20</a:t>
            </a:fld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4A864-70FC-409F-A045-DE92858CD07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19750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FD8EB-7C38-4D9D-8BDF-3ABF2096B376}" type="datetimeFigureOut">
              <a:rPr kumimoji="1" lang="ja-JP" altLang="en-US" smtClean="0"/>
              <a:t>2017/7/20</a:t>
            </a:fld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4A864-70FC-409F-A045-DE92858CD07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36926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FD8EB-7C38-4D9D-8BDF-3ABF2096B376}" type="datetimeFigureOut">
              <a:rPr kumimoji="1" lang="ja-JP" altLang="en-US" smtClean="0"/>
              <a:t>2017/7/20</a:t>
            </a:fld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4A864-70FC-409F-A045-DE92858CD07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45848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FD8EB-7C38-4D9D-8BDF-3ABF2096B376}" type="datetimeFigureOut">
              <a:rPr kumimoji="1" lang="ja-JP" altLang="en-US" smtClean="0"/>
              <a:t>2017/7/20</a:t>
            </a:fld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4A864-70FC-409F-A045-DE92858CD07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21221044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6FD8EB-7C38-4D9D-8BDF-3ABF2096B376}" type="datetimeFigureOut">
              <a:rPr kumimoji="1" lang="ja-JP" altLang="en-US" smtClean="0"/>
              <a:t>2017/7/20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44A864-70FC-409F-A045-DE92858CD07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38374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Test#0 – simple substitution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6224451" y="1690688"/>
            <a:ext cx="1226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/>
              <a:t>Expected</a:t>
            </a:r>
            <a:endParaRPr kumimoji="1" lang="ja-JP" altLang="en-US" b="1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838200" y="1690688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/>
              <a:t>Result</a:t>
            </a:r>
            <a:endParaRPr kumimoji="1" lang="ja-JP" altLang="en-US" b="1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838200" y="2689724"/>
            <a:ext cx="41088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 smtClean="0"/>
              <a:t>こんにちは！</a:t>
            </a:r>
            <a:r>
              <a:rPr lang="ja-JP" altLang="en-US" b="1" dirty="0" smtClean="0"/>
              <a:t>よろしく</a:t>
            </a:r>
            <a:r>
              <a:rPr lang="ja-JP" altLang="en-US" b="1" dirty="0" smtClean="0">
                <a:solidFill>
                  <a:srgbClr val="FF0000"/>
                </a:solidFill>
              </a:rPr>
              <a:t>お願い</a:t>
            </a:r>
            <a:r>
              <a:rPr lang="ja-JP" altLang="en-US" b="1" dirty="0" smtClean="0"/>
              <a:t>します。</a:t>
            </a:r>
            <a:endParaRPr lang="en-US" altLang="ja-JP" b="1" dirty="0" smtClean="0"/>
          </a:p>
          <a:p>
            <a:r>
              <a:rPr lang="az-Cyrl-AZ" altLang="ja-JP" dirty="0">
                <a:latin typeface="Arial" panose="020B0604020202020204" pitchFamily="34" charset="0"/>
                <a:cs typeface="Arial" panose="020B0604020202020204" pitchFamily="34" charset="0"/>
              </a:rPr>
              <a:t>Разрешите </a:t>
            </a:r>
            <a:r>
              <a:rPr lang="az-Cyrl-AZ" altLang="ja-JP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представиться</a:t>
            </a:r>
            <a:r>
              <a:rPr lang="az-Cyrl-AZ" altLang="ja-JP" dirty="0">
                <a:solidFill>
                  <a:schemeClr val="accent6">
                    <a:lumMod val="75000"/>
                  </a:schemeClr>
                </a:solidFill>
              </a:rPr>
              <a:t>.</a:t>
            </a:r>
            <a:endParaRPr lang="ja-JP" alt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838200" y="2231303"/>
            <a:ext cx="2654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Hello! Everyone.</a:t>
            </a:r>
            <a:endParaRPr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6224451" y="2231303"/>
            <a:ext cx="1911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Hello! Everyone.</a:t>
            </a:r>
            <a:endParaRPr kumimoji="1" lang="ja-JP" altLang="en-US" dirty="0"/>
          </a:p>
        </p:txBody>
      </p:sp>
      <p:graphicFrame>
        <p:nvGraphicFramePr>
          <p:cNvPr id="10" name="表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2242629"/>
              </p:ext>
            </p:extLst>
          </p:nvPr>
        </p:nvGraphicFramePr>
        <p:xfrm>
          <a:off x="838200" y="4708194"/>
          <a:ext cx="4935584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3896">
                  <a:extLst>
                    <a:ext uri="{9D8B030D-6E8A-4147-A177-3AD203B41FA5}">
                      <a16:colId xmlns:a16="http://schemas.microsoft.com/office/drawing/2014/main" val="1741582164"/>
                    </a:ext>
                  </a:extLst>
                </a:gridCol>
                <a:gridCol w="1233896">
                  <a:extLst>
                    <a:ext uri="{9D8B030D-6E8A-4147-A177-3AD203B41FA5}">
                      <a16:colId xmlns:a16="http://schemas.microsoft.com/office/drawing/2014/main" val="672458775"/>
                    </a:ext>
                  </a:extLst>
                </a:gridCol>
                <a:gridCol w="1233896">
                  <a:extLst>
                    <a:ext uri="{9D8B030D-6E8A-4147-A177-3AD203B41FA5}">
                      <a16:colId xmlns:a16="http://schemas.microsoft.com/office/drawing/2014/main" val="4079400645"/>
                    </a:ext>
                  </a:extLst>
                </a:gridCol>
                <a:gridCol w="1233896">
                  <a:extLst>
                    <a:ext uri="{9D8B030D-6E8A-4147-A177-3AD203B41FA5}">
                      <a16:colId xmlns:a16="http://schemas.microsoft.com/office/drawing/2014/main" val="36908403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i="1" dirty="0" smtClean="0"/>
                        <a:t>Spring</a:t>
                      </a:r>
                      <a:endParaRPr kumimoji="1" lang="ja-JP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i="1" dirty="0" smtClean="0"/>
                        <a:t>Summer</a:t>
                      </a:r>
                      <a:endParaRPr kumimoji="1" lang="ja-JP" altLang="en-US" i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i="1" dirty="0" smtClean="0"/>
                        <a:t>Autumn</a:t>
                      </a:r>
                      <a:endParaRPr kumimoji="1" lang="ja-JP" altLang="en-US" i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i="1" dirty="0" smtClean="0"/>
                        <a:t>Winter</a:t>
                      </a:r>
                      <a:endParaRPr kumimoji="1" lang="ja-JP" altLang="en-US" i="1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7192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0589068"/>
                  </a:ext>
                </a:extLst>
              </a:tr>
            </a:tbl>
          </a:graphicData>
        </a:graphic>
      </p:graphicFrame>
      <p:sp>
        <p:nvSpPr>
          <p:cNvPr id="9" name="テキスト ボックス 8"/>
          <p:cNvSpPr txBox="1"/>
          <p:nvPr/>
        </p:nvSpPr>
        <p:spPr>
          <a:xfrm>
            <a:off x="6224451" y="2689724"/>
            <a:ext cx="41088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 smtClean="0"/>
              <a:t>こんにちは</a:t>
            </a:r>
            <a:r>
              <a:rPr lang="ja-JP" altLang="en-US" b="1" dirty="0"/>
              <a:t>！よろしく</a:t>
            </a:r>
            <a:r>
              <a:rPr lang="ja-JP" altLang="en-US" b="1" dirty="0">
                <a:solidFill>
                  <a:srgbClr val="FF0000"/>
                </a:solidFill>
              </a:rPr>
              <a:t>お願い</a:t>
            </a:r>
            <a:r>
              <a:rPr lang="ja-JP" altLang="en-US" b="1" dirty="0"/>
              <a:t>します</a:t>
            </a:r>
            <a:r>
              <a:rPr lang="ja-JP" altLang="en-US" b="1" dirty="0" smtClean="0"/>
              <a:t>。</a:t>
            </a:r>
          </a:p>
          <a:p>
            <a:r>
              <a:rPr lang="az-Cyrl-AZ" altLang="ja-JP" dirty="0">
                <a:latin typeface="Arial" panose="020B0604020202020204" pitchFamily="34" charset="0"/>
                <a:cs typeface="Arial" panose="020B0604020202020204" pitchFamily="34" charset="0"/>
              </a:rPr>
              <a:t>Разрешите </a:t>
            </a:r>
            <a:r>
              <a:rPr lang="az-Cyrl-AZ" altLang="ja-JP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представиться</a:t>
            </a:r>
            <a:r>
              <a:rPr lang="az-Cyrl-AZ" altLang="ja-JP" dirty="0" smtClean="0">
                <a:solidFill>
                  <a:schemeClr val="accent6">
                    <a:lumMod val="75000"/>
                  </a:schemeClr>
                </a:solidFill>
              </a:rPr>
              <a:t>.</a:t>
            </a:r>
            <a:endParaRPr lang="ja-JP" alt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graphicFrame>
        <p:nvGraphicFramePr>
          <p:cNvPr id="11" name="表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7006725"/>
              </p:ext>
            </p:extLst>
          </p:nvPr>
        </p:nvGraphicFramePr>
        <p:xfrm>
          <a:off x="6224451" y="4708194"/>
          <a:ext cx="475706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9265">
                  <a:extLst>
                    <a:ext uri="{9D8B030D-6E8A-4147-A177-3AD203B41FA5}">
                      <a16:colId xmlns:a16="http://schemas.microsoft.com/office/drawing/2014/main" val="1741582164"/>
                    </a:ext>
                  </a:extLst>
                </a:gridCol>
                <a:gridCol w="1189265">
                  <a:extLst>
                    <a:ext uri="{9D8B030D-6E8A-4147-A177-3AD203B41FA5}">
                      <a16:colId xmlns:a16="http://schemas.microsoft.com/office/drawing/2014/main" val="672458775"/>
                    </a:ext>
                  </a:extLst>
                </a:gridCol>
                <a:gridCol w="1189265">
                  <a:extLst>
                    <a:ext uri="{9D8B030D-6E8A-4147-A177-3AD203B41FA5}">
                      <a16:colId xmlns:a16="http://schemas.microsoft.com/office/drawing/2014/main" val="4079400645"/>
                    </a:ext>
                  </a:extLst>
                </a:gridCol>
                <a:gridCol w="1189265">
                  <a:extLst>
                    <a:ext uri="{9D8B030D-6E8A-4147-A177-3AD203B41FA5}">
                      <a16:colId xmlns:a16="http://schemas.microsoft.com/office/drawing/2014/main" val="36908403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i="1" dirty="0" smtClean="0"/>
                        <a:t>Spring</a:t>
                      </a:r>
                      <a:endParaRPr kumimoji="1" lang="ja-JP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i="1" dirty="0" smtClean="0"/>
                        <a:t>Summer</a:t>
                      </a:r>
                      <a:endParaRPr kumimoji="1" lang="ja-JP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i="1" dirty="0" smtClean="0"/>
                        <a:t>Autumn</a:t>
                      </a:r>
                      <a:endParaRPr kumimoji="1" lang="ja-JP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i="1" dirty="0" smtClean="0"/>
                        <a:t>Winter</a:t>
                      </a:r>
                      <a:endParaRPr kumimoji="1" lang="ja-JP" altLang="en-US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7192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0589068"/>
                  </a:ext>
                </a:extLst>
              </a:tr>
            </a:tbl>
          </a:graphicData>
        </a:graphic>
      </p:graphicFrame>
      <p:sp>
        <p:nvSpPr>
          <p:cNvPr id="12" name="テキスト ボックス 11"/>
          <p:cNvSpPr txBox="1"/>
          <p:nvPr/>
        </p:nvSpPr>
        <p:spPr>
          <a:xfrm>
            <a:off x="842550" y="3653237"/>
            <a:ext cx="5325497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000" dirty="0" smtClean="0"/>
              <a:t>When mixed-style is detected, apply the style for first ‘{‘ to whole substituted text.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dirty="0" smtClean="0">
                <a:solidFill>
                  <a:srgbClr val="FF0000"/>
                </a:solidFill>
              </a:rPr>
              <a:t>Hello!</a:t>
            </a:r>
            <a:r>
              <a:rPr lang="en-US" altLang="ja-JP" dirty="0" err="1" smtClean="0">
                <a:solidFill>
                  <a:srgbClr val="FF0000"/>
                </a:solidFill>
              </a:rPr>
              <a:t/>
            </a:r>
            <a:r>
              <a:rPr lang="en-US" altLang="ja-JP" b="1" dirty="0" err="1" smtClean="0">
                <a:solidFill>
                  <a:srgbClr val="FF0000"/>
                </a:solidFill>
              </a:rPr>
              <a:t/>
            </a:r>
            <a:r>
              <a:rPr lang="en-US" altLang="ja-JP" b="1" dirty="0" err="1" smtClean="0"/>
              <a:t/>
            </a:r>
            <a:r>
              <a:rPr lang="en-US" altLang="ja-JP" b="1" dirty="0" err="1" smtClean="0">
                <a:solidFill>
                  <a:srgbClr val="FF0000"/>
                </a:solidFill>
              </a:rPr>
              <a:t/>
            </a:r>
            <a:r>
              <a:rPr lang="en-US" altLang="ja-JP" dirty="0" err="1" smtClean="0">
                <a:solidFill>
                  <a:srgbClr val="FF0000"/>
                </a:solidFill>
              </a:rPr>
              <a:t/>
            </a:r>
            <a:r>
              <a:rPr lang="en-US" altLang="ja-JP" dirty="0">
                <a:solidFill>
                  <a:srgbClr val="FF0000"/>
                </a:solidFill>
              </a:rPr>
              <a:t>, </a:t>
            </a:r>
            <a:r>
              <a:rPr lang="en-US" altLang="ja-JP" i="1" dirty="0"/>
              <a:t>Hello!</a:t>
            </a:r>
            <a:r>
              <a:rPr lang="en-US" altLang="ja-JP" i="1" dirty="0" err="1"/>
              <a:t/>
            </a:r>
            <a:r>
              <a:rPr lang="en-US" altLang="ja-JP" b="1" i="1" dirty="0" err="1"/>
              <a:t/>
            </a:r>
            <a:r>
              <a:rPr lang="en-US" altLang="ja-JP" i="1" dirty="0" err="1"/>
              <a:t/>
            </a:r>
            <a:r>
              <a:rPr lang="en-US" altLang="ja-JP" i="1" dirty="0" smtClean="0"/>
              <a:t> </a:t>
            </a:r>
            <a:r>
              <a:rPr lang="en-US" altLang="ja-JP" dirty="0" smtClean="0"/>
              <a:t>like this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dirty="0" smtClean="0">
                <a:solidFill>
                  <a:srgbClr val="FF0000"/>
                </a:solidFill>
              </a:rPr>
              <a:t>Another </a:t>
            </a:r>
            <a:r>
              <a:rPr lang="en-US" altLang="ja-JP" i="1" u="sng" dirty="0" smtClean="0"/>
              <a:t>paragraph</a:t>
            </a:r>
            <a:r>
              <a:rPr lang="en-US" altLang="ja-JP" i="1" dirty="0" smtClean="0">
                <a:solidFill>
                  <a:srgbClr val="FF0000"/>
                </a:solidFill>
              </a:rPr>
              <a:t> </a:t>
            </a:r>
            <a:r>
              <a:rPr lang="en-US" altLang="ja-JP" dirty="0" smtClean="0">
                <a:solidFill>
                  <a:srgbClr val="FF0000"/>
                </a:solidFill>
              </a:rPr>
              <a:t>remains</a:t>
            </a:r>
            <a:endParaRPr lang="ja-JP" altLang="en-US" dirty="0">
              <a:solidFill>
                <a:srgbClr val="FF0000"/>
              </a:solidFill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0" y="9033"/>
            <a:ext cx="7521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224451" y="3653237"/>
            <a:ext cx="5325497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000" dirty="0"/>
              <a:t>When mixed-style is detected, apply the style for first ‘{‘ to whole substituted text.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dirty="0" smtClean="0">
                <a:solidFill>
                  <a:srgbClr val="FF0000"/>
                </a:solidFill>
              </a:rPr>
              <a:t>Hello!, </a:t>
            </a:r>
            <a:r>
              <a:rPr lang="en-US" altLang="ja-JP" i="1" dirty="0" smtClean="0"/>
              <a:t>Hello! </a:t>
            </a:r>
            <a:r>
              <a:rPr lang="en-US" altLang="ja-JP" dirty="0"/>
              <a:t> </a:t>
            </a:r>
            <a:r>
              <a:rPr lang="en-US" altLang="ja-JP" smtClean="0"/>
              <a:t>like </a:t>
            </a:r>
            <a:r>
              <a:rPr lang="en-US" altLang="ja-JP" dirty="0" smtClean="0"/>
              <a:t>this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dirty="0" smtClean="0">
                <a:solidFill>
                  <a:srgbClr val="FF0000"/>
                </a:solidFill>
              </a:rPr>
              <a:t>Another </a:t>
            </a:r>
            <a:r>
              <a:rPr lang="en-US" altLang="ja-JP" i="1" u="sng" dirty="0" smtClean="0"/>
              <a:t>paragraph</a:t>
            </a:r>
            <a:r>
              <a:rPr lang="en-US" altLang="ja-JP" i="1" dirty="0" smtClean="0">
                <a:solidFill>
                  <a:srgbClr val="FF0000"/>
                </a:solidFill>
              </a:rPr>
              <a:t> </a:t>
            </a:r>
            <a:r>
              <a:rPr lang="en-US" altLang="ja-JP" dirty="0" smtClean="0">
                <a:solidFill>
                  <a:srgbClr val="FF0000"/>
                </a:solidFill>
              </a:rPr>
              <a:t>remains</a:t>
            </a:r>
            <a:endParaRPr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7702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Test#1 – Charts</a:t>
            </a:r>
            <a:endParaRPr kumimoji="1" lang="ja-JP" altLang="en-US" dirty="0"/>
          </a:p>
        </p:txBody>
      </p:sp>
      <p:sp>
        <p:nvSpPr>
          <p:cNvPr id="13" name="正方形/長方形 12"/>
          <p:cNvSpPr/>
          <p:nvPr/>
        </p:nvSpPr>
        <p:spPr>
          <a:xfrm>
            <a:off x="0" y="9033"/>
            <a:ext cx="7521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ja-JP" altLang="en-US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6224451" y="1690688"/>
            <a:ext cx="1226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/>
              <a:t>Expected</a:t>
            </a:r>
            <a:endParaRPr kumimoji="1" lang="ja-JP" altLang="en-US" b="1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838200" y="1690688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/>
              <a:t>Result</a:t>
            </a:r>
            <a:endParaRPr kumimoji="1" lang="ja-JP" altLang="en-US" b="1" dirty="0"/>
          </a:p>
        </p:txBody>
      </p:sp>
      <p:graphicFrame>
        <p:nvGraphicFramePr>
          <p:cNvPr id="7" name="グラフ 6"/>
          <p:cNvGraphicFramePr/>
          <p:nvPr>
            <p:extLst>
              <p:ext uri="{D42A27DB-BD31-4B8C-83A1-F6EECF244321}">
                <p14:modId xmlns:p14="http://schemas.microsoft.com/office/powerpoint/2010/main" val="104905842"/>
              </p:ext>
            </p:extLst>
          </p:nvPr>
        </p:nvGraphicFramePr>
        <p:xfrm>
          <a:off x="838200" y="2318798"/>
          <a:ext cx="4752703" cy="37162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グラフ 7"/>
          <p:cNvGraphicFramePr/>
          <p:nvPr>
            <p:extLst>
              <p:ext uri="{D42A27DB-BD31-4B8C-83A1-F6EECF244321}">
                <p14:modId xmlns:p14="http://schemas.microsoft.com/office/powerpoint/2010/main" val="3199301500"/>
              </p:ext>
            </p:extLst>
          </p:nvPr>
        </p:nvGraphicFramePr>
        <p:xfrm>
          <a:off x="6096000" y="2318797"/>
          <a:ext cx="4752703" cy="37162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516027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Test #2 – XY-Charts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224451" y="1690688"/>
            <a:ext cx="1226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/>
              <a:t>Expected</a:t>
            </a:r>
            <a:endParaRPr kumimoji="1" lang="ja-JP" altLang="en-US" b="1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838200" y="1690688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/>
              <a:t>Result</a:t>
            </a:r>
            <a:endParaRPr kumimoji="1" lang="ja-JP" altLang="en-US" b="1" dirty="0"/>
          </a:p>
        </p:txBody>
      </p:sp>
      <p:sp>
        <p:nvSpPr>
          <p:cNvPr id="8" name="正方形/長方形 7"/>
          <p:cNvSpPr/>
          <p:nvPr/>
        </p:nvSpPr>
        <p:spPr>
          <a:xfrm>
            <a:off x="0" y="9033"/>
            <a:ext cx="7521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ja-JP" altLang="en-US" dirty="0"/>
          </a:p>
        </p:txBody>
      </p:sp>
      <p:graphicFrame>
        <p:nvGraphicFramePr>
          <p:cNvPr id="14" name="グラフ 13"/>
          <p:cNvGraphicFramePr/>
          <p:nvPr>
            <p:extLst>
              <p:ext uri="{D42A27DB-BD31-4B8C-83A1-F6EECF244321}">
                <p14:modId xmlns:p14="http://schemas.microsoft.com/office/powerpoint/2010/main" val="2826651418"/>
              </p:ext>
            </p:extLst>
          </p:nvPr>
        </p:nvGraphicFramePr>
        <p:xfrm>
          <a:off x="752129" y="2060019"/>
          <a:ext cx="5253816" cy="40810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5" name="グラフ 14"/>
          <p:cNvGraphicFramePr/>
          <p:nvPr>
            <p:extLst>
              <p:ext uri="{D42A27DB-BD31-4B8C-83A1-F6EECF244321}">
                <p14:modId xmlns:p14="http://schemas.microsoft.com/office/powerpoint/2010/main" val="2913532133"/>
              </p:ext>
            </p:extLst>
          </p:nvPr>
        </p:nvGraphicFramePr>
        <p:xfrm>
          <a:off x="6224451" y="2060019"/>
          <a:ext cx="5253816" cy="40810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802619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Test#3 – Charts from CSV-String</a:t>
            </a:r>
            <a:endParaRPr kumimoji="1" lang="ja-JP" altLang="en-US" dirty="0"/>
          </a:p>
        </p:txBody>
      </p:sp>
      <p:sp>
        <p:nvSpPr>
          <p:cNvPr id="13" name="正方形/長方形 12"/>
          <p:cNvSpPr/>
          <p:nvPr/>
        </p:nvSpPr>
        <p:spPr>
          <a:xfrm>
            <a:off x="0" y="9033"/>
            <a:ext cx="7521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ja-JP" altLang="en-US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6224451" y="1690688"/>
            <a:ext cx="1226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/>
              <a:t>Expected</a:t>
            </a:r>
            <a:endParaRPr kumimoji="1" lang="ja-JP" altLang="en-US" b="1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838200" y="1690688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/>
              <a:t>Result</a:t>
            </a:r>
            <a:endParaRPr kumimoji="1" lang="ja-JP" altLang="en-US" b="1" dirty="0"/>
          </a:p>
        </p:txBody>
      </p:sp>
      <p:graphicFrame>
        <p:nvGraphicFramePr>
          <p:cNvPr id="7" name="グラフ 6"/>
          <p:cNvGraphicFramePr/>
          <p:nvPr>
            <p:extLst>
              <p:ext uri="{D42A27DB-BD31-4B8C-83A1-F6EECF244321}">
                <p14:modId xmlns:p14="http://schemas.microsoft.com/office/powerpoint/2010/main" val="2206170267"/>
              </p:ext>
            </p:extLst>
          </p:nvPr>
        </p:nvGraphicFramePr>
        <p:xfrm>
          <a:off x="838200" y="2318798"/>
          <a:ext cx="4752703" cy="37162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グラフ 7"/>
          <p:cNvGraphicFramePr/>
          <p:nvPr>
            <p:extLst>
              <p:ext uri="{D42A27DB-BD31-4B8C-83A1-F6EECF244321}">
                <p14:modId xmlns:p14="http://schemas.microsoft.com/office/powerpoint/2010/main" val="1513967581"/>
              </p:ext>
            </p:extLst>
          </p:nvPr>
        </p:nvGraphicFramePr>
        <p:xfrm>
          <a:off x="6096000" y="2318797"/>
          <a:ext cx="4752703" cy="37162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4764281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Test#4 – Table from CSV-String</a:t>
            </a:r>
            <a:endParaRPr kumimoji="1" lang="ja-JP" altLang="en-US" dirty="0"/>
          </a:p>
        </p:txBody>
      </p:sp>
      <p:sp>
        <p:nvSpPr>
          <p:cNvPr id="13" name="正方形/長方形 12"/>
          <p:cNvSpPr/>
          <p:nvPr/>
        </p:nvSpPr>
        <p:spPr>
          <a:xfrm>
            <a:off x="0" y="9033"/>
            <a:ext cx="7521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ja-JP" altLang="en-US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6224451" y="1690688"/>
            <a:ext cx="1226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/>
              <a:t>Expected</a:t>
            </a:r>
            <a:endParaRPr kumimoji="1" lang="ja-JP" altLang="en-US" b="1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838200" y="1690688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/>
              <a:t>Result</a:t>
            </a:r>
            <a:endParaRPr kumimoji="1" lang="ja-JP" altLang="en-US" b="1" dirty="0"/>
          </a:p>
        </p:txBody>
      </p:sp>
      <p:graphicFrame>
        <p:nvGraphicFramePr>
          <p:cNvPr id="9" name="表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4400382"/>
              </p:ext>
            </p:extLst>
          </p:nvPr>
        </p:nvGraphicFramePr>
        <p:xfrm>
          <a:off x="838200" y="2583299"/>
          <a:ext cx="493558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3896">
                  <a:extLst>
                    <a:ext uri="{9D8B030D-6E8A-4147-A177-3AD203B41FA5}">
                      <a16:colId xmlns:a16="http://schemas.microsoft.com/office/drawing/2014/main" val="1741582164"/>
                    </a:ext>
                  </a:extLst>
                </a:gridCol>
                <a:gridCol w="1233896">
                  <a:extLst>
                    <a:ext uri="{9D8B030D-6E8A-4147-A177-3AD203B41FA5}">
                      <a16:colId xmlns:a16="http://schemas.microsoft.com/office/drawing/2014/main" val="672458775"/>
                    </a:ext>
                  </a:extLst>
                </a:gridCol>
                <a:gridCol w="1233896">
                  <a:extLst>
                    <a:ext uri="{9D8B030D-6E8A-4147-A177-3AD203B41FA5}">
                      <a16:colId xmlns:a16="http://schemas.microsoft.com/office/drawing/2014/main" val="4079400645"/>
                    </a:ext>
                  </a:extLst>
                </a:gridCol>
                <a:gridCol w="1233896">
                  <a:extLst>
                    <a:ext uri="{9D8B030D-6E8A-4147-A177-3AD203B41FA5}">
                      <a16:colId xmlns:a16="http://schemas.microsoft.com/office/drawing/2014/main" val="36908403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i="1" dirty="0" smtClean="0"/>
                        <a:t>{table}</a:t>
                      </a:r>
                      <a:endParaRPr kumimoji="1" lang="ja-JP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i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i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i="1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7192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0589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2778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1371600"/>
                  </a:ext>
                </a:extLst>
              </a:tr>
            </a:tbl>
          </a:graphicData>
        </a:graphic>
      </p:graphicFrame>
      <p:graphicFrame>
        <p:nvGraphicFramePr>
          <p:cNvPr id="10" name="表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3633261"/>
              </p:ext>
            </p:extLst>
          </p:nvPr>
        </p:nvGraphicFramePr>
        <p:xfrm>
          <a:off x="6224451" y="2583299"/>
          <a:ext cx="475706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9265">
                  <a:extLst>
                    <a:ext uri="{9D8B030D-6E8A-4147-A177-3AD203B41FA5}">
                      <a16:colId xmlns:a16="http://schemas.microsoft.com/office/drawing/2014/main" val="1741582164"/>
                    </a:ext>
                  </a:extLst>
                </a:gridCol>
                <a:gridCol w="1189265">
                  <a:extLst>
                    <a:ext uri="{9D8B030D-6E8A-4147-A177-3AD203B41FA5}">
                      <a16:colId xmlns:a16="http://schemas.microsoft.com/office/drawing/2014/main" val="672458775"/>
                    </a:ext>
                  </a:extLst>
                </a:gridCol>
                <a:gridCol w="1189265">
                  <a:extLst>
                    <a:ext uri="{9D8B030D-6E8A-4147-A177-3AD203B41FA5}">
                      <a16:colId xmlns:a16="http://schemas.microsoft.com/office/drawing/2014/main" val="4079400645"/>
                    </a:ext>
                  </a:extLst>
                </a:gridCol>
                <a:gridCol w="1189265">
                  <a:extLst>
                    <a:ext uri="{9D8B030D-6E8A-4147-A177-3AD203B41FA5}">
                      <a16:colId xmlns:a16="http://schemas.microsoft.com/office/drawing/2014/main" val="36908403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i="1" dirty="0" smtClean="0"/>
                        <a:t>Spring</a:t>
                      </a:r>
                      <a:endParaRPr kumimoji="1" lang="ja-JP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i="1" dirty="0" smtClean="0"/>
                        <a:t>Summer</a:t>
                      </a:r>
                      <a:endParaRPr kumimoji="1" lang="ja-JP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i="1" dirty="0" smtClean="0"/>
                        <a:t>Autumn</a:t>
                      </a:r>
                      <a:endParaRPr kumimoji="1" lang="ja-JP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i="1" dirty="0" smtClean="0"/>
                        <a:t>Winter</a:t>
                      </a:r>
                      <a:endParaRPr kumimoji="1" lang="ja-JP" altLang="en-US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7192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0589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21381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37908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88161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Test - Pie chart</a:t>
            </a:r>
            <a:endParaRPr kumimoji="1" lang="ja-JP" altLang="en-US" dirty="0"/>
          </a:p>
        </p:txBody>
      </p:sp>
      <p:graphicFrame>
        <p:nvGraphicFramePr>
          <p:cNvPr id="7" name="コンテンツ プレースホルダー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3082738"/>
              </p:ext>
            </p:extLst>
          </p:nvPr>
        </p:nvGraphicFramePr>
        <p:xfrm>
          <a:off x="838200" y="1825625"/>
          <a:ext cx="4676775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正方形/長方形 3"/>
          <p:cNvSpPr/>
          <p:nvPr/>
        </p:nvSpPr>
        <p:spPr>
          <a:xfrm>
            <a:off x="0" y="9033"/>
            <a:ext cx="9476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6224451" y="1690688"/>
            <a:ext cx="1226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/>
              <a:t>Expected</a:t>
            </a:r>
            <a:endParaRPr kumimoji="1" lang="ja-JP" altLang="en-US" b="1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838200" y="1690688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/>
              <a:t>Result</a:t>
            </a:r>
            <a:endParaRPr kumimoji="1" lang="ja-JP" altLang="en-US" b="1" dirty="0"/>
          </a:p>
        </p:txBody>
      </p:sp>
      <p:graphicFrame>
        <p:nvGraphicFramePr>
          <p:cNvPr id="11" name="コンテンツ プレースホルダー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88102054"/>
              </p:ext>
            </p:extLst>
          </p:nvPr>
        </p:nvGraphicFramePr>
        <p:xfrm>
          <a:off x="6677025" y="1825625"/>
          <a:ext cx="4676775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0566886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Test#1 – Charts</a:t>
            </a:r>
            <a:endParaRPr kumimoji="1" lang="ja-JP" altLang="en-US" dirty="0"/>
          </a:p>
        </p:txBody>
      </p:sp>
      <p:sp>
        <p:nvSpPr>
          <p:cNvPr id="13" name="正方形/長方形 12"/>
          <p:cNvSpPr/>
          <p:nvPr/>
        </p:nvSpPr>
        <p:spPr>
          <a:xfrm>
            <a:off x="0" y="9033"/>
            <a:ext cx="10214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ja-JP" altLang="en-US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6224451" y="1690688"/>
            <a:ext cx="1226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/>
              <a:t>Expected</a:t>
            </a:r>
            <a:endParaRPr kumimoji="1" lang="ja-JP" altLang="en-US" b="1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838200" y="1690688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/>
              <a:t>Result</a:t>
            </a:r>
            <a:endParaRPr kumimoji="1" lang="ja-JP" altLang="en-US" b="1" dirty="0"/>
          </a:p>
        </p:txBody>
      </p:sp>
      <p:graphicFrame>
        <p:nvGraphicFramePr>
          <p:cNvPr id="7" name="グラフ 6"/>
          <p:cNvGraphicFramePr/>
          <p:nvPr>
            <p:extLst/>
          </p:nvPr>
        </p:nvGraphicFramePr>
        <p:xfrm>
          <a:off x="838200" y="2318798"/>
          <a:ext cx="4752703" cy="37162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グラフ 7"/>
          <p:cNvGraphicFramePr/>
          <p:nvPr>
            <p:extLst>
              <p:ext uri="{D42A27DB-BD31-4B8C-83A1-F6EECF244321}">
                <p14:modId xmlns:p14="http://schemas.microsoft.com/office/powerpoint/2010/main" val="488136513"/>
              </p:ext>
            </p:extLst>
          </p:nvPr>
        </p:nvGraphicFramePr>
        <p:xfrm>
          <a:off x="6096000" y="2318797"/>
          <a:ext cx="4752703" cy="37162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696565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213</Words>
  <Application>Microsoft Office PowerPoint</Application>
  <PresentationFormat>ワイド画面</PresentationFormat>
  <Paragraphs>69</Paragraphs>
  <Slides>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3" baseType="lpstr">
      <vt:lpstr>游ゴシック</vt:lpstr>
      <vt:lpstr>游ゴシック Light</vt:lpstr>
      <vt:lpstr>Arial</vt:lpstr>
      <vt:lpstr>Office テーマ</vt:lpstr>
      <vt:lpstr>Ppt-template test</vt:lpstr>
      <vt:lpstr>Test#0 – simple substitution</vt:lpstr>
      <vt:lpstr>Test#1 – Charts</vt:lpstr>
      <vt:lpstr>Test #2 – XY-Charts</vt:lpstr>
      <vt:lpstr>Test#3 – Charts from CSV-String</vt:lpstr>
      <vt:lpstr>Test#4 – Table from CSV-String</vt:lpstr>
      <vt:lpstr>Test - Pie chart</vt:lpstr>
      <vt:lpstr>Test#1 – Charts</vt:lpstr>
      <vt:lpstr>Ppt-template test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Ppt-template test</dc:title>
  <dc:creator>村上 歴</dc:creator>
  <cp:lastModifiedBy>村上 歴</cp:lastModifiedBy>
  <cp:revision>137</cp:revision>
  <dcterms:created xsi:type="dcterms:W3CDTF">2017-06-09T09:09:50Z</dcterms:created>
  <dcterms:modified xsi:type="dcterms:W3CDTF">2017-07-20T02:20:38Z</dcterms:modified>
</cp:coreProperties>
</file>