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charts/_rels/chart1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11476"/>
          <c:y val="0.067481"/>
          <c:w val="0.88024"/>
          <c:h val="0.82280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3400" u="none">
                    <a:solidFill>
                      <a:srgbClr val="FFFFFF"/>
                    </a:solidFill>
                    <a:latin typeface="Helvetica Neue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Sheet1!$B$1:$B$1</c:f>
              <c:strCache>
                <c:ptCount val="1"/>
                <c:pt idx="0">
                  <c:v>Metric</c:v>
                </c:pt>
              </c:strCache>
            </c:strRef>
          </c:cat>
          <c:val>
            <c:numRef>
              <c:f>Sheet1!$B$2:$B$2</c:f>
              <c:numCache>
                <c:ptCount val="1"/>
                <c:pt idx="0">
                  <c:v>17.000000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Region 2</c:v>
                </c:pt>
              </c:strCache>
            </c:strRef>
          </c:tx>
          <c:spPr>
            <a:solidFill>
              <a:schemeClr val="accent3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3400" u="none">
                    <a:solidFill>
                      <a:srgbClr val="FFFFFF"/>
                    </a:solidFill>
                    <a:latin typeface="Helvetica Neue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Sheet1!$B$1:$B$1</c:f>
              <c:strCache>
                <c:ptCount val="1"/>
                <c:pt idx="0">
                  <c:v>Metric</c:v>
                </c:pt>
              </c:strCache>
            </c:strRef>
          </c:cat>
          <c:val>
            <c:numRef>
              <c:f>Sheet1!$B$3:$B$3</c:f>
              <c:numCache>
                <c:ptCount val="1"/>
                <c:pt idx="0">
                  <c:v>55.000000</c:v>
                </c:pt>
              </c:numCache>
            </c:numRef>
          </c:val>
        </c:ser>
        <c:gapWidth val="40"/>
        <c:overlap val="-1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FFFFFF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2400" u="none">
                <a:solidFill>
                  <a:srgbClr val="FFFFFF"/>
                </a:solidFill>
                <a:latin typeface="Helvetica Neue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FFFFFF"/>
              </a:solidFill>
              <a:prstDash val="solid"/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2400" u="none">
                <a:solidFill>
                  <a:srgbClr val="FFFFFF"/>
                </a:solidFill>
                <a:latin typeface="Helvetica Neue"/>
              </a:defRPr>
            </a:pPr>
          </a:p>
        </c:txPr>
        <c:crossAx val="2094734552"/>
        <c:crosses val="autoZero"/>
        <c:crossBetween val="between"/>
        <c:majorUnit val="15"/>
        <c:minorUnit val="7.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929606" y="-12700"/>
            <a:ext cx="16551777" cy="1103451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-647700" y="508000"/>
            <a:ext cx="12369801" cy="61425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2451058" y="-138499"/>
            <a:ext cx="13525502" cy="90170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13"/>
          </p:nvPr>
        </p:nvSpPr>
        <p:spPr>
          <a:xfrm>
            <a:off x="4473575" y="2032000"/>
            <a:ext cx="10287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426200" y="4965700"/>
            <a:ext cx="5886450" cy="3924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7350" y="639233"/>
            <a:ext cx="5880100" cy="3920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3400425" y="-127000"/>
            <a:ext cx="13525500" cy="9017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Atlas Airway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Atlas Airways</a:t>
            </a:r>
          </a:p>
        </p:txBody>
      </p:sp>
      <p:sp>
        <p:nvSpPr>
          <p:cNvPr id="120" name="Key Metric Report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 defTabSz="537463">
              <a:defRPr sz="3404"/>
            </a:lvl1pPr>
          </a:lstStyle>
          <a:p>
            <a:pPr/>
            <a:r>
              <a:t>Key Metric Report</a:t>
            </a:r>
          </a:p>
        </p:txBody>
      </p:sp>
      <p:sp>
        <p:nvSpPr>
          <p:cNvPr id="121" name="{date}"/>
          <p:cNvSpPr txBox="1"/>
          <p:nvPr/>
        </p:nvSpPr>
        <p:spPr>
          <a:xfrm>
            <a:off x="6022035" y="5738470"/>
            <a:ext cx="96073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{date}</a:t>
            </a:r>
          </a:p>
        </p:txBody>
      </p:sp>
      <p:sp>
        <p:nvSpPr>
          <p:cNvPr id="122" name="{id:1}"/>
          <p:cNvSpPr txBox="1"/>
          <p:nvPr/>
        </p:nvSpPr>
        <p:spPr>
          <a:xfrm>
            <a:off x="6084214" y="4646270"/>
            <a:ext cx="83637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{id:1}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Metric by Region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Metric by Region</a:t>
            </a:r>
          </a:p>
          <a:p>
            <a:pPr/>
            <a:r>
              <a:rPr sz="3000"/>
              <a:t>({date})</a:t>
            </a:r>
          </a:p>
        </p:txBody>
      </p:sp>
      <p:graphicFrame>
        <p:nvGraphicFramePr>
          <p:cNvPr id="125" name="2D Column Chart"/>
          <p:cNvGraphicFramePr/>
          <p:nvPr/>
        </p:nvGraphicFramePr>
        <p:xfrm>
          <a:off x="6887768" y="3545941"/>
          <a:ext cx="5164532" cy="5331359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126" name="Table"/>
          <p:cNvGraphicFramePr/>
          <p:nvPr/>
        </p:nvGraphicFramePr>
        <p:xfrm>
          <a:off x="1663700" y="3984954"/>
          <a:ext cx="4802238" cy="446603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2394768"/>
                <a:gridCol w="2394768"/>
              </a:tblGrid>
              <a:tr h="2226666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Region 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Region 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222666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{table.0.0}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{table.0.1}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27" name="{id:2}"/>
          <p:cNvSpPr txBox="1"/>
          <p:nvPr/>
        </p:nvSpPr>
        <p:spPr>
          <a:xfrm>
            <a:off x="6084214" y="4646270"/>
            <a:ext cx="83637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{id:2}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